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6"/>
  </p:notesMasterIdLst>
  <p:sldIdLst>
    <p:sldId id="665" r:id="rId2"/>
    <p:sldId id="646" r:id="rId3"/>
    <p:sldId id="569" r:id="rId4"/>
    <p:sldId id="605" r:id="rId5"/>
    <p:sldId id="648" r:id="rId6"/>
    <p:sldId id="689" r:id="rId7"/>
    <p:sldId id="596" r:id="rId8"/>
    <p:sldId id="597" r:id="rId9"/>
    <p:sldId id="681" r:id="rId10"/>
    <p:sldId id="656" r:id="rId11"/>
    <p:sldId id="683" r:id="rId12"/>
    <p:sldId id="652" r:id="rId13"/>
    <p:sldId id="674" r:id="rId14"/>
    <p:sldId id="673" r:id="rId15"/>
    <p:sldId id="670" r:id="rId16"/>
    <p:sldId id="564" r:id="rId17"/>
    <p:sldId id="638" r:id="rId18"/>
    <p:sldId id="678" r:id="rId19"/>
    <p:sldId id="573" r:id="rId20"/>
    <p:sldId id="662" r:id="rId21"/>
    <p:sldId id="666" r:id="rId22"/>
    <p:sldId id="667" r:id="rId23"/>
    <p:sldId id="668" r:id="rId24"/>
    <p:sldId id="669" r:id="rId25"/>
  </p:sldIdLst>
  <p:sldSz cx="9144000" cy="6858000" type="screen4x3"/>
  <p:notesSz cx="6950075" cy="92360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131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26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39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527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5658" algn="l" defTabSz="914263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2789" algn="l" defTabSz="914263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199920" algn="l" defTabSz="914263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051" algn="l" defTabSz="914263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66FF33"/>
    <a:srgbClr val="663300"/>
    <a:srgbClr val="00CC00"/>
    <a:srgbClr val="990099"/>
    <a:srgbClr val="00CCFF"/>
    <a:srgbClr val="32EE44"/>
    <a:srgbClr val="FF00FF"/>
    <a:srgbClr val="3399FF"/>
    <a:srgbClr val="D852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785" autoAdjust="0"/>
    <p:restoredTop sz="96357" autoAdjust="0"/>
  </p:normalViewPr>
  <p:slideViewPr>
    <p:cSldViewPr>
      <p:cViewPr varScale="1">
        <p:scale>
          <a:sx n="105" d="100"/>
          <a:sy n="105" d="100"/>
        </p:scale>
        <p:origin x="1530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125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2329" cy="462120"/>
          </a:xfrm>
          <a:prstGeom prst="rect">
            <a:avLst/>
          </a:prstGeom>
        </p:spPr>
        <p:txBody>
          <a:bodyPr vert="horz" lIns="90763" tIns="45382" rIns="90763" bIns="4538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173" y="0"/>
            <a:ext cx="3012329" cy="462120"/>
          </a:xfrm>
          <a:prstGeom prst="rect">
            <a:avLst/>
          </a:prstGeom>
        </p:spPr>
        <p:txBody>
          <a:bodyPr vert="horz" lIns="90763" tIns="45382" rIns="90763" bIns="45382" rtlCol="0"/>
          <a:lstStyle>
            <a:lvl1pPr algn="r">
              <a:defRPr sz="1200"/>
            </a:lvl1pPr>
          </a:lstStyle>
          <a:p>
            <a:fld id="{63A5AB9B-77BE-45F1-B8D5-A16FD88A0A15}" type="datetimeFigureOut">
              <a:rPr lang="en-US" smtClean="0"/>
              <a:t>5/10/2022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692150"/>
            <a:ext cx="4616450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63" tIns="45382" rIns="90763" bIns="45382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637" y="4387767"/>
            <a:ext cx="5558801" cy="4155919"/>
          </a:xfrm>
          <a:prstGeom prst="rect">
            <a:avLst/>
          </a:prstGeom>
        </p:spPr>
        <p:txBody>
          <a:bodyPr vert="horz" lIns="90763" tIns="45382" rIns="90763" bIns="4538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378"/>
            <a:ext cx="3012329" cy="462120"/>
          </a:xfrm>
          <a:prstGeom prst="rect">
            <a:avLst/>
          </a:prstGeom>
        </p:spPr>
        <p:txBody>
          <a:bodyPr vert="horz" lIns="90763" tIns="45382" rIns="90763" bIns="4538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173" y="8772378"/>
            <a:ext cx="3012329" cy="462120"/>
          </a:xfrm>
          <a:prstGeom prst="rect">
            <a:avLst/>
          </a:prstGeom>
        </p:spPr>
        <p:txBody>
          <a:bodyPr vert="horz" lIns="90763" tIns="45382" rIns="90763" bIns="45382" rtlCol="0" anchor="b"/>
          <a:lstStyle>
            <a:lvl1pPr algn="r">
              <a:defRPr sz="1200"/>
            </a:lvl1pPr>
          </a:lstStyle>
          <a:p>
            <a:fld id="{3F8C91C4-2A5B-47A2-9074-8610A3F64B6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61478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31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63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395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27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658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789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920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051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  <a:prstGeom prst="rect">
            <a:avLst/>
          </a:prstGeom>
        </p:spPr>
        <p:txBody>
          <a:bodyPr vert="horz" lIns="91431" tIns="45716" rIns="91431" bIns="45716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31" tIns="45716" rIns="91431" bIns="45716" rtlCol="0">
            <a:normAutofit/>
          </a:bodyPr>
          <a:lstStyle>
            <a:lvl1pPr>
              <a:defRPr sz="2800">
                <a:solidFill>
                  <a:schemeClr val="tx1"/>
                </a:solidFill>
                <a:latin typeface="Arial Hebrew Light"/>
                <a:cs typeface="Arial Hebrew Light"/>
              </a:defRPr>
            </a:lvl1pPr>
            <a:lvl2pPr>
              <a:defRPr sz="2800">
                <a:solidFill>
                  <a:schemeClr val="tx1"/>
                </a:solidFill>
                <a:latin typeface="Arial Hebrew Light"/>
                <a:cs typeface="Arial Hebrew Light"/>
              </a:defRPr>
            </a:lvl2pPr>
            <a:lvl3pPr>
              <a:defRPr sz="2800">
                <a:solidFill>
                  <a:schemeClr val="tx1"/>
                </a:solidFill>
                <a:latin typeface="Arial Hebrew Light"/>
                <a:cs typeface="Arial Hebrew Light"/>
              </a:defRPr>
            </a:lvl3pPr>
            <a:lvl4pPr>
              <a:defRPr sz="2800">
                <a:solidFill>
                  <a:schemeClr val="tx1"/>
                </a:solidFill>
                <a:latin typeface="Arial Hebrew Light"/>
                <a:cs typeface="Arial Hebrew Light"/>
              </a:defRPr>
            </a:lvl4pPr>
            <a:lvl5pPr>
              <a:defRPr sz="2800">
                <a:solidFill>
                  <a:schemeClr val="tx1"/>
                </a:solidFill>
                <a:latin typeface="Arial Hebrew Light"/>
                <a:cs typeface="Arial Hebrew Ligh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588268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lIns="64005" tIns="32003" rIns="64005" bIns="32003"/>
          <a:lstStyle/>
          <a:p>
            <a:pPr defTabSz="457154" fontAlgn="auto">
              <a:spcBef>
                <a:spcPts val="0"/>
              </a:spcBef>
              <a:spcAft>
                <a:spcPts val="0"/>
              </a:spcAft>
            </a:pPr>
            <a:fld id="{49DA4493-6B3E-FC40-BF34-286EC3D7DEBB}" type="datetimeFigureOut">
              <a:rPr lang="en-US" smtClean="0">
                <a:solidFill>
                  <a:prstClr val="black"/>
                </a:solidFill>
                <a:latin typeface="Calibri"/>
              </a:rPr>
              <a:pPr defTabSz="457154" fontAlgn="auto">
                <a:spcBef>
                  <a:spcPts val="0"/>
                </a:spcBef>
                <a:spcAft>
                  <a:spcPts val="0"/>
                </a:spcAft>
              </a:pPr>
              <a:t>5/10/2022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lIns="64005" tIns="32003" rIns="64005" bIns="32003"/>
          <a:lstStyle/>
          <a:p>
            <a:pPr defTabSz="457154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lIns="64005" tIns="32003" rIns="64005" bIns="32003"/>
          <a:lstStyle/>
          <a:p>
            <a:pPr defTabSz="457154" fontAlgn="auto">
              <a:spcBef>
                <a:spcPts val="0"/>
              </a:spcBef>
              <a:spcAft>
                <a:spcPts val="0"/>
              </a:spcAft>
            </a:pPr>
            <a:fld id="{4A71DD21-02E8-0740-B280-33B9D3334FFF}" type="slidenum">
              <a:rPr lang="en-US" smtClean="0">
                <a:solidFill>
                  <a:prstClr val="black"/>
                </a:solidFill>
                <a:latin typeface="Calibri"/>
              </a:rPr>
              <a:pPr defTabSz="457154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352889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07675" y="330200"/>
            <a:ext cx="3290888" cy="70215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1840" y="330200"/>
            <a:ext cx="9723437" cy="70215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lIns="64005" tIns="32003" rIns="64005" bIns="32003"/>
          <a:lstStyle/>
          <a:p>
            <a:pPr defTabSz="457154" fontAlgn="auto">
              <a:spcBef>
                <a:spcPts val="0"/>
              </a:spcBef>
              <a:spcAft>
                <a:spcPts val="0"/>
              </a:spcAft>
            </a:pPr>
            <a:fld id="{49DA4493-6B3E-FC40-BF34-286EC3D7DEBB}" type="datetimeFigureOut">
              <a:rPr lang="en-US" smtClean="0">
                <a:solidFill>
                  <a:prstClr val="black"/>
                </a:solidFill>
                <a:latin typeface="Calibri"/>
              </a:rPr>
              <a:pPr defTabSz="457154" fontAlgn="auto">
                <a:spcBef>
                  <a:spcPts val="0"/>
                </a:spcBef>
                <a:spcAft>
                  <a:spcPts val="0"/>
                </a:spcAft>
              </a:pPr>
              <a:t>5/10/2022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lIns="64005" tIns="32003" rIns="64005" bIns="32003"/>
          <a:lstStyle/>
          <a:p>
            <a:pPr defTabSz="457154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lIns="64005" tIns="32003" rIns="64005" bIns="32003"/>
          <a:lstStyle/>
          <a:p>
            <a:pPr defTabSz="457154" fontAlgn="auto">
              <a:spcBef>
                <a:spcPts val="0"/>
              </a:spcBef>
              <a:spcAft>
                <a:spcPts val="0"/>
              </a:spcAft>
            </a:pPr>
            <a:fld id="{4A71DD21-02E8-0740-B280-33B9D3334FFF}" type="slidenum">
              <a:rPr lang="en-US" smtClean="0">
                <a:solidFill>
                  <a:prstClr val="black"/>
                </a:solidFill>
                <a:latin typeface="Calibri"/>
              </a:rPr>
              <a:pPr defTabSz="457154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160818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  <a:prstGeom prst="rect">
            <a:avLst/>
          </a:prstGeom>
        </p:spPr>
        <p:txBody>
          <a:bodyPr vert="horz" lIns="91431" tIns="45716" rIns="91431" bIns="45716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31" tIns="45716" rIns="91431" bIns="45716" rtlCol="0">
            <a:normAutofit/>
          </a:bodyPr>
          <a:lstStyle>
            <a:lvl1pPr>
              <a:defRPr sz="2800">
                <a:solidFill>
                  <a:schemeClr val="tx1"/>
                </a:solidFill>
                <a:latin typeface="Arial Hebrew Light"/>
                <a:cs typeface="Arial Hebrew Light"/>
              </a:defRPr>
            </a:lvl1pPr>
            <a:lvl2pPr>
              <a:defRPr sz="2800">
                <a:solidFill>
                  <a:schemeClr val="tx1"/>
                </a:solidFill>
                <a:latin typeface="Arial Hebrew Light"/>
                <a:cs typeface="Arial Hebrew Light"/>
              </a:defRPr>
            </a:lvl2pPr>
            <a:lvl3pPr>
              <a:defRPr sz="2800">
                <a:solidFill>
                  <a:schemeClr val="tx1"/>
                </a:solidFill>
                <a:latin typeface="Arial Hebrew Light"/>
                <a:cs typeface="Arial Hebrew Light"/>
              </a:defRPr>
            </a:lvl3pPr>
            <a:lvl4pPr>
              <a:defRPr sz="2800">
                <a:solidFill>
                  <a:schemeClr val="tx1"/>
                </a:solidFill>
                <a:latin typeface="Arial Hebrew Light"/>
                <a:cs typeface="Arial Hebrew Light"/>
              </a:defRPr>
            </a:lvl4pPr>
            <a:lvl5pPr>
              <a:defRPr sz="2800">
                <a:solidFill>
                  <a:schemeClr val="tx1"/>
                </a:solidFill>
                <a:latin typeface="Arial Hebrew Light"/>
                <a:cs typeface="Arial Hebrew Ligh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4005" tIns="32003" rIns="64005" bIns="32003" rtlCol="0" anchor="ctr"/>
          <a:lstStyle/>
          <a:p>
            <a:pPr algn="ctr" defTabSz="457154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82822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6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7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9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23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lIns="64005" tIns="32003" rIns="64005" bIns="32003"/>
          <a:lstStyle/>
          <a:p>
            <a:pPr defTabSz="457154" fontAlgn="auto">
              <a:spcBef>
                <a:spcPts val="0"/>
              </a:spcBef>
              <a:spcAft>
                <a:spcPts val="0"/>
              </a:spcAft>
            </a:pPr>
            <a:fld id="{49DA4493-6B3E-FC40-BF34-286EC3D7DEBB}" type="datetimeFigureOut">
              <a:rPr lang="en-US" smtClean="0">
                <a:solidFill>
                  <a:prstClr val="black"/>
                </a:solidFill>
                <a:latin typeface="Calibri"/>
              </a:rPr>
              <a:pPr defTabSz="457154" fontAlgn="auto">
                <a:spcBef>
                  <a:spcPts val="0"/>
                </a:spcBef>
                <a:spcAft>
                  <a:spcPts val="0"/>
                </a:spcAft>
              </a:pPr>
              <a:t>5/10/2022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lIns="64005" tIns="32003" rIns="64005" bIns="32003"/>
          <a:lstStyle/>
          <a:p>
            <a:pPr defTabSz="457154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lIns="64005" tIns="32003" rIns="64005" bIns="32003"/>
          <a:lstStyle/>
          <a:p>
            <a:pPr defTabSz="457154" fontAlgn="auto">
              <a:spcBef>
                <a:spcPts val="0"/>
              </a:spcBef>
              <a:spcAft>
                <a:spcPts val="0"/>
              </a:spcAft>
            </a:pPr>
            <a:fld id="{4A71DD21-02E8-0740-B280-33B9D3334FFF}" type="slidenum">
              <a:rPr lang="en-US" smtClean="0">
                <a:solidFill>
                  <a:prstClr val="black"/>
                </a:solidFill>
                <a:latin typeface="Calibri"/>
              </a:rPr>
              <a:pPr defTabSz="457154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894950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838" y="1920875"/>
            <a:ext cx="6507162" cy="54308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91402" y="1920875"/>
            <a:ext cx="6507163" cy="54308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lIns="64005" tIns="32003" rIns="64005" bIns="32003"/>
          <a:lstStyle/>
          <a:p>
            <a:pPr defTabSz="457154" fontAlgn="auto">
              <a:spcBef>
                <a:spcPts val="0"/>
              </a:spcBef>
              <a:spcAft>
                <a:spcPts val="0"/>
              </a:spcAft>
            </a:pPr>
            <a:fld id="{49DA4493-6B3E-FC40-BF34-286EC3D7DEBB}" type="datetimeFigureOut">
              <a:rPr lang="en-US" smtClean="0">
                <a:solidFill>
                  <a:prstClr val="black"/>
                </a:solidFill>
                <a:latin typeface="Calibri"/>
              </a:rPr>
              <a:pPr defTabSz="457154" fontAlgn="auto">
                <a:spcBef>
                  <a:spcPts val="0"/>
                </a:spcBef>
                <a:spcAft>
                  <a:spcPts val="0"/>
                </a:spcAft>
              </a:pPr>
              <a:t>5/10/2022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lIns="64005" tIns="32003" rIns="64005" bIns="32003"/>
          <a:lstStyle/>
          <a:p>
            <a:pPr defTabSz="457154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lIns="64005" tIns="32003" rIns="64005" bIns="32003"/>
          <a:lstStyle/>
          <a:p>
            <a:pPr defTabSz="457154" fontAlgn="auto">
              <a:spcBef>
                <a:spcPts val="0"/>
              </a:spcBef>
              <a:spcAft>
                <a:spcPts val="0"/>
              </a:spcAft>
            </a:pPr>
            <a:fld id="{4A71DD21-02E8-0740-B280-33B9D3334FFF}" type="slidenum">
              <a:rPr lang="en-US" smtClean="0">
                <a:solidFill>
                  <a:prstClr val="black"/>
                </a:solidFill>
                <a:latin typeface="Calibri"/>
              </a:rPr>
              <a:pPr defTabSz="457154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091902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4" indent="0">
              <a:buNone/>
              <a:defRPr sz="2000" b="1"/>
            </a:lvl2pPr>
            <a:lvl3pPr marL="914309" indent="0">
              <a:buNone/>
              <a:defRPr sz="1800" b="1"/>
            </a:lvl3pPr>
            <a:lvl4pPr marL="1371463" indent="0">
              <a:buNone/>
              <a:defRPr sz="1600" b="1"/>
            </a:lvl4pPr>
            <a:lvl5pPr marL="1828618" indent="0">
              <a:buNone/>
              <a:defRPr sz="1600" b="1"/>
            </a:lvl5pPr>
            <a:lvl6pPr marL="2285772" indent="0">
              <a:buNone/>
              <a:defRPr sz="1600" b="1"/>
            </a:lvl6pPr>
            <a:lvl7pPr marL="2742926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4" indent="0">
              <a:buNone/>
              <a:defRPr sz="2000" b="1"/>
            </a:lvl2pPr>
            <a:lvl3pPr marL="914309" indent="0">
              <a:buNone/>
              <a:defRPr sz="1800" b="1"/>
            </a:lvl3pPr>
            <a:lvl4pPr marL="1371463" indent="0">
              <a:buNone/>
              <a:defRPr sz="1600" b="1"/>
            </a:lvl4pPr>
            <a:lvl5pPr marL="1828618" indent="0">
              <a:buNone/>
              <a:defRPr sz="1600" b="1"/>
            </a:lvl5pPr>
            <a:lvl6pPr marL="2285772" indent="0">
              <a:buNone/>
              <a:defRPr sz="1600" b="1"/>
            </a:lvl6pPr>
            <a:lvl7pPr marL="2742926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lIns="64005" tIns="32003" rIns="64005" bIns="32003"/>
          <a:lstStyle/>
          <a:p>
            <a:pPr defTabSz="457154" fontAlgn="auto">
              <a:spcBef>
                <a:spcPts val="0"/>
              </a:spcBef>
              <a:spcAft>
                <a:spcPts val="0"/>
              </a:spcAft>
            </a:pPr>
            <a:fld id="{49DA4493-6B3E-FC40-BF34-286EC3D7DEBB}" type="datetimeFigureOut">
              <a:rPr lang="en-US" smtClean="0">
                <a:solidFill>
                  <a:prstClr val="black"/>
                </a:solidFill>
                <a:latin typeface="Calibri"/>
              </a:rPr>
              <a:pPr defTabSz="457154" fontAlgn="auto">
                <a:spcBef>
                  <a:spcPts val="0"/>
                </a:spcBef>
                <a:spcAft>
                  <a:spcPts val="0"/>
                </a:spcAft>
              </a:pPr>
              <a:t>5/10/2022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lIns="64005" tIns="32003" rIns="64005" bIns="32003"/>
          <a:lstStyle/>
          <a:p>
            <a:pPr defTabSz="457154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lIns="64005" tIns="32003" rIns="64005" bIns="32003"/>
          <a:lstStyle/>
          <a:p>
            <a:pPr defTabSz="457154" fontAlgn="auto">
              <a:spcBef>
                <a:spcPts val="0"/>
              </a:spcBef>
              <a:spcAft>
                <a:spcPts val="0"/>
              </a:spcAft>
            </a:pPr>
            <a:fld id="{4A71DD21-02E8-0740-B280-33B9D3334FFF}" type="slidenum">
              <a:rPr lang="en-US" smtClean="0">
                <a:solidFill>
                  <a:prstClr val="black"/>
                </a:solidFill>
                <a:latin typeface="Calibri"/>
              </a:rPr>
              <a:pPr defTabSz="457154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434288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lIns="64005" tIns="32003" rIns="64005" bIns="32003"/>
          <a:lstStyle/>
          <a:p>
            <a:pPr defTabSz="457154" fontAlgn="auto">
              <a:spcBef>
                <a:spcPts val="0"/>
              </a:spcBef>
              <a:spcAft>
                <a:spcPts val="0"/>
              </a:spcAft>
            </a:pPr>
            <a:fld id="{49DA4493-6B3E-FC40-BF34-286EC3D7DEBB}" type="datetimeFigureOut">
              <a:rPr lang="en-US" smtClean="0">
                <a:solidFill>
                  <a:prstClr val="black"/>
                </a:solidFill>
                <a:latin typeface="Calibri"/>
              </a:rPr>
              <a:pPr defTabSz="457154" fontAlgn="auto">
                <a:spcBef>
                  <a:spcPts val="0"/>
                </a:spcBef>
                <a:spcAft>
                  <a:spcPts val="0"/>
                </a:spcAft>
              </a:pPr>
              <a:t>5/10/2022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lIns="64005" tIns="32003" rIns="64005" bIns="32003"/>
          <a:lstStyle/>
          <a:p>
            <a:pPr defTabSz="457154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lIns="64005" tIns="32003" rIns="64005" bIns="32003"/>
          <a:lstStyle/>
          <a:p>
            <a:pPr defTabSz="457154" fontAlgn="auto">
              <a:spcBef>
                <a:spcPts val="0"/>
              </a:spcBef>
              <a:spcAft>
                <a:spcPts val="0"/>
              </a:spcAft>
            </a:pPr>
            <a:fld id="{4A71DD21-02E8-0740-B280-33B9D3334FFF}" type="slidenum">
              <a:rPr lang="en-US" smtClean="0">
                <a:solidFill>
                  <a:prstClr val="black"/>
                </a:solidFill>
                <a:latin typeface="Calibri"/>
              </a:rPr>
              <a:pPr defTabSz="457154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25914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lIns="64005" tIns="32003" rIns="64005" bIns="32003"/>
          <a:lstStyle/>
          <a:p>
            <a:pPr defTabSz="457154" fontAlgn="auto">
              <a:spcBef>
                <a:spcPts val="0"/>
              </a:spcBef>
              <a:spcAft>
                <a:spcPts val="0"/>
              </a:spcAft>
            </a:pPr>
            <a:fld id="{49DA4493-6B3E-FC40-BF34-286EC3D7DEBB}" type="datetimeFigureOut">
              <a:rPr lang="en-US" smtClean="0">
                <a:solidFill>
                  <a:prstClr val="black"/>
                </a:solidFill>
                <a:latin typeface="Calibri"/>
              </a:rPr>
              <a:pPr defTabSz="457154" fontAlgn="auto">
                <a:spcBef>
                  <a:spcPts val="0"/>
                </a:spcBef>
                <a:spcAft>
                  <a:spcPts val="0"/>
                </a:spcAft>
              </a:pPr>
              <a:t>5/10/2022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lIns="64005" tIns="32003" rIns="64005" bIns="32003"/>
          <a:lstStyle/>
          <a:p>
            <a:pPr defTabSz="457154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lIns="64005" tIns="32003" rIns="64005" bIns="32003"/>
          <a:lstStyle/>
          <a:p>
            <a:pPr defTabSz="457154" fontAlgn="auto">
              <a:spcBef>
                <a:spcPts val="0"/>
              </a:spcBef>
              <a:spcAft>
                <a:spcPts val="0"/>
              </a:spcAft>
            </a:pPr>
            <a:fld id="{4A71DD21-02E8-0740-B280-33B9D3334FFF}" type="slidenum">
              <a:rPr lang="en-US" smtClean="0">
                <a:solidFill>
                  <a:prstClr val="black"/>
                </a:solidFill>
                <a:latin typeface="Calibri"/>
              </a:rPr>
              <a:pPr defTabSz="457154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036904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54" indent="0">
              <a:buNone/>
              <a:defRPr sz="1200"/>
            </a:lvl2pPr>
            <a:lvl3pPr marL="914309" indent="0">
              <a:buNone/>
              <a:defRPr sz="1000"/>
            </a:lvl3pPr>
            <a:lvl4pPr marL="1371463" indent="0">
              <a:buNone/>
              <a:defRPr sz="900"/>
            </a:lvl4pPr>
            <a:lvl5pPr marL="1828618" indent="0">
              <a:buNone/>
              <a:defRPr sz="900"/>
            </a:lvl5pPr>
            <a:lvl6pPr marL="2285772" indent="0">
              <a:buNone/>
              <a:defRPr sz="900"/>
            </a:lvl6pPr>
            <a:lvl7pPr marL="2742926" indent="0">
              <a:buNone/>
              <a:defRPr sz="900"/>
            </a:lvl7pPr>
            <a:lvl8pPr marL="3200080" indent="0">
              <a:buNone/>
              <a:defRPr sz="900"/>
            </a:lvl8pPr>
            <a:lvl9pPr marL="3657234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lIns="64005" tIns="32003" rIns="64005" bIns="32003"/>
          <a:lstStyle/>
          <a:p>
            <a:pPr defTabSz="457154" fontAlgn="auto">
              <a:spcBef>
                <a:spcPts val="0"/>
              </a:spcBef>
              <a:spcAft>
                <a:spcPts val="0"/>
              </a:spcAft>
            </a:pPr>
            <a:fld id="{49DA4493-6B3E-FC40-BF34-286EC3D7DEBB}" type="datetimeFigureOut">
              <a:rPr lang="en-US" smtClean="0">
                <a:solidFill>
                  <a:prstClr val="black"/>
                </a:solidFill>
                <a:latin typeface="Calibri"/>
              </a:rPr>
              <a:pPr defTabSz="457154" fontAlgn="auto">
                <a:spcBef>
                  <a:spcPts val="0"/>
                </a:spcBef>
                <a:spcAft>
                  <a:spcPts val="0"/>
                </a:spcAft>
              </a:pPr>
              <a:t>5/10/2022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lIns="64005" tIns="32003" rIns="64005" bIns="32003"/>
          <a:lstStyle/>
          <a:p>
            <a:pPr defTabSz="457154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lIns="64005" tIns="32003" rIns="64005" bIns="32003"/>
          <a:lstStyle/>
          <a:p>
            <a:pPr defTabSz="457154" fontAlgn="auto">
              <a:spcBef>
                <a:spcPts val="0"/>
              </a:spcBef>
              <a:spcAft>
                <a:spcPts val="0"/>
              </a:spcAft>
            </a:pPr>
            <a:fld id="{4A71DD21-02E8-0740-B280-33B9D3334FFF}" type="slidenum">
              <a:rPr lang="en-US" smtClean="0">
                <a:solidFill>
                  <a:prstClr val="black"/>
                </a:solidFill>
                <a:latin typeface="Calibri"/>
              </a:rPr>
              <a:pPr defTabSz="457154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591278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54" indent="0">
              <a:buNone/>
              <a:defRPr sz="2800"/>
            </a:lvl2pPr>
            <a:lvl3pPr marL="914309" indent="0">
              <a:buNone/>
              <a:defRPr sz="2400"/>
            </a:lvl3pPr>
            <a:lvl4pPr marL="1371463" indent="0">
              <a:buNone/>
              <a:defRPr sz="2000"/>
            </a:lvl4pPr>
            <a:lvl5pPr marL="1828618" indent="0">
              <a:buNone/>
              <a:defRPr sz="2000"/>
            </a:lvl5pPr>
            <a:lvl6pPr marL="2285772" indent="0">
              <a:buNone/>
              <a:defRPr sz="2000"/>
            </a:lvl6pPr>
            <a:lvl7pPr marL="2742926" indent="0">
              <a:buNone/>
              <a:defRPr sz="2000"/>
            </a:lvl7pPr>
            <a:lvl8pPr marL="3200080" indent="0">
              <a:buNone/>
              <a:defRPr sz="2000"/>
            </a:lvl8pPr>
            <a:lvl9pPr marL="3657234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54" indent="0">
              <a:buNone/>
              <a:defRPr sz="1200"/>
            </a:lvl2pPr>
            <a:lvl3pPr marL="914309" indent="0">
              <a:buNone/>
              <a:defRPr sz="1000"/>
            </a:lvl3pPr>
            <a:lvl4pPr marL="1371463" indent="0">
              <a:buNone/>
              <a:defRPr sz="900"/>
            </a:lvl4pPr>
            <a:lvl5pPr marL="1828618" indent="0">
              <a:buNone/>
              <a:defRPr sz="900"/>
            </a:lvl5pPr>
            <a:lvl6pPr marL="2285772" indent="0">
              <a:buNone/>
              <a:defRPr sz="900"/>
            </a:lvl6pPr>
            <a:lvl7pPr marL="2742926" indent="0">
              <a:buNone/>
              <a:defRPr sz="900"/>
            </a:lvl7pPr>
            <a:lvl8pPr marL="3200080" indent="0">
              <a:buNone/>
              <a:defRPr sz="900"/>
            </a:lvl8pPr>
            <a:lvl9pPr marL="3657234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lIns="64005" tIns="32003" rIns="64005" bIns="32003"/>
          <a:lstStyle/>
          <a:p>
            <a:pPr defTabSz="457154" fontAlgn="auto">
              <a:spcBef>
                <a:spcPts val="0"/>
              </a:spcBef>
              <a:spcAft>
                <a:spcPts val="0"/>
              </a:spcAft>
            </a:pPr>
            <a:fld id="{49DA4493-6B3E-FC40-BF34-286EC3D7DEBB}" type="datetimeFigureOut">
              <a:rPr lang="en-US" smtClean="0">
                <a:solidFill>
                  <a:prstClr val="black"/>
                </a:solidFill>
                <a:latin typeface="Calibri"/>
              </a:rPr>
              <a:pPr defTabSz="457154" fontAlgn="auto">
                <a:spcBef>
                  <a:spcPts val="0"/>
                </a:spcBef>
                <a:spcAft>
                  <a:spcPts val="0"/>
                </a:spcAft>
              </a:pPr>
              <a:t>5/10/2022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lIns="64005" tIns="32003" rIns="64005" bIns="32003"/>
          <a:lstStyle/>
          <a:p>
            <a:pPr defTabSz="457154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lIns="64005" tIns="32003" rIns="64005" bIns="32003"/>
          <a:lstStyle/>
          <a:p>
            <a:pPr defTabSz="457154" fontAlgn="auto">
              <a:spcBef>
                <a:spcPts val="0"/>
              </a:spcBef>
              <a:spcAft>
                <a:spcPts val="0"/>
              </a:spcAft>
            </a:pPr>
            <a:fld id="{4A71DD21-02E8-0740-B280-33B9D3334FFF}" type="slidenum">
              <a:rPr lang="en-US" smtClean="0">
                <a:solidFill>
                  <a:prstClr val="black"/>
                </a:solidFill>
                <a:latin typeface="Calibri"/>
              </a:rPr>
              <a:pPr defTabSz="457154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50834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  <a:prstGeom prst="rect">
            <a:avLst/>
          </a:prstGeom>
        </p:spPr>
        <p:txBody>
          <a:bodyPr vert="horz" lIns="91431" tIns="45716" rIns="91431" bIns="45716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31" tIns="45716" rIns="91431" bIns="45716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380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457154" rtl="0" eaLnBrk="1" latinLnBrk="0" hangingPunct="1">
        <a:spcBef>
          <a:spcPct val="0"/>
        </a:spcBef>
        <a:buNone/>
        <a:defRPr sz="4200" kern="1200">
          <a:solidFill>
            <a:srgbClr val="26407C"/>
          </a:solidFill>
          <a:latin typeface="Calluna"/>
          <a:ea typeface="+mj-ea"/>
          <a:cs typeface="Calluna"/>
        </a:defRPr>
      </a:lvl1pPr>
    </p:titleStyle>
    <p:bodyStyle>
      <a:lvl1pPr marL="342866" indent="-342866" algn="l" defTabSz="457154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chemeClr val="tx1"/>
          </a:solidFill>
          <a:latin typeface="Arial Hebrew Scholar Light"/>
          <a:ea typeface="+mn-ea"/>
          <a:cs typeface="Arial Hebrew Scholar Light"/>
        </a:defRPr>
      </a:lvl1pPr>
      <a:lvl2pPr marL="742876" indent="-285722" algn="l" defTabSz="457154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chemeClr val="tx1"/>
          </a:solidFill>
          <a:latin typeface="Arial Hebrew Scholar Light"/>
          <a:ea typeface="+mn-ea"/>
          <a:cs typeface="Arial Hebrew Scholar Light"/>
        </a:defRPr>
      </a:lvl2pPr>
      <a:lvl3pPr marL="1142886" indent="-228577" algn="l" defTabSz="457154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chemeClr val="tx1"/>
          </a:solidFill>
          <a:latin typeface="Arial Hebrew Scholar Light"/>
          <a:ea typeface="+mn-ea"/>
          <a:cs typeface="Arial Hebrew Scholar Light"/>
        </a:defRPr>
      </a:lvl3pPr>
      <a:lvl4pPr marL="1600040" indent="-228577" algn="l" defTabSz="457154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chemeClr val="tx1"/>
          </a:solidFill>
          <a:latin typeface="Arial Hebrew Scholar Light"/>
          <a:ea typeface="+mn-ea"/>
          <a:cs typeface="Arial Hebrew Scholar Light"/>
        </a:defRPr>
      </a:lvl4pPr>
      <a:lvl5pPr marL="2057194" indent="-228577" algn="l" defTabSz="457154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chemeClr val="tx1"/>
          </a:solidFill>
          <a:latin typeface="Arial Hebrew Scholar Light"/>
          <a:ea typeface="+mn-ea"/>
          <a:cs typeface="Arial Hebrew Scholar Light"/>
        </a:defRPr>
      </a:lvl5pPr>
      <a:lvl6pPr marL="2514348" indent="-228577" algn="l" defTabSz="45715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02" indent="-228577" algn="l" defTabSz="45715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57" indent="-228577" algn="l" defTabSz="45715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12" indent="-228577" algn="l" defTabSz="45715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4" algn="l" defTabSz="4571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9" algn="l" defTabSz="4571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3" algn="l" defTabSz="4571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8" algn="l" defTabSz="4571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2" algn="l" defTabSz="4571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6" algn="l" defTabSz="4571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80" algn="l" defTabSz="4571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34" algn="l" defTabSz="4571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27002"/>
            <a:ext cx="7162800" cy="1098021"/>
          </a:xfrm>
        </p:spPr>
        <p:txBody>
          <a:bodyPr>
            <a:no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City Council Public Hearing</a:t>
            </a:r>
            <a:br>
              <a:rPr lang="en-US" sz="4000" dirty="0">
                <a:solidFill>
                  <a:schemeClr val="bg1"/>
                </a:solidFill>
              </a:rPr>
            </a:br>
            <a:r>
              <a:rPr lang="en-US" sz="4000" dirty="0">
                <a:solidFill>
                  <a:schemeClr val="bg1"/>
                </a:solidFill>
              </a:rPr>
              <a:t>May 10, 2022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523875" y="1651000"/>
            <a:ext cx="6762750" cy="4508500"/>
          </a:xfrm>
        </p:spPr>
        <p:txBody>
          <a:bodyPr/>
          <a:lstStyle/>
          <a:p>
            <a:pPr>
              <a:buNone/>
            </a:pP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81000" y="1905000"/>
            <a:ext cx="8382000" cy="646331"/>
          </a:xfrm>
          <a:prstGeom prst="rect">
            <a:avLst/>
          </a:prstGeom>
          <a:solidFill>
            <a:schemeClr val="bg1">
              <a:alpha val="85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8600" y="1905000"/>
            <a:ext cx="8686800" cy="646331"/>
          </a:xfrm>
          <a:prstGeom prst="rect">
            <a:avLst/>
          </a:prstGeom>
          <a:solidFill>
            <a:schemeClr val="bg1">
              <a:alpha val="85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E94E30A-4567-4279-80C8-EA40AC912EE4}"/>
              </a:ext>
            </a:extLst>
          </p:cNvPr>
          <p:cNvSpPr/>
          <p:nvPr/>
        </p:nvSpPr>
        <p:spPr>
          <a:xfrm>
            <a:off x="457200" y="2133600"/>
            <a:ext cx="8229600" cy="646331"/>
          </a:xfrm>
          <a:prstGeom prst="rect">
            <a:avLst/>
          </a:prstGeom>
          <a:solidFill>
            <a:schemeClr val="bg1">
              <a:alpha val="85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59E952D-98A7-42F7-922B-0D1A051A4950}"/>
              </a:ext>
            </a:extLst>
          </p:cNvPr>
          <p:cNvSpPr/>
          <p:nvPr/>
        </p:nvSpPr>
        <p:spPr>
          <a:xfrm>
            <a:off x="457199" y="2438400"/>
            <a:ext cx="8162925" cy="369332"/>
          </a:xfrm>
          <a:prstGeom prst="rect">
            <a:avLst/>
          </a:prstGeom>
          <a:solidFill>
            <a:schemeClr val="bg1">
              <a:alpha val="85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3291F16-6794-4BD1-AB62-923A615F0645}"/>
              </a:ext>
            </a:extLst>
          </p:cNvPr>
          <p:cNvSpPr/>
          <p:nvPr/>
        </p:nvSpPr>
        <p:spPr>
          <a:xfrm>
            <a:off x="609600" y="2362199"/>
            <a:ext cx="8010524" cy="646331"/>
          </a:xfrm>
          <a:prstGeom prst="rect">
            <a:avLst/>
          </a:prstGeom>
          <a:solidFill>
            <a:schemeClr val="bg1">
              <a:alpha val="85000"/>
            </a:schemeClr>
          </a:solidFill>
        </p:spPr>
        <p:txBody>
          <a:bodyPr wrap="square">
            <a:spAutoFit/>
          </a:bodyPr>
          <a:lstStyle/>
          <a:p>
            <a:pPr lvl="0" algn="ctr">
              <a:defRPr/>
            </a:pPr>
            <a:endParaRPr lang="en-US" sz="3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 descr="A field of grass with a building in the background&#10;&#10;Description automatically generated with low confidence">
            <a:extLst>
              <a:ext uri="{FF2B5EF4-FFF2-40B4-BE49-F238E27FC236}">
                <a16:creationId xmlns:a16="http://schemas.microsoft.com/office/drawing/2014/main" id="{82990383-AF13-48D9-A5C6-39A24671AEB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1600"/>
            <a:ext cx="9144000" cy="52578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1962A5A5-CAD9-4F45-8B0C-08D3BCFE40B1}"/>
              </a:ext>
            </a:extLst>
          </p:cNvPr>
          <p:cNvSpPr txBox="1"/>
          <p:nvPr/>
        </p:nvSpPr>
        <p:spPr>
          <a:xfrm>
            <a:off x="457198" y="2362198"/>
            <a:ext cx="8162925" cy="1754326"/>
          </a:xfrm>
          <a:prstGeom prst="rect">
            <a:avLst/>
          </a:prstGeom>
          <a:solidFill>
            <a:schemeClr val="bg1">
              <a:alpha val="85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Folsom Corporate Center Apartments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General Plan Amendment, Rezone, and  Planned Development Permit Modification </a:t>
            </a:r>
          </a:p>
        </p:txBody>
      </p:sp>
    </p:spTree>
    <p:extLst>
      <p:ext uri="{BB962C8B-B14F-4D97-AF65-F5344CB8AC3E}">
        <p14:creationId xmlns:p14="http://schemas.microsoft.com/office/powerpoint/2010/main" val="15118091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27002"/>
            <a:ext cx="7162800" cy="1098021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Clubhouse Elevations (Lot 1)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0" y="1371600"/>
            <a:ext cx="9144000" cy="5334000"/>
          </a:xfrm>
        </p:spPr>
        <p:txBody>
          <a:bodyPr>
            <a:noAutofit/>
          </a:bodyPr>
          <a:lstStyle/>
          <a:p>
            <a:pPr marL="800020" lvl="2" indent="0" defTabSz="914400" fontAlgn="base">
              <a:spcBef>
                <a:spcPct val="0"/>
              </a:spcBef>
              <a:spcAft>
                <a:spcPct val="0"/>
              </a:spcAft>
              <a:buNone/>
            </a:pPr>
            <a:endParaRPr lang="en-US" sz="1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1085770" lvl="2" indent="-285750" defTabSz="9144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1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defTabSz="914400" fontAlgn="base">
              <a:spcBef>
                <a:spcPct val="0"/>
              </a:spcBef>
              <a:spcAft>
                <a:spcPct val="0"/>
              </a:spcAft>
              <a:buNone/>
            </a:pPr>
            <a:endParaRPr lang="en-US" sz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defTabSz="914400" fontAlgn="base">
              <a:spcBef>
                <a:spcPct val="0"/>
              </a:spcBef>
              <a:spcAft>
                <a:spcPct val="0"/>
              </a:spcAft>
              <a:buNone/>
            </a:pPr>
            <a:endParaRPr lang="en-US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A picture containing text, building, outdoor, apartment building&#10;&#10;Description automatically generated">
            <a:extLst>
              <a:ext uri="{FF2B5EF4-FFF2-40B4-BE49-F238E27FC236}">
                <a16:creationId xmlns:a16="http://schemas.microsoft.com/office/drawing/2014/main" id="{11B2385E-0C8F-4299-9990-6C8E604F99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46701"/>
            <a:ext cx="9144000" cy="3964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6642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27002"/>
            <a:ext cx="7162800" cy="1098021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Clubhouse Elevations (Lot 6)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0" y="1371600"/>
            <a:ext cx="9144000" cy="5334000"/>
          </a:xfrm>
        </p:spPr>
        <p:txBody>
          <a:bodyPr>
            <a:noAutofit/>
          </a:bodyPr>
          <a:lstStyle/>
          <a:p>
            <a:pPr marL="800020" lvl="2" indent="0" defTabSz="914400" fontAlgn="base">
              <a:spcBef>
                <a:spcPct val="0"/>
              </a:spcBef>
              <a:spcAft>
                <a:spcPct val="0"/>
              </a:spcAft>
              <a:buNone/>
            </a:pPr>
            <a:endParaRPr lang="en-US" sz="1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1085770" lvl="2" indent="-285750" defTabSz="9144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1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defTabSz="914400" fontAlgn="base">
              <a:spcBef>
                <a:spcPct val="0"/>
              </a:spcBef>
              <a:spcAft>
                <a:spcPct val="0"/>
              </a:spcAft>
              <a:buNone/>
            </a:pPr>
            <a:endParaRPr lang="en-US" sz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defTabSz="914400" fontAlgn="base">
              <a:spcBef>
                <a:spcPct val="0"/>
              </a:spcBef>
              <a:spcAft>
                <a:spcPct val="0"/>
              </a:spcAft>
              <a:buNone/>
            </a:pPr>
            <a:endParaRPr lang="en-US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F0C37453-387C-45E0-A0B5-7A0822E542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512" y="1371600"/>
            <a:ext cx="7800975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7583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27002"/>
            <a:ext cx="7162800" cy="1098021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prstClr val="white"/>
                </a:solidFill>
              </a:rPr>
              <a:t>Issues/Analysis (Traffic)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381000" y="1371600"/>
            <a:ext cx="8763000" cy="5334000"/>
          </a:xfrm>
        </p:spPr>
        <p:txBody>
          <a:bodyPr>
            <a:norm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Traffic Impact Analysis (February 2022)</a:t>
            </a:r>
          </a:p>
          <a:p>
            <a:pPr marL="400010" lvl="1" indent="0" defTabSz="9144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Analyzed project impacts at 17 study intersections, 6 different scenarios</a:t>
            </a:r>
          </a:p>
          <a:p>
            <a:pPr marL="400010" lvl="1" indent="0" defTabSz="9144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Study determine no significant impacts to level of service or VMT</a:t>
            </a:r>
          </a:p>
          <a:p>
            <a:pPr marL="400010" lvl="1" indent="0" defTabSz="9144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Access and circulation evaluation and recommendations incorporated into project design and conditions (e.g., driveway throat depth, gate queuing)</a:t>
            </a:r>
            <a:endParaRPr lang="en-US" sz="1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1314295" lvl="3" indent="0" defTabSz="9144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en-US" sz="1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1314295" lvl="3" indent="0" defTabSz="9144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en-US" sz="1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1314295" lvl="3" indent="0" defTabSz="9144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en-US" sz="1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1314295" lvl="3" indent="0" defTabSz="9144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en-US" sz="1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defTabSz="914400" fontAlgn="base">
              <a:spcBef>
                <a:spcPct val="0"/>
              </a:spcBef>
              <a:spcAft>
                <a:spcPct val="0"/>
              </a:spcAft>
              <a:buNone/>
            </a:pPr>
            <a:endParaRPr lang="en-US" dirty="0"/>
          </a:p>
        </p:txBody>
      </p:sp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1BAFA74E-0270-691F-5F47-DA2782EA188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39" b="6944"/>
          <a:stretch/>
        </p:blipFill>
        <p:spPr>
          <a:xfrm>
            <a:off x="781878" y="3124200"/>
            <a:ext cx="6981631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9456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27002"/>
            <a:ext cx="7162800" cy="1098021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Driveway Entrance Lot 1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523875" y="1651000"/>
            <a:ext cx="6762750" cy="4508500"/>
          </a:xfrm>
        </p:spPr>
        <p:txBody>
          <a:bodyPr/>
          <a:lstStyle/>
          <a:p>
            <a:pPr>
              <a:buNone/>
            </a:pPr>
            <a:endParaRPr lang="en-US" dirty="0"/>
          </a:p>
        </p:txBody>
      </p:sp>
      <p:pic>
        <p:nvPicPr>
          <p:cNvPr id="5" name="Picture 4" descr="Diagram, map&#10;&#10;Description automatically generated">
            <a:extLst>
              <a:ext uri="{FF2B5EF4-FFF2-40B4-BE49-F238E27FC236}">
                <a16:creationId xmlns:a16="http://schemas.microsoft.com/office/drawing/2014/main" id="{3B9B8973-918A-4ECB-8CC9-8617F79932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1600"/>
            <a:ext cx="9144000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6989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27002"/>
            <a:ext cx="7162800" cy="1098021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Driveway Entrance Lot 6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523875" y="1651000"/>
            <a:ext cx="6762750" cy="4508500"/>
          </a:xfrm>
        </p:spPr>
        <p:txBody>
          <a:bodyPr/>
          <a:lstStyle/>
          <a:p>
            <a:pPr>
              <a:buNone/>
            </a:pPr>
            <a:endParaRPr lang="en-US" dirty="0"/>
          </a:p>
        </p:txBody>
      </p:sp>
      <p:pic>
        <p:nvPicPr>
          <p:cNvPr id="5" name="Picture 4" descr="Diagram, engineering drawing&#10;&#10;Description automatically generated">
            <a:extLst>
              <a:ext uri="{FF2B5EF4-FFF2-40B4-BE49-F238E27FC236}">
                <a16:creationId xmlns:a16="http://schemas.microsoft.com/office/drawing/2014/main" id="{65B7D644-9680-4620-BD4C-095FF01468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1600"/>
            <a:ext cx="9144000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2051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27002"/>
            <a:ext cx="7162800" cy="1098021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Traffic Safety Committee (TSC)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381000" y="1421948"/>
            <a:ext cx="7848600" cy="5334000"/>
          </a:xfrm>
        </p:spPr>
        <p:txBody>
          <a:bodyPr>
            <a:normAutofit/>
          </a:bodyPr>
          <a:lstStyle/>
          <a:p>
            <a:pPr marL="0" indent="0" defTabSz="914400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TSC reviewed the project January 27, 2022 and made two recommendations relative to vehicle and pedestrian circulation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742910" lvl="1" indent="-342900" defTabSz="91440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Implement a traffic or r-o-w control solution (round-a-bout, stop-sign control) in the vicinity of the Lot 1 primary driveway and the two driveways across the private road on the Kaiser site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uLnTx/>
              <a:uFillTx/>
              <a:latin typeface="Times New Roman" panose="02020603050405020304" pitchFamily="18" charset="0"/>
              <a:cs typeface="Times New Roman" pitchFamily="18" charset="0"/>
            </a:endParaRPr>
          </a:p>
          <a:p>
            <a:pPr marL="742910" lvl="1" indent="-342900" defTabSz="91440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Evaluate potential to 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improve 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pedestrian access between Lot 1 and Iron Point Road in the vicinity of the westernmost Kaiser driveway</a:t>
            </a:r>
          </a:p>
          <a:p>
            <a:pPr marL="400010" lvl="1" indent="0" defTabSz="914400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uLnTx/>
              <a:uFillTx/>
              <a:latin typeface="Times New Roman" panose="02020603050405020304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City Staff and Traffic Consultant evaluated recommendations</a:t>
            </a:r>
          </a:p>
          <a:p>
            <a:pPr marL="742910" lvl="1" indent="-342900" defTabSz="91440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en-US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Traffic control solution is not warranted based on traffic volumes (LOS A-, B), traffic speed on private loop road is slow, improvements would be required on land not owned/controlled by the applicant</a:t>
            </a:r>
          </a:p>
          <a:p>
            <a:pPr marL="742910" lvl="1" indent="-342900" defTabSz="91440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en-US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New pedestrian access would be required on private property (Kaiser) not owned or controlled by the applicant, significant grade changes would result additional impacts to open space and protected trees.</a:t>
            </a:r>
            <a:endParaRPr lang="en-US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1" indent="0" defTabSz="914400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en-US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99245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27002"/>
            <a:ext cx="7543800" cy="1098021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Issues/Analysis (Parking, Noise, Trees)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381000" y="1371600"/>
            <a:ext cx="7543800" cy="5334000"/>
          </a:xfrm>
        </p:spPr>
        <p:txBody>
          <a:bodyPr>
            <a:normAutofit/>
          </a:bodyPr>
          <a:lstStyle/>
          <a:p>
            <a:pPr marL="0" lvl="0" indent="0"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Vehicle Parking (on-site parking):</a:t>
            </a:r>
          </a:p>
          <a:p>
            <a:pPr lvl="1" defTabSz="9144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462 spaces required</a:t>
            </a:r>
          </a:p>
          <a:p>
            <a:pPr lvl="1" defTabSz="9144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491 spaces provided (garage, carport, and uncovered)</a:t>
            </a:r>
            <a:endParaRPr lang="en-US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154" lvl="1" indent="0" defTabSz="914400" fontAlgn="base">
              <a:spcBef>
                <a:spcPct val="0"/>
              </a:spcBef>
              <a:spcAft>
                <a:spcPct val="0"/>
              </a:spcAft>
              <a:buNone/>
            </a:pPr>
            <a:endParaRPr lang="en-US" sz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Bicycle Parking:</a:t>
            </a:r>
          </a:p>
          <a:p>
            <a:pPr lvl="1" defTabSz="9144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51 spaces required</a:t>
            </a:r>
          </a:p>
          <a:p>
            <a:pPr lvl="1" defTabSz="9144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55 spaced provided (interior and exterior) + garage storage</a:t>
            </a:r>
          </a:p>
          <a:p>
            <a:pPr marL="0" indent="0" defTabSz="914400" fontAlgn="base">
              <a:spcBef>
                <a:spcPct val="0"/>
              </a:spcBef>
              <a:spcAft>
                <a:spcPct val="0"/>
              </a:spcAft>
              <a:buNone/>
            </a:pPr>
            <a:endParaRPr lang="en-US" sz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Potential Noise Impacts Mitigated with Conditions</a:t>
            </a:r>
          </a:p>
          <a:p>
            <a:pPr marL="685800" indent="-228600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Apartments adjacent to Highway 50/Iron Point Road require construction mitigation to comply with interior noise standards</a:t>
            </a:r>
            <a:endParaRPr lang="en-US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defTabSz="914400" fontAlgn="base">
              <a:spcBef>
                <a:spcPct val="0"/>
              </a:spcBef>
              <a:spcAft>
                <a:spcPct val="0"/>
              </a:spcAft>
              <a:buNone/>
            </a:pPr>
            <a:endParaRPr lang="en-US" sz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Oak Tree Preservation/Removal</a:t>
            </a:r>
          </a:p>
          <a:p>
            <a:pPr marL="740664" indent="-283464" algn="l" rtl="0" eaLnBrk="1" fontAlgn="base" latinLnBrk="0" hangingPunct="1">
              <a:spcBef>
                <a:spcPts val="0"/>
              </a:spcBef>
              <a:spcAft>
                <a:spcPts val="0"/>
              </a:spcAft>
              <a:buClrTx/>
              <a:buSzPts val="2000"/>
              <a:buFont typeface="Arial" panose="020B0604020202020204" pitchFamily="34" charset="0"/>
              <a:buChar char="•"/>
            </a:pPr>
            <a:r>
              <a:rPr lang="en-US" sz="2000" b="0" i="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11 protected oak trees (1 removed for poor condition, 3 preserved, 7 proposed for removal</a:t>
            </a:r>
            <a:endParaRPr lang="en-US" sz="2000" dirty="0">
              <a:effectLst/>
            </a:endParaRPr>
          </a:p>
          <a:p>
            <a:pPr marL="740664" marR="0" indent="-283464" algn="l" rtl="0" eaLnBrk="1" fontAlgn="base" latinLnBrk="0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0" i="0" kern="1200" spc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Mitigation proposal to plant 35 oak trees on lots 1 and 6, then pay in lieu fees for any outstanding mitigation 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requirement. </a:t>
            </a:r>
            <a:endParaRPr lang="en-US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01160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27002"/>
            <a:ext cx="7162800" cy="1098021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Oak Tree Mitigation Exhibit Lot 1 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523875" y="1651000"/>
            <a:ext cx="6762750" cy="4508500"/>
          </a:xfrm>
        </p:spPr>
        <p:txBody>
          <a:bodyPr/>
          <a:lstStyle/>
          <a:p>
            <a:pPr>
              <a:buNone/>
            </a:pPr>
            <a:endParaRPr lang="en-US" dirty="0"/>
          </a:p>
        </p:txBody>
      </p:sp>
      <p:pic>
        <p:nvPicPr>
          <p:cNvPr id="6" name="Picture 5" descr="Diagram, engineering drawing&#10;&#10;Description automatically generated">
            <a:extLst>
              <a:ext uri="{FF2B5EF4-FFF2-40B4-BE49-F238E27FC236}">
                <a16:creationId xmlns:a16="http://schemas.microsoft.com/office/drawing/2014/main" id="{1CFED7D4-C3B8-479A-B384-64A27CCFB7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371599"/>
            <a:ext cx="7772400" cy="5257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4140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27002"/>
            <a:ext cx="7162800" cy="1098021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Oak Tree Mitigation Exhibit Lot 6 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523875" y="1651000"/>
            <a:ext cx="6762750" cy="4508500"/>
          </a:xfrm>
        </p:spPr>
        <p:txBody>
          <a:bodyPr/>
          <a:lstStyle/>
          <a:p>
            <a:pPr>
              <a:buNone/>
            </a:pPr>
            <a:endParaRPr lang="en-US" dirty="0"/>
          </a:p>
        </p:txBody>
      </p:sp>
      <p:pic>
        <p:nvPicPr>
          <p:cNvPr id="5" name="Picture 4" descr="Diagram, map&#10;&#10;Description automatically generated">
            <a:extLst>
              <a:ext uri="{FF2B5EF4-FFF2-40B4-BE49-F238E27FC236}">
                <a16:creationId xmlns:a16="http://schemas.microsoft.com/office/drawing/2014/main" id="{18407724-80EC-4F8E-B2BF-F7A8EC8947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371600"/>
            <a:ext cx="7848600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8456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27002"/>
            <a:ext cx="7162800" cy="1098021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Environmental Review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533400" y="1447800"/>
            <a:ext cx="7543800" cy="5257800"/>
          </a:xfrm>
        </p:spPr>
        <p:txBody>
          <a:bodyPr>
            <a:norm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Initial Study, Mitigated Negative Declaration, and Mitigation Monitoring Program prepared for the project</a:t>
            </a:r>
            <a:endParaRPr lang="en-US" sz="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Mitigation measures included as conditions of approval (air quality, biological – habitat for nesting birds, cultural resources, greenhouse gas, noise, oak tree, and traffic)</a:t>
            </a:r>
            <a:endParaRPr lang="en-U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154" lvl="1" indent="0">
              <a:buNone/>
            </a:pPr>
            <a:endParaRPr lang="en-US" sz="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67509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27002"/>
            <a:ext cx="7162800" cy="1098021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Project Proposal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380326" y="1447800"/>
            <a:ext cx="8001674" cy="5334000"/>
          </a:xfrm>
        </p:spPr>
        <p:txBody>
          <a:bodyPr>
            <a:normAutofit fontScale="92500" lnSpcReduction="10000"/>
          </a:bodyPr>
          <a:lstStyle/>
          <a:p>
            <a:pPr marL="0" lvl="0" indent="0" defTabSz="914400" fontAlgn="base">
              <a:spcBef>
                <a:spcPct val="0"/>
              </a:spcBef>
              <a:spcAft>
                <a:spcPts val="300"/>
              </a:spcAft>
              <a:buNone/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Folsom Corporate Center Apartment Community</a:t>
            </a:r>
          </a:p>
          <a:p>
            <a:pPr marL="400010" lvl="1" indent="0" defTabSz="914400" fontAlgn="base">
              <a:spcBef>
                <a:spcPct val="0"/>
              </a:spcBef>
              <a:spcAft>
                <a:spcPts val="300"/>
              </a:spcAft>
              <a:buFont typeface="Arial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253-Unit Market-Rate Apartment Community</a:t>
            </a:r>
          </a:p>
          <a:p>
            <a:pPr marL="576263" lvl="1" indent="-174625" defTabSz="914400" fontAlgn="base">
              <a:spcBef>
                <a:spcPct val="0"/>
              </a:spcBef>
              <a:spcAft>
                <a:spcPts val="300"/>
              </a:spcAft>
              <a:buFont typeface="Arial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Two Sites (Lot 1: 7.24-Acres  and Lot 6: 4.68-Acres) off Iron Point Road    within Folsom Corporate Center   </a:t>
            </a:r>
            <a:endParaRPr lang="en-US" sz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defTabSz="914400" fontAlgn="base">
              <a:spcBef>
                <a:spcPct val="0"/>
              </a:spcBef>
              <a:spcAft>
                <a:spcPts val="300"/>
              </a:spcAft>
              <a:buNone/>
            </a:pPr>
            <a:r>
              <a:rPr lang="en-US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 marL="0" lvl="0" indent="0" defTabSz="914400" fontAlgn="base">
              <a:spcBef>
                <a:spcPct val="0"/>
              </a:spcBef>
              <a:spcAft>
                <a:spcPts val="300"/>
              </a:spcAft>
              <a:buNone/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General Plan Amendment</a:t>
            </a:r>
            <a:endParaRPr lang="en-US" sz="1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5613" lvl="1" indent="231775" defTabSz="914400" fontAlgn="base">
              <a:spcBef>
                <a:spcPct val="0"/>
              </a:spcBef>
              <a:spcAft>
                <a:spcPts val="300"/>
              </a:spcAft>
              <a:buFont typeface="Arial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Change Land Use Designations (IND to MHD)</a:t>
            </a:r>
          </a:p>
          <a:p>
            <a:pPr marL="455613" lvl="1" indent="0" defTabSz="914400" fontAlgn="base">
              <a:spcBef>
                <a:spcPct val="0"/>
              </a:spcBef>
              <a:spcAft>
                <a:spcPts val="300"/>
              </a:spcAft>
              <a:buNone/>
            </a:pPr>
            <a:endParaRPr lang="en-US" sz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defTabSz="914400" fontAlgn="base">
              <a:spcBef>
                <a:spcPct val="0"/>
              </a:spcBef>
              <a:spcAft>
                <a:spcPts val="300"/>
              </a:spcAft>
              <a:buNone/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Rezone</a:t>
            </a:r>
            <a:endParaRPr lang="en-US" sz="1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5613" lvl="1" indent="231775" defTabSz="914400" fontAlgn="base">
              <a:spcBef>
                <a:spcPct val="0"/>
              </a:spcBef>
              <a:spcAft>
                <a:spcPts val="300"/>
              </a:spcAft>
              <a:buFont typeface="Arial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Change Zoning Designations (ML-PD to R-4 PD and BP PD to R-4 PD)</a:t>
            </a:r>
          </a:p>
          <a:p>
            <a:pPr marL="455613" lvl="1" indent="0" defTabSz="914400" fontAlgn="base">
              <a:spcBef>
                <a:spcPct val="0"/>
              </a:spcBef>
              <a:spcAft>
                <a:spcPts val="300"/>
              </a:spcAft>
              <a:buNone/>
            </a:pPr>
            <a:endParaRPr lang="en-US" sz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defTabSz="914400" fontAlgn="base">
              <a:spcBef>
                <a:spcPct val="0"/>
              </a:spcBef>
              <a:spcAft>
                <a:spcPts val="300"/>
              </a:spcAft>
              <a:buNone/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Planned Development Permit </a:t>
            </a:r>
          </a:p>
          <a:p>
            <a:pPr marL="400010" lvl="1" indent="0" defTabSz="914400" fontAlgn="base">
              <a:spcBef>
                <a:spcPct val="0"/>
              </a:spcBef>
              <a:spcAft>
                <a:spcPts val="300"/>
              </a:spcAft>
              <a:buFont typeface="Arial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Established Project Specific Development Standards </a:t>
            </a:r>
          </a:p>
          <a:p>
            <a:pPr marL="400010" lvl="1" indent="0" defTabSz="914400" fontAlgn="base">
              <a:spcBef>
                <a:spcPct val="0"/>
              </a:spcBef>
              <a:spcAft>
                <a:spcPts val="300"/>
              </a:spcAft>
              <a:buFont typeface="Arial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Evaluate Site Design</a:t>
            </a:r>
          </a:p>
          <a:p>
            <a:pPr marL="400010" lvl="1" indent="0" defTabSz="914400" fontAlgn="base">
              <a:spcBef>
                <a:spcPct val="0"/>
              </a:spcBef>
              <a:spcAft>
                <a:spcPts val="300"/>
              </a:spcAft>
              <a:buFont typeface="Arial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Consider Architecture and Design</a:t>
            </a:r>
          </a:p>
          <a:p>
            <a:pPr marL="400010" lvl="1" indent="0" defTabSz="914400" fontAlgn="base">
              <a:spcBef>
                <a:spcPct val="0"/>
              </a:spcBef>
              <a:spcAft>
                <a:spcPts val="300"/>
              </a:spcAft>
              <a:buFont typeface="Arial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Establish Signage Standards   </a:t>
            </a:r>
          </a:p>
          <a:p>
            <a:pPr marL="455613" lvl="1" indent="231775" defTabSz="9144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en-US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461963" lvl="2" indent="0"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57070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27002"/>
            <a:ext cx="7162800" cy="1098021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Staff and PC Recommendation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0" y="1371600"/>
            <a:ext cx="9144000" cy="5334000"/>
          </a:xfrm>
        </p:spPr>
        <p:txBody>
          <a:bodyPr>
            <a:normAutofit/>
          </a:bodyPr>
          <a:lstStyle/>
          <a:p>
            <a:pPr marL="0" lvl="0" indent="0" defTabSz="914400" fontAlgn="base">
              <a:spcBef>
                <a:spcPct val="0"/>
              </a:spcBef>
              <a:spcAft>
                <a:spcPct val="0"/>
              </a:spcAft>
              <a:buNone/>
            </a:pP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" y="2286000"/>
            <a:ext cx="8229600" cy="646331"/>
          </a:xfrm>
          <a:prstGeom prst="rect">
            <a:avLst/>
          </a:prstGeom>
          <a:solidFill>
            <a:schemeClr val="bg1">
              <a:alpha val="85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4FD6B76-E3F9-4620-A5F7-BC436F9F3019}"/>
              </a:ext>
            </a:extLst>
          </p:cNvPr>
          <p:cNvSpPr/>
          <p:nvPr/>
        </p:nvSpPr>
        <p:spPr>
          <a:xfrm>
            <a:off x="685800" y="2057399"/>
            <a:ext cx="7772400" cy="646331"/>
          </a:xfrm>
          <a:prstGeom prst="rect">
            <a:avLst/>
          </a:prstGeom>
          <a:solidFill>
            <a:schemeClr val="bg1">
              <a:alpha val="85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19FFEFC-0392-4F46-B3B0-7F07F63251D5}"/>
              </a:ext>
            </a:extLst>
          </p:cNvPr>
          <p:cNvSpPr/>
          <p:nvPr/>
        </p:nvSpPr>
        <p:spPr>
          <a:xfrm>
            <a:off x="609600" y="2139423"/>
            <a:ext cx="7924800" cy="646331"/>
          </a:xfrm>
          <a:prstGeom prst="rect">
            <a:avLst/>
          </a:prstGeom>
          <a:solidFill>
            <a:schemeClr val="bg1">
              <a:alpha val="85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AC23588-3353-480B-BF53-02042BAB356B}"/>
              </a:ext>
            </a:extLst>
          </p:cNvPr>
          <p:cNvSpPr/>
          <p:nvPr/>
        </p:nvSpPr>
        <p:spPr>
          <a:xfrm>
            <a:off x="457200" y="2139423"/>
            <a:ext cx="8229600" cy="646331"/>
          </a:xfrm>
          <a:prstGeom prst="rect">
            <a:avLst/>
          </a:prstGeom>
          <a:solidFill>
            <a:schemeClr val="bg1">
              <a:alpha val="85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56AB54B-5183-4E3C-ABC3-B6B32C0D8B81}"/>
              </a:ext>
            </a:extLst>
          </p:cNvPr>
          <p:cNvSpPr/>
          <p:nvPr/>
        </p:nvSpPr>
        <p:spPr>
          <a:xfrm>
            <a:off x="533400" y="2057399"/>
            <a:ext cx="8077200" cy="646331"/>
          </a:xfrm>
          <a:prstGeom prst="rect">
            <a:avLst/>
          </a:prstGeom>
          <a:solidFill>
            <a:schemeClr val="bg1">
              <a:alpha val="85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932C8BC-EE47-4ED3-AF1D-7A10BFA85688}"/>
              </a:ext>
            </a:extLst>
          </p:cNvPr>
          <p:cNvSpPr txBox="1"/>
          <p:nvPr/>
        </p:nvSpPr>
        <p:spPr>
          <a:xfrm>
            <a:off x="381000" y="2139423"/>
            <a:ext cx="8305800" cy="646331"/>
          </a:xfrm>
          <a:prstGeom prst="rect">
            <a:avLst/>
          </a:prstGeom>
          <a:solidFill>
            <a:schemeClr val="bg1">
              <a:alpha val="85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39A70B1-D8FB-49BB-8641-CCD2B291134F}"/>
              </a:ext>
            </a:extLst>
          </p:cNvPr>
          <p:cNvSpPr txBox="1"/>
          <p:nvPr/>
        </p:nvSpPr>
        <p:spPr>
          <a:xfrm>
            <a:off x="685800" y="2139423"/>
            <a:ext cx="7772400" cy="646331"/>
          </a:xfrm>
          <a:prstGeom prst="rect">
            <a:avLst/>
          </a:prstGeom>
          <a:solidFill>
            <a:schemeClr val="bg1">
              <a:alpha val="85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10" name="Picture 9" descr="A picture containing grass, sky, outdoor, field&#10;&#10;Description automatically generated">
            <a:extLst>
              <a:ext uri="{FF2B5EF4-FFF2-40B4-BE49-F238E27FC236}">
                <a16:creationId xmlns:a16="http://schemas.microsoft.com/office/drawing/2014/main" id="{3E86F774-FB21-4D06-BC13-B48D14E00E8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1600"/>
            <a:ext cx="9144000" cy="52578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5849FC6C-BF5D-49F4-AEFA-5207891C7539}"/>
              </a:ext>
            </a:extLst>
          </p:cNvPr>
          <p:cNvSpPr txBox="1"/>
          <p:nvPr/>
        </p:nvSpPr>
        <p:spPr>
          <a:xfrm>
            <a:off x="381000" y="2139423"/>
            <a:ext cx="8382000" cy="3477875"/>
          </a:xfrm>
          <a:prstGeom prst="rect">
            <a:avLst/>
          </a:prstGeom>
          <a:solidFill>
            <a:schemeClr val="bg1">
              <a:alpha val="85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Move to Adopt Resolution No. 10849 - A Resolution to Adopt a Mitigated Negative Declaration, Approve a General Plan Amendment, and Approve a Planned Development Permit for the Folsom Corporate Center Apartments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And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Move to Introduce and Conduct First Reading of Ordinance No. 1327 - An Uncodified Ordinance to amend the zoning designation for a 7.24-acre parcel (Lot 1) from M-L PD to R-4 PD and to amend the zoning designation for a 4.68-acre parcel (Lot 6) from BP PD to R-4 PD for the Folsom Corporate Center Apartments project (Introduction and First Reading) </a:t>
            </a:r>
          </a:p>
        </p:txBody>
      </p:sp>
    </p:spTree>
    <p:extLst>
      <p:ext uri="{BB962C8B-B14F-4D97-AF65-F5344CB8AC3E}">
        <p14:creationId xmlns:p14="http://schemas.microsoft.com/office/powerpoint/2010/main" val="9238216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27002"/>
            <a:ext cx="7162800" cy="1098021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Lot 1 Site Plan Exhibit 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523875" y="1651000"/>
            <a:ext cx="6762750" cy="4508500"/>
          </a:xfrm>
        </p:spPr>
        <p:txBody>
          <a:bodyPr/>
          <a:lstStyle/>
          <a:p>
            <a:pPr>
              <a:buNone/>
            </a:pPr>
            <a:endParaRPr lang="en-US" dirty="0"/>
          </a:p>
        </p:txBody>
      </p:sp>
      <p:pic>
        <p:nvPicPr>
          <p:cNvPr id="8" name="Picture 7" descr="Diagram&#10;&#10;Description automatically generated">
            <a:extLst>
              <a:ext uri="{FF2B5EF4-FFF2-40B4-BE49-F238E27FC236}">
                <a16:creationId xmlns:a16="http://schemas.microsoft.com/office/drawing/2014/main" id="{D15E62B5-E2D0-48DF-96C8-F3A25CB987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1600"/>
            <a:ext cx="9144000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35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27002"/>
            <a:ext cx="7162800" cy="1098021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Lot 6 Site Plan Exhibit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523875" y="1651000"/>
            <a:ext cx="6762750" cy="4508500"/>
          </a:xfrm>
        </p:spPr>
        <p:txBody>
          <a:bodyPr/>
          <a:lstStyle/>
          <a:p>
            <a:pPr>
              <a:buNone/>
            </a:pPr>
            <a:endParaRPr lang="en-US" dirty="0"/>
          </a:p>
        </p:txBody>
      </p:sp>
      <p:pic>
        <p:nvPicPr>
          <p:cNvPr id="5" name="Picture 4" descr="Diagram, engineering drawing&#10;&#10;Description automatically generated">
            <a:extLst>
              <a:ext uri="{FF2B5EF4-FFF2-40B4-BE49-F238E27FC236}">
                <a16:creationId xmlns:a16="http://schemas.microsoft.com/office/drawing/2014/main" id="{16759FF2-054D-46BA-8C73-7ED595887D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1" y="1371600"/>
            <a:ext cx="7848600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5362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27002"/>
            <a:ext cx="7162800" cy="1098021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Lot 1 Circulation Exhibit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523875" y="1651000"/>
            <a:ext cx="6762750" cy="4508500"/>
          </a:xfrm>
        </p:spPr>
        <p:txBody>
          <a:bodyPr/>
          <a:lstStyle/>
          <a:p>
            <a:pPr>
              <a:buNone/>
            </a:pPr>
            <a:endParaRPr lang="en-US" dirty="0"/>
          </a:p>
        </p:txBody>
      </p:sp>
      <p:pic>
        <p:nvPicPr>
          <p:cNvPr id="6" name="Picture 5" descr="A picture containing diagram&#10;&#10;Description automatically generated">
            <a:extLst>
              <a:ext uri="{FF2B5EF4-FFF2-40B4-BE49-F238E27FC236}">
                <a16:creationId xmlns:a16="http://schemas.microsoft.com/office/drawing/2014/main" id="{B317E1A7-E7C1-43A9-9FA6-351ED6E603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371600"/>
            <a:ext cx="7924800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6722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27002"/>
            <a:ext cx="7162800" cy="1098021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Lot 6 Circulation Exhibit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523875" y="1651000"/>
            <a:ext cx="6762750" cy="4508500"/>
          </a:xfrm>
        </p:spPr>
        <p:txBody>
          <a:bodyPr/>
          <a:lstStyle/>
          <a:p>
            <a:pPr>
              <a:buNone/>
            </a:pPr>
            <a:endParaRPr lang="en-US" dirty="0"/>
          </a:p>
        </p:txBody>
      </p:sp>
      <p:pic>
        <p:nvPicPr>
          <p:cNvPr id="6" name="Picture 5" descr="Diagram, engineering drawing&#10;&#10;Description automatically generated">
            <a:extLst>
              <a:ext uri="{FF2B5EF4-FFF2-40B4-BE49-F238E27FC236}">
                <a16:creationId xmlns:a16="http://schemas.microsoft.com/office/drawing/2014/main" id="{C949915F-C817-42FC-986D-93AA0C01C8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371600"/>
            <a:ext cx="7772400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488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27002"/>
            <a:ext cx="7162800" cy="1098021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Vicinity Map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0" y="1371600"/>
            <a:ext cx="9144000" cy="5334000"/>
          </a:xfrm>
        </p:spPr>
        <p:txBody>
          <a:bodyPr>
            <a:normAutofit/>
          </a:bodyPr>
          <a:lstStyle/>
          <a:p>
            <a:pPr marL="0" lvl="0" indent="0" defTabSz="914400" fontAlgn="base">
              <a:spcBef>
                <a:spcPct val="0"/>
              </a:spcBef>
              <a:spcAft>
                <a:spcPct val="0"/>
              </a:spcAft>
              <a:buNone/>
            </a:pP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86400" y="1981200"/>
            <a:ext cx="1371600" cy="4572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6" descr="A screenshot of a video game&#10;&#10;Description automatically generated">
            <a:extLst>
              <a:ext uri="{FF2B5EF4-FFF2-40B4-BE49-F238E27FC236}">
                <a16:creationId xmlns:a16="http://schemas.microsoft.com/office/drawing/2014/main" id="{AFBDC88B-CA56-4EE2-82E9-77D9D516CF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1600"/>
            <a:ext cx="9144000" cy="5257800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98E00D25-F521-4B54-93CD-C8D2D0DB668E}"/>
              </a:ext>
            </a:extLst>
          </p:cNvPr>
          <p:cNvSpPr/>
          <p:nvPr/>
        </p:nvSpPr>
        <p:spPr>
          <a:xfrm>
            <a:off x="1447800" y="4419600"/>
            <a:ext cx="838200" cy="533400"/>
          </a:xfrm>
          <a:prstGeom prst="ellipse">
            <a:avLst/>
          </a:prstGeom>
          <a:noFill/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74CEC0D-0744-409A-B392-BADB0812E1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5200" y="2971800"/>
            <a:ext cx="957155" cy="65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1148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27002"/>
            <a:ext cx="7162800" cy="1098021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Overall Site Plan Exhibit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523875" y="1651000"/>
            <a:ext cx="6762750" cy="4508500"/>
          </a:xfrm>
        </p:spPr>
        <p:txBody>
          <a:bodyPr/>
          <a:lstStyle/>
          <a:p>
            <a:pPr>
              <a:buNone/>
            </a:pPr>
            <a:endParaRPr lang="en-US" dirty="0"/>
          </a:p>
        </p:txBody>
      </p:sp>
      <p:pic>
        <p:nvPicPr>
          <p:cNvPr id="6" name="Picture 5" descr="Diagram, engineering drawing&#10;&#10;Description automatically generated">
            <a:extLst>
              <a:ext uri="{FF2B5EF4-FFF2-40B4-BE49-F238E27FC236}">
                <a16:creationId xmlns:a16="http://schemas.microsoft.com/office/drawing/2014/main" id="{632AD032-4FAF-4E3C-8001-06B6E0B027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1600"/>
            <a:ext cx="9144000" cy="52578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90C4D03-DE1C-4313-61B3-9A56B27C87E6}"/>
              </a:ext>
            </a:extLst>
          </p:cNvPr>
          <p:cNvSpPr txBox="1"/>
          <p:nvPr/>
        </p:nvSpPr>
        <p:spPr>
          <a:xfrm>
            <a:off x="5462587" y="1504423"/>
            <a:ext cx="2752725" cy="132343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u="sng" dirty="0"/>
              <a:t>Lot 6:</a:t>
            </a:r>
          </a:p>
          <a:p>
            <a:r>
              <a:rPr lang="en-US" sz="1600" dirty="0"/>
              <a:t>4.68 acres, 100-units</a:t>
            </a:r>
          </a:p>
          <a:p>
            <a:r>
              <a:rPr lang="en-US" sz="1600" dirty="0"/>
              <a:t>4 x 3-story buildings with tuck-under garages</a:t>
            </a:r>
          </a:p>
          <a:p>
            <a:r>
              <a:rPr lang="en-US" sz="1600" dirty="0"/>
              <a:t>Clubhouse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538A500-9C7E-F6F5-1EB2-9BBFC0785B71}"/>
              </a:ext>
            </a:extLst>
          </p:cNvPr>
          <p:cNvSpPr txBox="1"/>
          <p:nvPr/>
        </p:nvSpPr>
        <p:spPr>
          <a:xfrm>
            <a:off x="3505200" y="5194121"/>
            <a:ext cx="2752725" cy="132343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u="sng" dirty="0"/>
              <a:t>Lot 1:</a:t>
            </a:r>
          </a:p>
          <a:p>
            <a:r>
              <a:rPr lang="en-US" sz="1600" dirty="0"/>
              <a:t>7.18 acres,153-units</a:t>
            </a:r>
          </a:p>
          <a:p>
            <a:r>
              <a:rPr lang="en-US" sz="1600" dirty="0"/>
              <a:t>7 x 3-story buildings with tuck-under garages plus clubhouse</a:t>
            </a:r>
          </a:p>
        </p:txBody>
      </p:sp>
    </p:spTree>
    <p:extLst>
      <p:ext uri="{BB962C8B-B14F-4D97-AF65-F5344CB8AC3E}">
        <p14:creationId xmlns:p14="http://schemas.microsoft.com/office/powerpoint/2010/main" val="28312092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27002"/>
            <a:ext cx="7162800" cy="1098021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General Plan/Rezone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380326" y="1371600"/>
            <a:ext cx="8763674" cy="4953000"/>
          </a:xfrm>
        </p:spPr>
        <p:txBody>
          <a:bodyPr>
            <a:normAutofit/>
          </a:bodyPr>
          <a:lstStyle/>
          <a:p>
            <a:pPr marL="0" lvl="0" indent="0"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General Plan Amendment</a:t>
            </a:r>
          </a:p>
          <a:p>
            <a:pPr marL="630238" lvl="1" indent="-228600" defTabSz="9144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Existing General Plan Land Use Designations (IND)</a:t>
            </a:r>
          </a:p>
          <a:p>
            <a:pPr marL="400010" lvl="1" indent="0" defTabSz="9144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Proposed General Plan Land Use Designation (MHD)</a:t>
            </a:r>
          </a:p>
          <a:p>
            <a:pPr marL="400010" lvl="1" indent="0"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 marL="0" lvl="0" indent="0"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Rezone</a:t>
            </a:r>
          </a:p>
          <a:p>
            <a:pPr marL="630238" indent="-228600" defTabSz="9144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Existing Zoning Designations (M-L PD and BP PD)</a:t>
            </a:r>
          </a:p>
          <a:p>
            <a:pPr marL="400010" lvl="1" indent="0" defTabSz="9144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Proposed Zoning Designations (R-4 PD)</a:t>
            </a:r>
          </a:p>
          <a:p>
            <a:pPr marL="400010" lvl="1" indent="0" defTabSz="914400" fontAlgn="base">
              <a:spcBef>
                <a:spcPct val="0"/>
              </a:spcBef>
              <a:spcAft>
                <a:spcPct val="0"/>
              </a:spcAft>
              <a:buNone/>
            </a:pPr>
            <a:endParaRPr lang="en-US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Analysis</a:t>
            </a:r>
          </a:p>
          <a:p>
            <a:pPr marL="400010" lvl="1" indent="0" defTabSz="9144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Multi-Family Apartments are Permitted Land Use in R-4 Zoning District</a:t>
            </a:r>
          </a:p>
          <a:p>
            <a:pPr marL="400010" lvl="1" indent="0" defTabSz="9144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Proposed Density (21.2-Units Per Acre) Consistent with Density Range</a:t>
            </a:r>
          </a:p>
          <a:p>
            <a:pPr marL="400010" lvl="1" indent="0" defTabSz="9144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Community Benefits (Housing Supply and Housing Type)</a:t>
            </a:r>
          </a:p>
          <a:p>
            <a:pPr marL="400010" lvl="1" indent="0" defTabSz="9144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Mix of uses and compatibility with surrounding uses</a:t>
            </a:r>
          </a:p>
          <a:p>
            <a:pPr marL="400010" lvl="1" indent="0" defTabSz="9144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Changes in Market Dynamics</a:t>
            </a:r>
          </a:p>
        </p:txBody>
      </p:sp>
    </p:spTree>
    <p:extLst>
      <p:ext uri="{BB962C8B-B14F-4D97-AF65-F5344CB8AC3E}">
        <p14:creationId xmlns:p14="http://schemas.microsoft.com/office/powerpoint/2010/main" val="12053559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27002"/>
            <a:ext cx="7162800" cy="1098021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RHNA and Housing Update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0" y="1371600"/>
            <a:ext cx="9144000" cy="5410200"/>
          </a:xfrm>
        </p:spPr>
        <p:txBody>
          <a:bodyPr>
            <a:normAutofit/>
          </a:bodyPr>
          <a:lstStyle/>
          <a:p>
            <a:pPr marL="0" lvl="0" indent="0"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en-US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461963" lvl="2" indent="0"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EEB099CF-CFC2-4CB7-902F-BED17A2DA1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566279"/>
              </p:ext>
            </p:extLst>
          </p:nvPr>
        </p:nvGraphicFramePr>
        <p:xfrm>
          <a:off x="304800" y="1676400"/>
          <a:ext cx="8534401" cy="40494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0800">
                  <a:extLst>
                    <a:ext uri="{9D8B030D-6E8A-4147-A177-3AD203B41FA5}">
                      <a16:colId xmlns:a16="http://schemas.microsoft.com/office/drawing/2014/main" val="4022994692"/>
                    </a:ext>
                  </a:extLst>
                </a:gridCol>
                <a:gridCol w="1676401">
                  <a:extLst>
                    <a:ext uri="{9D8B030D-6E8A-4147-A177-3AD203B41FA5}">
                      <a16:colId xmlns:a16="http://schemas.microsoft.com/office/drawing/2014/main" val="2881617961"/>
                    </a:ext>
                  </a:extLst>
                </a:gridCol>
                <a:gridCol w="1086196">
                  <a:extLst>
                    <a:ext uri="{9D8B030D-6E8A-4147-A177-3AD203B41FA5}">
                      <a16:colId xmlns:a16="http://schemas.microsoft.com/office/drawing/2014/main" val="2219207066"/>
                    </a:ext>
                  </a:extLst>
                </a:gridCol>
                <a:gridCol w="1474124">
                  <a:extLst>
                    <a:ext uri="{9D8B030D-6E8A-4147-A177-3AD203B41FA5}">
                      <a16:colId xmlns:a16="http://schemas.microsoft.com/office/drawing/2014/main" val="3900804409"/>
                    </a:ext>
                  </a:extLst>
                </a:gridCol>
                <a:gridCol w="1706880">
                  <a:extLst>
                    <a:ext uri="{9D8B030D-6E8A-4147-A177-3AD203B41FA5}">
                      <a16:colId xmlns:a16="http://schemas.microsoft.com/office/drawing/2014/main" val="4033884529"/>
                    </a:ext>
                  </a:extLst>
                </a:gridCol>
              </a:tblGrid>
              <a:tr h="391886">
                <a:tc gridSpan="5">
                  <a:txBody>
                    <a:bodyPr/>
                    <a:lstStyle/>
                    <a:p>
                      <a:pPr algn="ctr"/>
                      <a:r>
                        <a:rPr lang="en-US" dirty="0"/>
                        <a:t>Regional Housing Needs Allocation Process (2021-2029)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1504179"/>
                  </a:ext>
                </a:extLst>
              </a:tr>
              <a:tr h="903514">
                <a:tc>
                  <a:txBody>
                    <a:bodyPr/>
                    <a:lstStyle/>
                    <a:p>
                      <a:r>
                        <a:rPr lang="en-US" dirty="0"/>
                        <a:t>Income Level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RHNA Allocation by Income Level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Total Units to Date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Total Remaining RHNA by Income Level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8584461"/>
                  </a:ext>
                </a:extLst>
              </a:tr>
              <a:tr h="391886">
                <a:tc>
                  <a:txBody>
                    <a:bodyPr/>
                    <a:lstStyle/>
                    <a:p>
                      <a:r>
                        <a:rPr lang="en-US" dirty="0"/>
                        <a:t>Very Low (&lt;50%)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2,226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2,192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6031352"/>
                  </a:ext>
                </a:extLst>
              </a:tr>
              <a:tr h="391886">
                <a:tc>
                  <a:txBody>
                    <a:bodyPr/>
                    <a:lstStyle/>
                    <a:p>
                      <a:r>
                        <a:rPr lang="en-US" dirty="0"/>
                        <a:t>Low (51-80%)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1,341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1,280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4532797"/>
                  </a:ext>
                </a:extLst>
              </a:tr>
              <a:tr h="391886">
                <a:tc>
                  <a:txBody>
                    <a:bodyPr/>
                    <a:lstStyle/>
                    <a:p>
                      <a:r>
                        <a:rPr lang="en-US" dirty="0"/>
                        <a:t>Moderate (81-120%)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4666009"/>
                  </a:ext>
                </a:extLst>
              </a:tr>
              <a:tr h="391886">
                <a:tc>
                  <a:txBody>
                    <a:bodyPr/>
                    <a:lstStyle/>
                    <a:p>
                      <a:r>
                        <a:rPr lang="en-US" dirty="0"/>
                        <a:t>Above Moderate (&gt;120%)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1,967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1,544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7920656"/>
                  </a:ext>
                </a:extLst>
              </a:tr>
              <a:tr h="39188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6046004"/>
                  </a:ext>
                </a:extLst>
              </a:tr>
              <a:tr h="391886">
                <a:tc>
                  <a:txBody>
                    <a:bodyPr/>
                    <a:lstStyle/>
                    <a:p>
                      <a:r>
                        <a:rPr lang="en-US" dirty="0"/>
                        <a:t>Total RHNA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6,363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574782"/>
                  </a:ext>
                </a:extLst>
              </a:tr>
              <a:tr h="391886">
                <a:tc>
                  <a:txBody>
                    <a:bodyPr/>
                    <a:lstStyle/>
                    <a:p>
                      <a:r>
                        <a:rPr lang="en-US" dirty="0"/>
                        <a:t>Total Units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5,840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9336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24924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27002"/>
            <a:ext cx="7162800" cy="1098021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Planned Development Permit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381000" y="1371600"/>
            <a:ext cx="8001000" cy="5334000"/>
          </a:xfrm>
        </p:spPr>
        <p:txBody>
          <a:bodyPr>
            <a:normAutofit/>
          </a:bodyPr>
          <a:lstStyle/>
          <a:p>
            <a:pPr marL="857141" lvl="2" indent="0" defTabSz="914400" fontAlgn="base">
              <a:spcBef>
                <a:spcPct val="0"/>
              </a:spcBef>
              <a:spcAft>
                <a:spcPct val="0"/>
              </a:spcAft>
              <a:buNone/>
            </a:pPr>
            <a:endParaRPr lang="en-US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857141" lvl="2" indent="0" defTabSz="914400" fontAlgn="base">
              <a:spcBef>
                <a:spcPct val="0"/>
              </a:spcBef>
              <a:spcAft>
                <a:spcPct val="0"/>
              </a:spcAft>
              <a:buNone/>
            </a:pPr>
            <a:endParaRPr lang="en-US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857141" lvl="2" indent="0" defTabSz="914400" fontAlgn="base">
              <a:spcBef>
                <a:spcPct val="0"/>
              </a:spcBef>
              <a:spcAft>
                <a:spcPct val="0"/>
              </a:spcAft>
              <a:buNone/>
            </a:pPr>
            <a:endParaRPr lang="en-US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857141" lvl="2" indent="0"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marL="857141" lvl="2" indent="0" defTabSz="914400" fontAlgn="base">
              <a:spcBef>
                <a:spcPct val="0"/>
              </a:spcBef>
              <a:spcAft>
                <a:spcPct val="0"/>
              </a:spcAft>
              <a:buNone/>
            </a:pPr>
            <a:endParaRPr lang="en-US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857141" lvl="2" indent="0" defTabSz="9144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en-US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857141" lvl="2" indent="0" defTabSz="914400" fontAlgn="base">
              <a:spcBef>
                <a:spcPct val="0"/>
              </a:spcBef>
              <a:spcAft>
                <a:spcPct val="0"/>
              </a:spcAft>
              <a:buNone/>
            </a:pPr>
            <a:endParaRPr lang="en-US" sz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21" indent="-457200" defTabSz="91440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Project conforms with development standards with two exceptions</a:t>
            </a:r>
          </a:p>
          <a:p>
            <a:pPr marL="914331" lvl="1" indent="-457200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Landscape Buffer Width (30 feet to average of 30 feet)</a:t>
            </a:r>
          </a:p>
          <a:p>
            <a:pPr marL="914331" lvl="1" indent="-457200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Signage (additional monument identification signs built into retaining and decorative walls)</a:t>
            </a:r>
          </a:p>
          <a:p>
            <a:pPr marL="514321" indent="-457200" defTabSz="91440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Site Design Review</a:t>
            </a:r>
          </a:p>
          <a:p>
            <a:pPr marL="514321" indent="-457200" defTabSz="91440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Building Architecture and Design</a:t>
            </a:r>
            <a:endParaRPr lang="en-US" sz="1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1314295" lvl="3" indent="0" defTabSz="9144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en-US" sz="1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defTabSz="914400" fontAlgn="base">
              <a:spcBef>
                <a:spcPct val="0"/>
              </a:spcBef>
              <a:spcAft>
                <a:spcPct val="0"/>
              </a:spcAft>
              <a:buNone/>
            </a:pPr>
            <a:endParaRPr lang="en-US" dirty="0"/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754E7CAC-7041-4EEB-B1E0-6A8E8B60BB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3703" y="2974975"/>
            <a:ext cx="654289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61956365-8882-4EC6-BD08-0B02D96A08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60058" y="2777721"/>
            <a:ext cx="10905846" cy="852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8CAA849F-56C0-4601-9E4F-DDF6555195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537443"/>
              </p:ext>
            </p:extLst>
          </p:nvPr>
        </p:nvGraphicFramePr>
        <p:xfrm>
          <a:off x="580279" y="1600200"/>
          <a:ext cx="7085012" cy="1771086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158746">
                  <a:extLst>
                    <a:ext uri="{9D8B030D-6E8A-4147-A177-3AD203B41FA5}">
                      <a16:colId xmlns:a16="http://schemas.microsoft.com/office/drawing/2014/main" val="2241370660"/>
                    </a:ext>
                  </a:extLst>
                </a:gridCol>
                <a:gridCol w="954261">
                  <a:extLst>
                    <a:ext uri="{9D8B030D-6E8A-4147-A177-3AD203B41FA5}">
                      <a16:colId xmlns:a16="http://schemas.microsoft.com/office/drawing/2014/main" val="3109135892"/>
                    </a:ext>
                  </a:extLst>
                </a:gridCol>
                <a:gridCol w="954261">
                  <a:extLst>
                    <a:ext uri="{9D8B030D-6E8A-4147-A177-3AD203B41FA5}">
                      <a16:colId xmlns:a16="http://schemas.microsoft.com/office/drawing/2014/main" val="1686992993"/>
                    </a:ext>
                  </a:extLst>
                </a:gridCol>
                <a:gridCol w="1090585">
                  <a:extLst>
                    <a:ext uri="{9D8B030D-6E8A-4147-A177-3AD203B41FA5}">
                      <a16:colId xmlns:a16="http://schemas.microsoft.com/office/drawing/2014/main" val="3927691021"/>
                    </a:ext>
                  </a:extLst>
                </a:gridCol>
                <a:gridCol w="954261">
                  <a:extLst>
                    <a:ext uri="{9D8B030D-6E8A-4147-A177-3AD203B41FA5}">
                      <a16:colId xmlns:a16="http://schemas.microsoft.com/office/drawing/2014/main" val="1628990916"/>
                    </a:ext>
                  </a:extLst>
                </a:gridCol>
                <a:gridCol w="1158746">
                  <a:extLst>
                    <a:ext uri="{9D8B030D-6E8A-4147-A177-3AD203B41FA5}">
                      <a16:colId xmlns:a16="http://schemas.microsoft.com/office/drawing/2014/main" val="561946030"/>
                    </a:ext>
                  </a:extLst>
                </a:gridCol>
                <a:gridCol w="814152">
                  <a:extLst>
                    <a:ext uri="{9D8B030D-6E8A-4147-A177-3AD203B41FA5}">
                      <a16:colId xmlns:a16="http://schemas.microsoft.com/office/drawing/2014/main" val="1038871329"/>
                    </a:ext>
                  </a:extLst>
                </a:gridCol>
              </a:tblGrid>
              <a:tr h="307339">
                <a:tc gridSpan="7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Development Standards Table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Folsom Corporate Center Apartments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FFFFFF"/>
                      </a:fgClr>
                      <a:bgClr>
                        <a:srgbClr val="D9D9D9"/>
                      </a:bgClr>
                    </a:patt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1776910"/>
                  </a:ext>
                </a:extLst>
              </a:tr>
              <a:tr h="319474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FFFFFF"/>
                      </a:fgClr>
                      <a:bgClr>
                        <a:srgbClr val="D9D9D9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Lot 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Area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FFFFFF"/>
                      </a:fgClr>
                      <a:bgClr>
                        <a:srgbClr val="D9D9D9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Lot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Width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FFFFFF"/>
                      </a:fgClr>
                      <a:bgClr>
                        <a:srgbClr val="D9D9D9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Front Yard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 Setback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FFFFFF"/>
                      </a:fgClr>
                      <a:bgClr>
                        <a:srgbClr val="D9D9D9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Rear Yard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 Setback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FFFFFF"/>
                      </a:fgClr>
                      <a:bgClr>
                        <a:srgbClr val="D9D9D9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Side Yard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Setbacks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FFFFFF"/>
                      </a:fgClr>
                      <a:bgClr>
                        <a:srgbClr val="D9D9D9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Building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Height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FFFFFF"/>
                      </a:fgClr>
                      <a:bgClr>
                        <a:srgbClr val="D9D9D9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261045034"/>
                  </a:ext>
                </a:extLst>
              </a:tr>
              <a:tr h="30423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Existing 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Standards 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FFFFFF"/>
                      </a:fgClr>
                      <a:bgClr>
                        <a:srgbClr val="D9D9D9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0.5-Acres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NA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30 Feet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Iron Point Rd.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NA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5 Feet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60 feet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8754399"/>
                  </a:ext>
                </a:extLst>
              </a:tr>
              <a:tr h="29407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R-4 District 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Standards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FFFFFF"/>
                      </a:fgClr>
                      <a:bgClr>
                        <a:srgbClr val="D9D9D9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6,000 S.F.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60 Feet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20 Feet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10 Feet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5 Feet/10 Feet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50 Feet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60834388"/>
                  </a:ext>
                </a:extLst>
              </a:tr>
              <a:tr h="42429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Proposed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Standards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FFFFFF"/>
                      </a:fgClr>
                      <a:bgClr>
                        <a:srgbClr val="D9D9D9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0.5-Acres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60 Feet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40 Feet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Iron Point Rd.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20 Feet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15 Feet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15 Feet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41 feet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21647392"/>
                  </a:ext>
                </a:extLst>
              </a:tr>
            </a:tbl>
          </a:graphicData>
        </a:graphic>
      </p:graphicFrame>
      <p:pic>
        <p:nvPicPr>
          <p:cNvPr id="7" name="Picture 6" descr="A person walking in front of a gate&#10;&#10;Description automatically generated with medium confidence">
            <a:extLst>
              <a:ext uri="{FF2B5EF4-FFF2-40B4-BE49-F238E27FC236}">
                <a16:creationId xmlns:a16="http://schemas.microsoft.com/office/drawing/2014/main" id="{D1BB4076-5DC4-1F98-0024-D5C5AF15E9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4533" y="4927032"/>
            <a:ext cx="3438525" cy="1666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6245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27002"/>
            <a:ext cx="7162800" cy="1098021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Building Elevations (16-Plex)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0" y="1371600"/>
            <a:ext cx="9144000" cy="5334000"/>
          </a:xfrm>
        </p:spPr>
        <p:txBody>
          <a:bodyPr>
            <a:noAutofit/>
          </a:bodyPr>
          <a:lstStyle/>
          <a:p>
            <a:pPr marL="800020" lvl="2" indent="0" defTabSz="914400" fontAlgn="base">
              <a:spcBef>
                <a:spcPct val="0"/>
              </a:spcBef>
              <a:spcAft>
                <a:spcPct val="0"/>
              </a:spcAft>
              <a:buNone/>
            </a:pPr>
            <a:endParaRPr lang="en-US" sz="1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1085770" lvl="2" indent="-285750" defTabSz="9144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1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defTabSz="914400" fontAlgn="base">
              <a:spcBef>
                <a:spcPct val="0"/>
              </a:spcBef>
              <a:spcAft>
                <a:spcPct val="0"/>
              </a:spcAft>
              <a:buNone/>
            </a:pPr>
            <a:endParaRPr lang="en-US" sz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defTabSz="914400" fontAlgn="base">
              <a:spcBef>
                <a:spcPct val="0"/>
              </a:spcBef>
              <a:spcAft>
                <a:spcPct val="0"/>
              </a:spcAft>
              <a:buNone/>
            </a:pPr>
            <a:endParaRPr lang="en-US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DBCFA035-B3BF-49BC-80E5-238185B1DA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" y="1371600"/>
            <a:ext cx="9105900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6904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27002"/>
            <a:ext cx="7162800" cy="1098021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Building Elevations (26-Plex)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0" y="1371600"/>
            <a:ext cx="9144000" cy="5334000"/>
          </a:xfrm>
        </p:spPr>
        <p:txBody>
          <a:bodyPr>
            <a:noAutofit/>
          </a:bodyPr>
          <a:lstStyle/>
          <a:p>
            <a:pPr marL="800020" lvl="2" indent="0" defTabSz="914400" fontAlgn="base">
              <a:spcBef>
                <a:spcPct val="0"/>
              </a:spcBef>
              <a:spcAft>
                <a:spcPct val="0"/>
              </a:spcAft>
              <a:buNone/>
            </a:pPr>
            <a:endParaRPr lang="en-US" sz="1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1085770" lvl="2" indent="-285750" defTabSz="9144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1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defTabSz="914400" fontAlgn="base">
              <a:spcBef>
                <a:spcPct val="0"/>
              </a:spcBef>
              <a:spcAft>
                <a:spcPct val="0"/>
              </a:spcAft>
              <a:buNone/>
            </a:pPr>
            <a:endParaRPr lang="en-US" sz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defTabSz="914400" fontAlgn="base">
              <a:spcBef>
                <a:spcPct val="0"/>
              </a:spcBef>
              <a:spcAft>
                <a:spcPct val="0"/>
              </a:spcAft>
              <a:buNone/>
            </a:pPr>
            <a:endParaRPr lang="en-US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A collage of a building&#10;&#10;Description automatically generated with low confidence">
            <a:extLst>
              <a:ext uri="{FF2B5EF4-FFF2-40B4-BE49-F238E27FC236}">
                <a16:creationId xmlns:a16="http://schemas.microsoft.com/office/drawing/2014/main" id="{E9DEC21E-DF87-467B-A4C8-7B994CE6D2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1600"/>
            <a:ext cx="9144000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129226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50800">
          <a:solidFill>
            <a:srgbClr val="0000FF"/>
          </a:solidFill>
        </a:ln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8350</TotalTime>
  <Words>1002</Words>
  <Application>Microsoft Office PowerPoint</Application>
  <PresentationFormat>On-screen Show (4:3)</PresentationFormat>
  <Paragraphs>202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Arial Hebrew Light</vt:lpstr>
      <vt:lpstr>Arial Hebrew Scholar Light</vt:lpstr>
      <vt:lpstr>Calibri</vt:lpstr>
      <vt:lpstr>Calluna</vt:lpstr>
      <vt:lpstr>Times New Roman</vt:lpstr>
      <vt:lpstr>2_Office Theme</vt:lpstr>
      <vt:lpstr>City Council Public Hearing May 10, 2022</vt:lpstr>
      <vt:lpstr>Project Proposal</vt:lpstr>
      <vt:lpstr>Vicinity Map</vt:lpstr>
      <vt:lpstr>Overall Site Plan Exhibit </vt:lpstr>
      <vt:lpstr>General Plan/Rezone</vt:lpstr>
      <vt:lpstr>RHNA and Housing Update</vt:lpstr>
      <vt:lpstr>Planned Development Permit</vt:lpstr>
      <vt:lpstr>Building Elevations (16-Plex)</vt:lpstr>
      <vt:lpstr>Building Elevations (26-Plex)</vt:lpstr>
      <vt:lpstr>Clubhouse Elevations (Lot 1)</vt:lpstr>
      <vt:lpstr>Clubhouse Elevations (Lot 6)</vt:lpstr>
      <vt:lpstr>Issues/Analysis (Traffic)</vt:lpstr>
      <vt:lpstr>Driveway Entrance Lot 1</vt:lpstr>
      <vt:lpstr>Driveway Entrance Lot 6</vt:lpstr>
      <vt:lpstr>Traffic Safety Committee (TSC)</vt:lpstr>
      <vt:lpstr>Issues/Analysis (Parking, Noise, Trees)</vt:lpstr>
      <vt:lpstr>Oak Tree Mitigation Exhibit Lot 1  </vt:lpstr>
      <vt:lpstr>Oak Tree Mitigation Exhibit Lot 6  </vt:lpstr>
      <vt:lpstr>Environmental Review</vt:lpstr>
      <vt:lpstr>Staff and PC Recommendation</vt:lpstr>
      <vt:lpstr>Lot 1 Site Plan Exhibit  </vt:lpstr>
      <vt:lpstr>Lot 6 Site Plan Exhibit </vt:lpstr>
      <vt:lpstr>Lot 1 Circulation Exhibit</vt:lpstr>
      <vt:lpstr>Lot 6 Circulation Exhibit</vt:lpstr>
    </vt:vector>
  </TitlesOfParts>
  <Company>City of Folsom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sbanks</dc:creator>
  <cp:lastModifiedBy>Pam Johns</cp:lastModifiedBy>
  <cp:revision>921</cp:revision>
  <cp:lastPrinted>2022-03-29T20:52:20Z</cp:lastPrinted>
  <dcterms:created xsi:type="dcterms:W3CDTF">2010-09-09T16:37:32Z</dcterms:created>
  <dcterms:modified xsi:type="dcterms:W3CDTF">2022-05-10T23:35:58Z</dcterms:modified>
</cp:coreProperties>
</file>