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684" r:id="rId2"/>
  </p:sldMasterIdLst>
  <p:notesMasterIdLst>
    <p:notesMasterId r:id="rId33"/>
  </p:notesMasterIdLst>
  <p:handoutMasterIdLst>
    <p:handoutMasterId r:id="rId34"/>
  </p:handoutMasterIdLst>
  <p:sldIdLst>
    <p:sldId id="256" r:id="rId3"/>
    <p:sldId id="487" r:id="rId4"/>
    <p:sldId id="488" r:id="rId5"/>
    <p:sldId id="489" r:id="rId6"/>
    <p:sldId id="538" r:id="rId7"/>
    <p:sldId id="541" r:id="rId8"/>
    <p:sldId id="542" r:id="rId9"/>
    <p:sldId id="515" r:id="rId10"/>
    <p:sldId id="531" r:id="rId11"/>
    <p:sldId id="549" r:id="rId12"/>
    <p:sldId id="536" r:id="rId13"/>
    <p:sldId id="537" r:id="rId14"/>
    <p:sldId id="530" r:id="rId15"/>
    <p:sldId id="545" r:id="rId16"/>
    <p:sldId id="497" r:id="rId17"/>
    <p:sldId id="498" r:id="rId18"/>
    <p:sldId id="499" r:id="rId19"/>
    <p:sldId id="297" r:id="rId20"/>
    <p:sldId id="500" r:id="rId21"/>
    <p:sldId id="514" r:id="rId22"/>
    <p:sldId id="513" r:id="rId23"/>
    <p:sldId id="474" r:id="rId24"/>
    <p:sldId id="502" r:id="rId25"/>
    <p:sldId id="546" r:id="rId26"/>
    <p:sldId id="547" r:id="rId27"/>
    <p:sldId id="505" r:id="rId28"/>
    <p:sldId id="504" r:id="rId29"/>
    <p:sldId id="516" r:id="rId30"/>
    <p:sldId id="548" r:id="rId31"/>
    <p:sldId id="507" r:id="rId3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m Johns" initials="PJ" lastIdx="1" clrIdx="0">
    <p:extLst>
      <p:ext uri="{19B8F6BF-5375-455C-9EA6-DF929625EA0E}">
        <p15:presenceInfo xmlns:p15="http://schemas.microsoft.com/office/powerpoint/2012/main" userId="S::pjohns@folsom.ca.us::139b57b9-1daf-4dd7-ba29-ee1466370d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FF7"/>
    <a:srgbClr val="143C7F"/>
    <a:srgbClr val="B2B2B2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932" autoAdjust="0"/>
    <p:restoredTop sz="95083" autoAdjust="0"/>
  </p:normalViewPr>
  <p:slideViewPr>
    <p:cSldViewPr snapToGrid="0">
      <p:cViewPr varScale="1">
        <p:scale>
          <a:sx n="59" d="100"/>
          <a:sy n="59" d="100"/>
        </p:scale>
        <p:origin x="592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5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22T16:46:59.317" idx="1">
    <p:pos x="3450" y="3675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3038475" cy="466578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3" y="0"/>
            <a:ext cx="3038475" cy="466578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>
              <a:defRPr sz="1200"/>
            </a:lvl1pPr>
          </a:lstStyle>
          <a:p>
            <a:fld id="{9C68A87B-1A72-419E-BAA6-566701F466E0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8829822"/>
            <a:ext cx="3038475" cy="466578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3" y="8829822"/>
            <a:ext cx="3038475" cy="466578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>
              <a:defRPr sz="1200"/>
            </a:lvl1pPr>
          </a:lstStyle>
          <a:p>
            <a:fld id="{C94F3AF8-7F9B-4057-A9FD-C1DFA7274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17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38475" cy="466578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2" y="0"/>
            <a:ext cx="3038475" cy="466578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>
              <a:defRPr sz="1200"/>
            </a:lvl1pPr>
          </a:lstStyle>
          <a:p>
            <a:fld id="{132249A4-099B-4574-9E75-5F5C2C9FEB53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17" tIns="46058" rIns="92117" bIns="4605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74034"/>
            <a:ext cx="5607050" cy="3660718"/>
          </a:xfrm>
          <a:prstGeom prst="rect">
            <a:avLst/>
          </a:prstGeom>
        </p:spPr>
        <p:txBody>
          <a:bodyPr vert="horz" lIns="92117" tIns="46058" rIns="92117" bIns="4605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8829822"/>
            <a:ext cx="3038475" cy="466578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42" y="8829822"/>
            <a:ext cx="3038475" cy="466578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>
              <a:defRPr sz="1200"/>
            </a:lvl1pPr>
          </a:lstStyle>
          <a:p>
            <a:fld id="{B10558F4-7BBE-4CB4-8C8C-071B9FB98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86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 overview</a:t>
            </a:r>
            <a:r>
              <a:rPr lang="en-US" baseline="0" dirty="0"/>
              <a:t> of Folsom’s Specific Plan history, reminder of Folsom Plan Area approvals, and update on community building south of 50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558F4-7BBE-4CB4-8C8C-071B9FB98B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211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558F4-7BBE-4CB4-8C8C-071B9FB98B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29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2E45-09D0-4885-AB28-16558A9EF1A3}" type="datetimeFigureOut">
              <a:rPr lang="en-US" smtClean="0"/>
              <a:pPr/>
              <a:t>5/24/2022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8C9B-C480-4109-A516-E96C2B696D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859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2E45-09D0-4885-AB28-16558A9EF1A3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8C9B-C480-4109-A516-E96C2B69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67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2E45-09D0-4885-AB28-16558A9EF1A3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8C9B-C480-4109-A516-E96C2B69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414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nature&#10;&#10;Description automatically generated">
            <a:extLst>
              <a:ext uri="{FF2B5EF4-FFF2-40B4-BE49-F238E27FC236}">
                <a16:creationId xmlns:a16="http://schemas.microsoft.com/office/drawing/2014/main" id="{3F6D4215-D5F2-4B36-A75A-A84617532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" t="19339" r="3232"/>
          <a:stretch/>
        </p:blipFill>
        <p:spPr>
          <a:xfrm>
            <a:off x="0" y="0"/>
            <a:ext cx="12192000" cy="70114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8" y="157259"/>
            <a:ext cx="12196238" cy="6860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9868" y="4880106"/>
            <a:ext cx="9568543" cy="1820635"/>
          </a:xfrm>
        </p:spPr>
        <p:txBody>
          <a:bodyPr anchor="ctr"/>
          <a:lstStyle>
            <a:lvl1pPr algn="l">
              <a:defRPr sz="6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146677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>
            <a:lvl1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1pPr>
            <a:lvl2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2pPr>
            <a:lvl3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3pPr>
            <a:lvl4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4pPr>
            <a:lvl5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6392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>
            <a:lvl1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1pPr>
            <a:lvl2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2pPr>
            <a:lvl3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3pPr>
            <a:lvl4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4pPr>
            <a:lvl5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4271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>
            <a:lvl1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1pPr>
            <a:lvl2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2pPr>
            <a:lvl3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3pPr>
            <a:lvl4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4pPr>
            <a:lvl5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4837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>
            <a:lvl1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1pPr>
            <a:lvl2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2pPr>
            <a:lvl3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3pPr>
            <a:lvl4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4pPr>
            <a:lvl5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2223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>
            <a:lvl1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1pPr>
            <a:lvl2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2pPr>
            <a:lvl3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3pPr>
            <a:lvl4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4pPr>
            <a:lvl5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3141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>
            <a:lvl1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1pPr>
            <a:lvl2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2pPr>
            <a:lvl3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3pPr>
            <a:lvl4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4pPr>
            <a:lvl5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0815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>
            <a:lvl1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1pPr>
            <a:lvl2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2pPr>
            <a:lvl3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3pPr>
            <a:lvl4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4pPr>
            <a:lvl5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148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2E45-09D0-4885-AB28-16558A9EF1A3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8C9B-C480-4109-A516-E96C2B69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13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>
            <a:lvl1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1pPr>
            <a:lvl2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2pPr>
            <a:lvl3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3pPr>
            <a:lvl4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4pPr>
            <a:lvl5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4697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>
            <a:lvl1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1pPr>
            <a:lvl2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2pPr>
            <a:lvl3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3pPr>
            <a:lvl4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4pPr>
            <a:lvl5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5973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>
            <a:lvl1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1pPr>
            <a:lvl2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2pPr>
            <a:lvl3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3pPr>
            <a:lvl4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4pPr>
            <a:lvl5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91961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>
            <a:lvl1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1pPr>
            <a:lvl2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2pPr>
            <a:lvl3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3pPr>
            <a:lvl4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4pPr>
            <a:lvl5pPr>
              <a:defRPr sz="3333">
                <a:solidFill>
                  <a:schemeClr val="tx1"/>
                </a:solidFill>
                <a:latin typeface="Arial Hebrew Light"/>
                <a:cs typeface="Arial Hebrew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5394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17">
                <a:solidFill>
                  <a:schemeClr val="tx1">
                    <a:tint val="75000"/>
                  </a:schemeClr>
                </a:solidFill>
              </a:defRPr>
            </a:lvl1pPr>
            <a:lvl2pPr marL="544237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2pPr>
            <a:lvl3pPr marL="1088473" indent="0">
              <a:buNone/>
              <a:defRPr sz="1917">
                <a:solidFill>
                  <a:schemeClr val="tx1">
                    <a:tint val="75000"/>
                  </a:schemeClr>
                </a:solidFill>
              </a:defRPr>
            </a:lvl3pPr>
            <a:lvl4pPr marL="1632711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4pPr>
            <a:lvl5pPr marL="2176947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5pPr>
            <a:lvl6pPr marL="2721184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6pPr>
            <a:lvl7pPr marL="3265420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7pPr>
            <a:lvl8pPr marL="3809657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8pPr>
            <a:lvl9pPr marL="4353894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9DA4493-6B3E-FC40-BF34-286EC3D7DEBB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71DD21-02E8-0740-B280-33B9D3334F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63500" y="-127000"/>
            <a:ext cx="12509500" cy="7239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2877718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5785" y="1920875"/>
            <a:ext cx="8676216" cy="5430838"/>
          </a:xfrm>
        </p:spPr>
        <p:txBody>
          <a:bodyPr/>
          <a:lstStyle>
            <a:lvl1pPr>
              <a:defRPr sz="3333"/>
            </a:lvl1pPr>
            <a:lvl2pPr>
              <a:defRPr sz="2833"/>
            </a:lvl2pPr>
            <a:lvl3pPr>
              <a:defRPr sz="2417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55201" y="1920875"/>
            <a:ext cx="8676218" cy="5430838"/>
          </a:xfrm>
        </p:spPr>
        <p:txBody>
          <a:bodyPr/>
          <a:lstStyle>
            <a:lvl1pPr>
              <a:defRPr sz="3333"/>
            </a:lvl1pPr>
            <a:lvl2pPr>
              <a:defRPr sz="2833"/>
            </a:lvl2pPr>
            <a:lvl3pPr>
              <a:defRPr sz="2417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9DA4493-6B3E-FC40-BF34-286EC3D7DEBB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71DD21-02E8-0740-B280-33B9D3334F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321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833" b="1"/>
            </a:lvl1pPr>
            <a:lvl2pPr marL="544237" indent="0">
              <a:buNone/>
              <a:defRPr sz="2417" b="1"/>
            </a:lvl2pPr>
            <a:lvl3pPr marL="1088473" indent="0">
              <a:buNone/>
              <a:defRPr sz="2167" b="1"/>
            </a:lvl3pPr>
            <a:lvl4pPr marL="1632711" indent="0">
              <a:buNone/>
              <a:defRPr sz="1917" b="1"/>
            </a:lvl4pPr>
            <a:lvl5pPr marL="2176947" indent="0">
              <a:buNone/>
              <a:defRPr sz="1917" b="1"/>
            </a:lvl5pPr>
            <a:lvl6pPr marL="2721184" indent="0">
              <a:buNone/>
              <a:defRPr sz="1917" b="1"/>
            </a:lvl6pPr>
            <a:lvl7pPr marL="3265420" indent="0">
              <a:buNone/>
              <a:defRPr sz="1917" b="1"/>
            </a:lvl7pPr>
            <a:lvl8pPr marL="3809657" indent="0">
              <a:buNone/>
              <a:defRPr sz="1917" b="1"/>
            </a:lvl8pPr>
            <a:lvl9pPr marL="4353894" indent="0">
              <a:buNone/>
              <a:defRPr sz="19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833"/>
            </a:lvl1pPr>
            <a:lvl2pPr>
              <a:defRPr sz="2417"/>
            </a:lvl2pPr>
            <a:lvl3pPr>
              <a:defRPr sz="2167"/>
            </a:lvl3pPr>
            <a:lvl4pPr>
              <a:defRPr sz="1917"/>
            </a:lvl4pPr>
            <a:lvl5pPr>
              <a:defRPr sz="1917"/>
            </a:lvl5pPr>
            <a:lvl6pPr>
              <a:defRPr sz="1917"/>
            </a:lvl6pPr>
            <a:lvl7pPr>
              <a:defRPr sz="1917"/>
            </a:lvl7pPr>
            <a:lvl8pPr>
              <a:defRPr sz="1917"/>
            </a:lvl8pPr>
            <a:lvl9pPr>
              <a:defRPr sz="19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33" b="1"/>
            </a:lvl1pPr>
            <a:lvl2pPr marL="544237" indent="0">
              <a:buNone/>
              <a:defRPr sz="2417" b="1"/>
            </a:lvl2pPr>
            <a:lvl3pPr marL="1088473" indent="0">
              <a:buNone/>
              <a:defRPr sz="2167" b="1"/>
            </a:lvl3pPr>
            <a:lvl4pPr marL="1632711" indent="0">
              <a:buNone/>
              <a:defRPr sz="1917" b="1"/>
            </a:lvl4pPr>
            <a:lvl5pPr marL="2176947" indent="0">
              <a:buNone/>
              <a:defRPr sz="1917" b="1"/>
            </a:lvl5pPr>
            <a:lvl6pPr marL="2721184" indent="0">
              <a:buNone/>
              <a:defRPr sz="1917" b="1"/>
            </a:lvl6pPr>
            <a:lvl7pPr marL="3265420" indent="0">
              <a:buNone/>
              <a:defRPr sz="1917" b="1"/>
            </a:lvl7pPr>
            <a:lvl8pPr marL="3809657" indent="0">
              <a:buNone/>
              <a:defRPr sz="1917" b="1"/>
            </a:lvl8pPr>
            <a:lvl9pPr marL="4353894" indent="0">
              <a:buNone/>
              <a:defRPr sz="19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33"/>
            </a:lvl1pPr>
            <a:lvl2pPr>
              <a:defRPr sz="2417"/>
            </a:lvl2pPr>
            <a:lvl3pPr>
              <a:defRPr sz="2167"/>
            </a:lvl3pPr>
            <a:lvl4pPr>
              <a:defRPr sz="1917"/>
            </a:lvl4pPr>
            <a:lvl5pPr>
              <a:defRPr sz="1917"/>
            </a:lvl5pPr>
            <a:lvl6pPr>
              <a:defRPr sz="1917"/>
            </a:lvl6pPr>
            <a:lvl7pPr>
              <a:defRPr sz="1917"/>
            </a:lvl7pPr>
            <a:lvl8pPr>
              <a:defRPr sz="1917"/>
            </a:lvl8pPr>
            <a:lvl9pPr>
              <a:defRPr sz="19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9DA4493-6B3E-FC40-BF34-286EC3D7DEBB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71DD21-02E8-0740-B280-33B9D3334F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35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9DA4493-6B3E-FC40-BF34-286EC3D7DEBB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71DD21-02E8-0740-B280-33B9D3334F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89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9DA4493-6B3E-FC40-BF34-286EC3D7DEBB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71DD21-02E8-0740-B280-33B9D3334F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011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41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33"/>
            </a:lvl1pPr>
            <a:lvl2pPr>
              <a:defRPr sz="3333"/>
            </a:lvl2pPr>
            <a:lvl3pPr>
              <a:defRPr sz="2833"/>
            </a:lvl3pPr>
            <a:lvl4pPr>
              <a:defRPr sz="2417"/>
            </a:lvl4pPr>
            <a:lvl5pPr>
              <a:defRPr sz="2417"/>
            </a:lvl5pPr>
            <a:lvl6pPr>
              <a:defRPr sz="2417"/>
            </a:lvl6pPr>
            <a:lvl7pPr>
              <a:defRPr sz="2417"/>
            </a:lvl7pPr>
            <a:lvl8pPr>
              <a:defRPr sz="2417"/>
            </a:lvl8pPr>
            <a:lvl9pPr>
              <a:defRPr sz="24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1063"/>
          </a:xfrm>
        </p:spPr>
        <p:txBody>
          <a:bodyPr/>
          <a:lstStyle>
            <a:lvl1pPr marL="0" indent="0">
              <a:buNone/>
              <a:defRPr sz="1667"/>
            </a:lvl1pPr>
            <a:lvl2pPr marL="544237" indent="0">
              <a:buNone/>
              <a:defRPr sz="1417"/>
            </a:lvl2pPr>
            <a:lvl3pPr marL="1088473" indent="0">
              <a:buNone/>
              <a:defRPr sz="1167"/>
            </a:lvl3pPr>
            <a:lvl4pPr marL="1632711" indent="0">
              <a:buNone/>
              <a:defRPr sz="1083"/>
            </a:lvl4pPr>
            <a:lvl5pPr marL="2176947" indent="0">
              <a:buNone/>
              <a:defRPr sz="1083"/>
            </a:lvl5pPr>
            <a:lvl6pPr marL="2721184" indent="0">
              <a:buNone/>
              <a:defRPr sz="1083"/>
            </a:lvl6pPr>
            <a:lvl7pPr marL="3265420" indent="0">
              <a:buNone/>
              <a:defRPr sz="1083"/>
            </a:lvl7pPr>
            <a:lvl8pPr marL="3809657" indent="0">
              <a:buNone/>
              <a:defRPr sz="1083"/>
            </a:lvl8pPr>
            <a:lvl9pPr marL="4353894" indent="0">
              <a:buNone/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9DA4493-6B3E-FC40-BF34-286EC3D7DEBB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71DD21-02E8-0740-B280-33B9D3334F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2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2E45-09D0-4885-AB28-16558A9EF1A3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8C9B-C480-4109-A516-E96C2B69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598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41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33"/>
            </a:lvl1pPr>
            <a:lvl2pPr marL="544237" indent="0">
              <a:buNone/>
              <a:defRPr sz="3333"/>
            </a:lvl2pPr>
            <a:lvl3pPr marL="1088473" indent="0">
              <a:buNone/>
              <a:defRPr sz="2833"/>
            </a:lvl3pPr>
            <a:lvl4pPr marL="1632711" indent="0">
              <a:buNone/>
              <a:defRPr sz="2417"/>
            </a:lvl4pPr>
            <a:lvl5pPr marL="2176947" indent="0">
              <a:buNone/>
              <a:defRPr sz="2417"/>
            </a:lvl5pPr>
            <a:lvl6pPr marL="2721184" indent="0">
              <a:buNone/>
              <a:defRPr sz="2417"/>
            </a:lvl6pPr>
            <a:lvl7pPr marL="3265420" indent="0">
              <a:buNone/>
              <a:defRPr sz="2417"/>
            </a:lvl7pPr>
            <a:lvl8pPr marL="3809657" indent="0">
              <a:buNone/>
              <a:defRPr sz="2417"/>
            </a:lvl8pPr>
            <a:lvl9pPr marL="4353894" indent="0">
              <a:buNone/>
              <a:defRPr sz="241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667"/>
            </a:lvl1pPr>
            <a:lvl2pPr marL="544237" indent="0">
              <a:buNone/>
              <a:defRPr sz="1417"/>
            </a:lvl2pPr>
            <a:lvl3pPr marL="1088473" indent="0">
              <a:buNone/>
              <a:defRPr sz="1167"/>
            </a:lvl3pPr>
            <a:lvl4pPr marL="1632711" indent="0">
              <a:buNone/>
              <a:defRPr sz="1083"/>
            </a:lvl4pPr>
            <a:lvl5pPr marL="2176947" indent="0">
              <a:buNone/>
              <a:defRPr sz="1083"/>
            </a:lvl5pPr>
            <a:lvl6pPr marL="2721184" indent="0">
              <a:buNone/>
              <a:defRPr sz="1083"/>
            </a:lvl6pPr>
            <a:lvl7pPr marL="3265420" indent="0">
              <a:buNone/>
              <a:defRPr sz="1083"/>
            </a:lvl7pPr>
            <a:lvl8pPr marL="3809657" indent="0">
              <a:buNone/>
              <a:defRPr sz="1083"/>
            </a:lvl8pPr>
            <a:lvl9pPr marL="4353894" indent="0">
              <a:buNone/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9DA4493-6B3E-FC40-BF34-286EC3D7DEBB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71DD21-02E8-0740-B280-33B9D3334F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155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9DA4493-6B3E-FC40-BF34-286EC3D7DEBB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71DD21-02E8-0740-B280-33B9D3334F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796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143567" y="330200"/>
            <a:ext cx="4387851" cy="7021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5785" y="330200"/>
            <a:ext cx="12964583" cy="7021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9DA4493-6B3E-FC40-BF34-286EC3D7DEBB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71DD21-02E8-0740-B280-33B9D3334F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8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2E45-09D0-4885-AB28-16558A9EF1A3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8C9B-C480-4109-A516-E96C2B69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68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2E45-09D0-4885-AB28-16558A9EF1A3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8C9B-C480-4109-A516-E96C2B69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55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2E45-09D0-4885-AB28-16558A9EF1A3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8C9B-C480-4109-A516-E96C2B69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84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2E45-09D0-4885-AB28-16558A9EF1A3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8C9B-C480-4109-A516-E96C2B69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31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2E45-09D0-4885-AB28-16558A9EF1A3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8C9B-C480-4109-A516-E96C2B69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19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2E45-09D0-4885-AB28-16558A9EF1A3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8C9B-C480-4109-A516-E96C2B69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20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22E45-09D0-4885-AB28-16558A9EF1A3}" type="datetimeFigureOut">
              <a:rPr lang="en-US" smtClean="0"/>
              <a:pPr/>
              <a:t>5/24/2022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28C9B-C480-4109-A516-E96C2B696DC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4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61" r:id="rId14"/>
    <p:sldLayoutId id="2147483662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7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544237" rtl="0" eaLnBrk="1" latinLnBrk="0" hangingPunct="1">
        <a:spcBef>
          <a:spcPct val="0"/>
        </a:spcBef>
        <a:buNone/>
        <a:defRPr sz="5000" kern="1200">
          <a:solidFill>
            <a:srgbClr val="26407C"/>
          </a:solidFill>
          <a:latin typeface="Calluna"/>
          <a:ea typeface="+mj-ea"/>
          <a:cs typeface="Calluna"/>
        </a:defRPr>
      </a:lvl1pPr>
    </p:titleStyle>
    <p:bodyStyle>
      <a:lvl1pPr marL="408178" indent="-408178" algn="l" defTabSz="544237" rtl="0" eaLnBrk="1" latinLnBrk="0" hangingPunct="1">
        <a:spcBef>
          <a:spcPct val="20000"/>
        </a:spcBef>
        <a:buFont typeface="Arial"/>
        <a:buChar char="•"/>
        <a:defRPr sz="3833" b="0" i="0" kern="1200">
          <a:solidFill>
            <a:schemeClr val="tx1"/>
          </a:solidFill>
          <a:latin typeface="Arial Hebrew Scholar Light"/>
          <a:ea typeface="+mn-ea"/>
          <a:cs typeface="Arial Hebrew Scholar Light"/>
        </a:defRPr>
      </a:lvl1pPr>
      <a:lvl2pPr marL="884385" indent="-340148" algn="l" defTabSz="544237" rtl="0" eaLnBrk="1" latinLnBrk="0" hangingPunct="1">
        <a:spcBef>
          <a:spcPct val="20000"/>
        </a:spcBef>
        <a:buFont typeface="Arial"/>
        <a:buChar char="–"/>
        <a:defRPr sz="3333" b="0" i="0" kern="1200">
          <a:solidFill>
            <a:schemeClr val="tx1"/>
          </a:solidFill>
          <a:latin typeface="Arial Hebrew Scholar Light"/>
          <a:ea typeface="+mn-ea"/>
          <a:cs typeface="Arial Hebrew Scholar Light"/>
        </a:defRPr>
      </a:lvl2pPr>
      <a:lvl3pPr marL="1360592" indent="-272118" algn="l" defTabSz="544237" rtl="0" eaLnBrk="1" latinLnBrk="0" hangingPunct="1">
        <a:spcBef>
          <a:spcPct val="20000"/>
        </a:spcBef>
        <a:buFont typeface="Arial"/>
        <a:buChar char="•"/>
        <a:defRPr sz="2833" b="0" i="0" kern="1200">
          <a:solidFill>
            <a:schemeClr val="tx1"/>
          </a:solidFill>
          <a:latin typeface="Arial Hebrew Scholar Light"/>
          <a:ea typeface="+mn-ea"/>
          <a:cs typeface="Arial Hebrew Scholar Light"/>
        </a:defRPr>
      </a:lvl3pPr>
      <a:lvl4pPr marL="1904829" indent="-272118" algn="l" defTabSz="544237" rtl="0" eaLnBrk="1" latinLnBrk="0" hangingPunct="1">
        <a:spcBef>
          <a:spcPct val="20000"/>
        </a:spcBef>
        <a:buFont typeface="Arial"/>
        <a:buChar char="–"/>
        <a:defRPr sz="2417" b="0" i="0" kern="1200">
          <a:solidFill>
            <a:schemeClr val="tx1"/>
          </a:solidFill>
          <a:latin typeface="Arial Hebrew Scholar Light"/>
          <a:ea typeface="+mn-ea"/>
          <a:cs typeface="Arial Hebrew Scholar Light"/>
        </a:defRPr>
      </a:lvl4pPr>
      <a:lvl5pPr marL="2449065" indent="-272118" algn="l" defTabSz="544237" rtl="0" eaLnBrk="1" latinLnBrk="0" hangingPunct="1">
        <a:spcBef>
          <a:spcPct val="20000"/>
        </a:spcBef>
        <a:buFont typeface="Arial"/>
        <a:buChar char="»"/>
        <a:defRPr sz="2417" b="0" i="0" kern="1200">
          <a:solidFill>
            <a:schemeClr val="tx1"/>
          </a:solidFill>
          <a:latin typeface="Arial Hebrew Scholar Light"/>
          <a:ea typeface="+mn-ea"/>
          <a:cs typeface="Arial Hebrew Scholar Light"/>
        </a:defRPr>
      </a:lvl5pPr>
      <a:lvl6pPr marL="2993302" indent="-272118" algn="l" defTabSz="544237" rtl="0" eaLnBrk="1" latinLnBrk="0" hangingPunct="1">
        <a:spcBef>
          <a:spcPct val="20000"/>
        </a:spcBef>
        <a:buFont typeface="Arial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6pPr>
      <a:lvl7pPr marL="3537538" indent="-272118" algn="l" defTabSz="544237" rtl="0" eaLnBrk="1" latinLnBrk="0" hangingPunct="1">
        <a:spcBef>
          <a:spcPct val="20000"/>
        </a:spcBef>
        <a:buFont typeface="Arial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7pPr>
      <a:lvl8pPr marL="4081776" indent="-272118" algn="l" defTabSz="544237" rtl="0" eaLnBrk="1" latinLnBrk="0" hangingPunct="1">
        <a:spcBef>
          <a:spcPct val="20000"/>
        </a:spcBef>
        <a:buFont typeface="Arial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8pPr>
      <a:lvl9pPr marL="4626012" indent="-272118" algn="l" defTabSz="544237" rtl="0" eaLnBrk="1" latinLnBrk="0" hangingPunct="1">
        <a:spcBef>
          <a:spcPct val="20000"/>
        </a:spcBef>
        <a:buFont typeface="Arial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4237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8473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32711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6947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1184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65420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809657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53894" algn="l" defTabSz="54423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olsom.ca.us/FolsomPlanArea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  <a:cs typeface="Calibri" panose="020F0502020204030204" pitchFamily="34" charset="0"/>
              </a:rPr>
              <a:t>Folsom Plan Area </a:t>
            </a:r>
            <a:br>
              <a:rPr lang="en-US" sz="4800" dirty="0">
                <a:solidFill>
                  <a:srgbClr val="FFFFFF"/>
                </a:solidFill>
                <a:cs typeface="Calibri" panose="020F0502020204030204" pitchFamily="34" charset="0"/>
              </a:rPr>
            </a:br>
            <a:r>
              <a:rPr lang="en-US" sz="4800" dirty="0">
                <a:solidFill>
                  <a:srgbClr val="FFFFFF"/>
                </a:solidFill>
                <a:cs typeface="Calibri" panose="020F0502020204030204" pitchFamily="34" charset="0"/>
              </a:rPr>
              <a:t>Semi-Annual Update Q2/Q3 2022</a:t>
            </a:r>
            <a:endParaRPr lang="en-US" sz="48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291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41" y="168507"/>
            <a:ext cx="10496663" cy="109802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 Recommended/CC Approved 1/11/22</a:t>
            </a:r>
            <a:b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Toll Brothers Phase 2 VTSM and Minor Administrative Modification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FAB2E-3391-4D23-9863-B3189E857B36}"/>
              </a:ext>
            </a:extLst>
          </p:cNvPr>
          <p:cNvSpPr txBox="1"/>
          <p:nvPr/>
        </p:nvSpPr>
        <p:spPr>
          <a:xfrm>
            <a:off x="292790" y="2519103"/>
            <a:ext cx="2978801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Phase 2 Subdivision includes 329 single family lots on 64.7 acres:</a:t>
            </a:r>
          </a:p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Gated</a:t>
            </a:r>
          </a:p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Age-restricted</a:t>
            </a:r>
          </a:p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Open space, landscape lots, private recreation</a:t>
            </a:r>
          </a:p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Includes transfer of 92 units to other FPA areas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E4990D-8355-262F-2BD2-E546AB3B4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499" y="1459230"/>
            <a:ext cx="2183711" cy="15854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10E902-7D69-138D-AE1F-797723B14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373" y="2062888"/>
            <a:ext cx="5919355" cy="396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91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911" y="127000"/>
            <a:ext cx="10311693" cy="109802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 Recommended/CC Approved 12/14/21</a:t>
            </a:r>
            <a:b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Broadstone Estates VTSM Extension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FAB2E-3391-4D23-9863-B3189E857B36}"/>
              </a:ext>
            </a:extLst>
          </p:cNvPr>
          <p:cNvSpPr txBox="1"/>
          <p:nvPr/>
        </p:nvSpPr>
        <p:spPr>
          <a:xfrm>
            <a:off x="6338943" y="3638400"/>
            <a:ext cx="2584719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Request to extend the Vesting Tentative Subdivision Map for Broadstone Estates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22EA2E-F264-4B52-BDAB-A03917301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16" y="1322023"/>
            <a:ext cx="5321944" cy="53156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2A7ADA-034D-4DEC-B8BD-0561831CC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944" y="1488195"/>
            <a:ext cx="4198660" cy="173140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F558ECB-A6B2-44FE-B2D2-1864E6F9EA5A}"/>
              </a:ext>
            </a:extLst>
          </p:cNvPr>
          <p:cNvSpPr/>
          <p:nvPr/>
        </p:nvSpPr>
        <p:spPr>
          <a:xfrm rot="15956052">
            <a:off x="8183864" y="1142716"/>
            <a:ext cx="760888" cy="1933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82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911" y="127000"/>
            <a:ext cx="10311693" cy="109802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 Recommended/CC Approved 12/14/21</a:t>
            </a:r>
            <a:b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Folsom Heights VTSM Extension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FAB2E-3391-4D23-9863-B3189E857B36}"/>
              </a:ext>
            </a:extLst>
          </p:cNvPr>
          <p:cNvSpPr txBox="1"/>
          <p:nvPr/>
        </p:nvSpPr>
        <p:spPr>
          <a:xfrm>
            <a:off x="5166911" y="1784908"/>
            <a:ext cx="2470664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Request to extend the Vesting Tentative Subdivision Map for Folsom Heights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15A2DE-758B-4F9D-AF60-562EBE546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886" y="1352343"/>
            <a:ext cx="2887876" cy="5294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A73B35-8314-42A7-A887-55C0118EC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4004" y="1514475"/>
            <a:ext cx="2133600" cy="382905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9E2F5584-7F1E-46F1-8ACE-A2FD3423E762}"/>
              </a:ext>
            </a:extLst>
          </p:cNvPr>
          <p:cNvSpPr/>
          <p:nvPr/>
        </p:nvSpPr>
        <p:spPr>
          <a:xfrm rot="19861011">
            <a:off x="8686011" y="1566657"/>
            <a:ext cx="1659431" cy="34390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08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911" y="127000"/>
            <a:ext cx="10311693" cy="109802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 Recommended/CC Approved 1/25/22</a:t>
            </a:r>
            <a:b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Russell Ranch Phase 2 Map Amendments and Design Review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FAB2E-3391-4D23-9863-B3189E857B36}"/>
              </a:ext>
            </a:extLst>
          </p:cNvPr>
          <p:cNvSpPr txBox="1"/>
          <p:nvPr/>
        </p:nvSpPr>
        <p:spPr>
          <a:xfrm>
            <a:off x="5779008" y="1686515"/>
            <a:ext cx="2770632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Request to modify previous TSM approval to remove active adult designation (no change to lot number) and design plans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00251A-1B78-47DF-B174-D313B6445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31" y="4718419"/>
            <a:ext cx="11835938" cy="1938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AE01C3-7D14-42F3-8F5F-E5E4186C7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254" y="1462008"/>
            <a:ext cx="2552700" cy="3019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AFE885-1535-4CDE-A556-8F7D93D78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46" y="1335802"/>
            <a:ext cx="2188105" cy="3271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9E9852-0CB1-44D8-96C1-1665CF302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5955" y="1335802"/>
            <a:ext cx="2488741" cy="3271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7580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21986" y="127000"/>
            <a:ext cx="10095345" cy="1098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Infrastructure/Site Engineering Activity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180 Days)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6FE1A0-6766-CAFA-D998-FE48B137B5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" t="28273" r="13517" b="3775"/>
          <a:stretch/>
        </p:blipFill>
        <p:spPr>
          <a:xfrm>
            <a:off x="421985" y="1323908"/>
            <a:ext cx="10095344" cy="540448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FCB330B-BF18-D26B-25F3-9EF44F8E7639}"/>
              </a:ext>
            </a:extLst>
          </p:cNvPr>
          <p:cNvSpPr txBox="1"/>
          <p:nvPr/>
        </p:nvSpPr>
        <p:spPr>
          <a:xfrm>
            <a:off x="3313024" y="5710245"/>
            <a:ext cx="1576552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White Rock Springs Ranch </a:t>
            </a:r>
          </a:p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Villages 2 - 7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8FF70F9-F239-DDC1-8687-7FBEFB7C0D69}"/>
              </a:ext>
            </a:extLst>
          </p:cNvPr>
          <p:cNvCxnSpPr>
            <a:cxnSpLocks/>
          </p:cNvCxnSpPr>
          <p:nvPr/>
        </p:nvCxnSpPr>
        <p:spPr>
          <a:xfrm flipV="1">
            <a:off x="4109292" y="4968607"/>
            <a:ext cx="1674563" cy="7416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D9039548-3C31-896D-A335-8E42B262A109}"/>
              </a:ext>
            </a:extLst>
          </p:cNvPr>
          <p:cNvSpPr txBox="1"/>
          <p:nvPr/>
        </p:nvSpPr>
        <p:spPr>
          <a:xfrm>
            <a:off x="1610996" y="4754651"/>
            <a:ext cx="170202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Mangini</a:t>
            </a:r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Ranch Phase 1C North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97FD001-DC5A-2DEE-E2D6-E9D52FADBEDE}"/>
              </a:ext>
            </a:extLst>
          </p:cNvPr>
          <p:cNvCxnSpPr>
            <a:cxnSpLocks/>
          </p:cNvCxnSpPr>
          <p:nvPr/>
        </p:nvCxnSpPr>
        <p:spPr>
          <a:xfrm flipV="1">
            <a:off x="2697297" y="4028755"/>
            <a:ext cx="1404003" cy="7258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D6701965-29DD-67F2-C561-7CB51CDAA1FF}"/>
              </a:ext>
            </a:extLst>
          </p:cNvPr>
          <p:cNvSpPr txBox="1"/>
          <p:nvPr/>
        </p:nvSpPr>
        <p:spPr>
          <a:xfrm>
            <a:off x="421985" y="3919791"/>
            <a:ext cx="147464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lang="en-US" sz="1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Daele</a:t>
            </a:r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Bungalows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E122F42-FF24-D73C-2548-01CE33BC1C9F}"/>
              </a:ext>
            </a:extLst>
          </p:cNvPr>
          <p:cNvCxnSpPr>
            <a:cxnSpLocks/>
          </p:cNvCxnSpPr>
          <p:nvPr/>
        </p:nvCxnSpPr>
        <p:spPr>
          <a:xfrm flipV="1">
            <a:off x="1606082" y="3429000"/>
            <a:ext cx="619325" cy="4747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F7EFD563-511D-8E4D-DA31-7051073339AD}"/>
              </a:ext>
            </a:extLst>
          </p:cNvPr>
          <p:cNvSpPr txBox="1"/>
          <p:nvPr/>
        </p:nvSpPr>
        <p:spPr>
          <a:xfrm>
            <a:off x="0" y="3182657"/>
            <a:ext cx="147464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lang="en-US" sz="1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Daele</a:t>
            </a:r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Apartments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5463CF9-E1D2-265B-2B0D-7565F762E9C4}"/>
              </a:ext>
            </a:extLst>
          </p:cNvPr>
          <p:cNvCxnSpPr>
            <a:cxnSpLocks/>
          </p:cNvCxnSpPr>
          <p:nvPr/>
        </p:nvCxnSpPr>
        <p:spPr>
          <a:xfrm flipV="1">
            <a:off x="1474644" y="3178915"/>
            <a:ext cx="441100" cy="2242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20CD4A24-7659-BABC-6639-F3BB82CE0561}"/>
              </a:ext>
            </a:extLst>
          </p:cNvPr>
          <p:cNvSpPr txBox="1"/>
          <p:nvPr/>
        </p:nvSpPr>
        <p:spPr>
          <a:xfrm>
            <a:off x="-48945" y="1666067"/>
            <a:ext cx="157253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Toll Brothers</a:t>
            </a:r>
          </a:p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Phase 1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3CC92D2-D4D5-9B4F-57B2-40B2F219A052}"/>
              </a:ext>
            </a:extLst>
          </p:cNvPr>
          <p:cNvCxnSpPr>
            <a:cxnSpLocks/>
          </p:cNvCxnSpPr>
          <p:nvPr/>
        </p:nvCxnSpPr>
        <p:spPr>
          <a:xfrm>
            <a:off x="1439206" y="2250842"/>
            <a:ext cx="470930" cy="4999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D76DE13A-55D3-2E1A-4D7A-9107BF7F9521}"/>
              </a:ext>
            </a:extLst>
          </p:cNvPr>
          <p:cNvSpPr txBox="1"/>
          <p:nvPr/>
        </p:nvSpPr>
        <p:spPr>
          <a:xfrm>
            <a:off x="8576883" y="5514964"/>
            <a:ext cx="159065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Russell Ranch Phase 2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B8ECC51-E0F4-50AA-7E54-5745801F0BAC}"/>
              </a:ext>
            </a:extLst>
          </p:cNvPr>
          <p:cNvCxnSpPr>
            <a:cxnSpLocks/>
          </p:cNvCxnSpPr>
          <p:nvPr/>
        </p:nvCxnSpPr>
        <p:spPr>
          <a:xfrm flipH="1" flipV="1">
            <a:off x="7000331" y="5339426"/>
            <a:ext cx="1576552" cy="1920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60AD73F3-3378-17F1-B226-28F4F5CC3CE5}"/>
              </a:ext>
            </a:extLst>
          </p:cNvPr>
          <p:cNvSpPr txBox="1"/>
          <p:nvPr/>
        </p:nvSpPr>
        <p:spPr>
          <a:xfrm>
            <a:off x="7781558" y="1724552"/>
            <a:ext cx="159065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Russell Ranch Phase 3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EB39F30-D22C-438D-99CB-4078AB68682F}"/>
              </a:ext>
            </a:extLst>
          </p:cNvPr>
          <p:cNvCxnSpPr>
            <a:cxnSpLocks/>
          </p:cNvCxnSpPr>
          <p:nvPr/>
        </p:nvCxnSpPr>
        <p:spPr>
          <a:xfrm flipH="1">
            <a:off x="6599104" y="2309327"/>
            <a:ext cx="1182454" cy="5037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80E982B-74A5-40B2-432C-397753A23A22}"/>
              </a:ext>
            </a:extLst>
          </p:cNvPr>
          <p:cNvCxnSpPr>
            <a:cxnSpLocks/>
          </p:cNvCxnSpPr>
          <p:nvPr/>
        </p:nvCxnSpPr>
        <p:spPr>
          <a:xfrm>
            <a:off x="7788607" y="2309327"/>
            <a:ext cx="46960" cy="8695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46E24889-E12C-86CD-EACC-9D03169136D2}"/>
              </a:ext>
            </a:extLst>
          </p:cNvPr>
          <p:cNvSpPr txBox="1"/>
          <p:nvPr/>
        </p:nvSpPr>
        <p:spPr>
          <a:xfrm>
            <a:off x="3585665" y="1376709"/>
            <a:ext cx="164955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Mangini</a:t>
            </a:r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Ranch Phase 2 Villages 1 and 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FD592DE6-D54C-AC37-611F-A5D7B78FA7C0}"/>
              </a:ext>
            </a:extLst>
          </p:cNvPr>
          <p:cNvCxnSpPr>
            <a:cxnSpLocks/>
            <a:stCxn id="70" idx="2"/>
          </p:cNvCxnSpPr>
          <p:nvPr/>
        </p:nvCxnSpPr>
        <p:spPr>
          <a:xfrm>
            <a:off x="4410443" y="2207706"/>
            <a:ext cx="94097" cy="7021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892BB08C-5028-6353-F2EB-E2F995CE2B1F}"/>
              </a:ext>
            </a:extLst>
          </p:cNvPr>
          <p:cNvSpPr txBox="1"/>
          <p:nvPr/>
        </p:nvSpPr>
        <p:spPr>
          <a:xfrm>
            <a:off x="1816099" y="1441810"/>
            <a:ext cx="1649556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Mangini</a:t>
            </a:r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Ranch Phase 3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F52018C-8956-EAC8-A4AA-E52B3E581E5B}"/>
              </a:ext>
            </a:extLst>
          </p:cNvPr>
          <p:cNvCxnSpPr>
            <a:cxnSpLocks/>
          </p:cNvCxnSpPr>
          <p:nvPr/>
        </p:nvCxnSpPr>
        <p:spPr>
          <a:xfrm>
            <a:off x="2831857" y="2016939"/>
            <a:ext cx="535791" cy="4838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CF382522-AC3A-145B-7796-D559F4295B36}"/>
              </a:ext>
            </a:extLst>
          </p:cNvPr>
          <p:cNvSpPr txBox="1"/>
          <p:nvPr/>
        </p:nvSpPr>
        <p:spPr>
          <a:xfrm>
            <a:off x="5849341" y="1401080"/>
            <a:ext cx="159065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Parcel 85 Dignity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ACE0860-588B-8159-AF82-A7D8E52AF206}"/>
              </a:ext>
            </a:extLst>
          </p:cNvPr>
          <p:cNvCxnSpPr>
            <a:cxnSpLocks/>
          </p:cNvCxnSpPr>
          <p:nvPr/>
        </p:nvCxnSpPr>
        <p:spPr>
          <a:xfrm flipH="1">
            <a:off x="5686994" y="1985855"/>
            <a:ext cx="570587" cy="4048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C9C6128D-0804-273F-FEAA-08652D95D5B0}"/>
              </a:ext>
            </a:extLst>
          </p:cNvPr>
          <p:cNvSpPr txBox="1"/>
          <p:nvPr/>
        </p:nvSpPr>
        <p:spPr>
          <a:xfrm rot="18947288">
            <a:off x="4047874" y="3259722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highlight>
                  <a:srgbClr val="000000"/>
                </a:highlight>
              </a:rPr>
              <a:t>Old Placerville Road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C7B81A2-D41E-70C3-7720-AB7C444942DF}"/>
              </a:ext>
            </a:extLst>
          </p:cNvPr>
          <p:cNvSpPr txBox="1"/>
          <p:nvPr/>
        </p:nvSpPr>
        <p:spPr>
          <a:xfrm rot="21164083">
            <a:off x="2442952" y="2564338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highlight>
                  <a:srgbClr val="000000"/>
                </a:highlight>
              </a:rPr>
              <a:t>East Bidwell Street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271397D-AE00-9F8F-FE24-81C3CD78EA72}"/>
              </a:ext>
            </a:extLst>
          </p:cNvPr>
          <p:cNvSpPr txBox="1"/>
          <p:nvPr/>
        </p:nvSpPr>
        <p:spPr>
          <a:xfrm rot="1964725">
            <a:off x="1724697" y="4084809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highlight>
                  <a:srgbClr val="000000"/>
                </a:highlight>
              </a:rPr>
              <a:t>White Rock Road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044AEDC-D3CA-698B-2351-ABA29E11855A}"/>
              </a:ext>
            </a:extLst>
          </p:cNvPr>
          <p:cNvSpPr txBox="1"/>
          <p:nvPr/>
        </p:nvSpPr>
        <p:spPr>
          <a:xfrm rot="829779">
            <a:off x="4929377" y="4222426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>
                <a:solidFill>
                  <a:schemeClr val="bg1"/>
                </a:solidFill>
                <a:highlight>
                  <a:srgbClr val="000000"/>
                </a:highlight>
              </a:rPr>
              <a:t>Mangini</a:t>
            </a:r>
            <a:r>
              <a:rPr lang="en-US" sz="1600" b="1" i="1" dirty="0">
                <a:solidFill>
                  <a:schemeClr val="bg1"/>
                </a:solidFill>
                <a:highlight>
                  <a:srgbClr val="000000"/>
                </a:highlight>
              </a:rPr>
              <a:t> Parkway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E13B48-CAE9-48DB-395E-877215354541}"/>
              </a:ext>
            </a:extLst>
          </p:cNvPr>
          <p:cNvSpPr txBox="1"/>
          <p:nvPr/>
        </p:nvSpPr>
        <p:spPr>
          <a:xfrm rot="361741">
            <a:off x="5914481" y="3000326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highlight>
                  <a:srgbClr val="000000"/>
                </a:highlight>
              </a:rPr>
              <a:t>Alder Creek Pkwy</a:t>
            </a:r>
          </a:p>
        </p:txBody>
      </p:sp>
    </p:spTree>
    <p:extLst>
      <p:ext uri="{BB962C8B-B14F-4D97-AF65-F5344CB8AC3E}">
        <p14:creationId xmlns:p14="http://schemas.microsoft.com/office/powerpoint/2010/main" val="504046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24519"/>
              </p:ext>
            </p:extLst>
          </p:nvPr>
        </p:nvGraphicFramePr>
        <p:xfrm>
          <a:off x="1" y="0"/>
          <a:ext cx="12191999" cy="68579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2899">
                  <a:extLst>
                    <a:ext uri="{9D8B030D-6E8A-4147-A177-3AD203B41FA5}">
                      <a16:colId xmlns:a16="http://schemas.microsoft.com/office/drawing/2014/main" val="3139931848"/>
                    </a:ext>
                  </a:extLst>
                </a:gridCol>
                <a:gridCol w="3450405">
                  <a:extLst>
                    <a:ext uri="{9D8B030D-6E8A-4147-A177-3AD203B41FA5}">
                      <a16:colId xmlns:a16="http://schemas.microsoft.com/office/drawing/2014/main" val="2790210727"/>
                    </a:ext>
                  </a:extLst>
                </a:gridCol>
                <a:gridCol w="3698695">
                  <a:extLst>
                    <a:ext uri="{9D8B030D-6E8A-4147-A177-3AD203B41FA5}">
                      <a16:colId xmlns:a16="http://schemas.microsoft.com/office/drawing/2014/main" val="3072810710"/>
                    </a:ext>
                  </a:extLst>
                </a:gridCol>
              </a:tblGrid>
              <a:tr h="417077">
                <a:tc gridSpan="3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FOLSOM PLAN AREA SMALL LOT FINAL MAP ACTIVITY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6004342"/>
                  </a:ext>
                </a:extLst>
              </a:tr>
              <a:tr h="3902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Tentative Maps Approved by City</a:t>
                      </a:r>
                      <a:r>
                        <a:rPr lang="en-US" sz="2000" baseline="0" dirty="0">
                          <a:effectLst/>
                        </a:rPr>
                        <a:t> Council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Final Maps Approved by CC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Small Lot Final Maps Submitted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3401557"/>
                  </a:ext>
                </a:extLst>
              </a:tr>
              <a:tr h="118037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Mangini</a:t>
                      </a:r>
                      <a:r>
                        <a:rPr lang="en-US" sz="1800" dirty="0">
                          <a:effectLst/>
                        </a:rPr>
                        <a:t> Ranch Phase 1 (833 dwelling units)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Creekstone Subdivision (71 dwelling units)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>
                          <a:effectLst/>
                        </a:rPr>
                        <a:t>Villages 1, 2, 8, and 9 (2018)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>
                          <a:effectLst/>
                        </a:rPr>
                        <a:t>Villages 5, 6 and 7 (2019)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0" dirty="0">
                          <a:effectLst/>
                        </a:rPr>
                        <a:t>Village 4 and Creekstone (2020)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0" dirty="0">
                          <a:effectLst/>
                        </a:rPr>
                        <a:t>Village 3 (2021)</a:t>
                      </a:r>
                      <a:endParaRPr lang="en-US" sz="18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7827098"/>
                  </a:ext>
                </a:extLst>
              </a:tr>
              <a:tr h="36453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Mangini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Ranch Phase 1C (291 dwelling units)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Villages 1, 2, &amp; 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Village 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7489280"/>
                  </a:ext>
                </a:extLst>
              </a:tr>
              <a:tr h="6400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White Rock Springs Ranch (395 dwelling units)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Villages 1, </a:t>
                      </a:r>
                      <a:r>
                        <a:rPr lang="en-US" sz="1800" i="0" dirty="0">
                          <a:effectLst/>
                        </a:rPr>
                        <a:t>8 and 9 (2019)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>
                          <a:effectLst/>
                        </a:rPr>
                        <a:t>Villages 2, 3, 4, 5, 6, and 7 (2020)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3131639"/>
                  </a:ext>
                </a:extLst>
              </a:tr>
              <a:tr h="34691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Carr</a:t>
                      </a:r>
                      <a:r>
                        <a:rPr lang="en-US" sz="1800" dirty="0">
                          <a:effectLst/>
                        </a:rPr>
                        <a:t> Trust (28 dwelling units)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 err="1">
                          <a:effectLst/>
                        </a:rPr>
                        <a:t>Carr</a:t>
                      </a:r>
                      <a:r>
                        <a:rPr lang="en-US" sz="1800" i="0" dirty="0">
                          <a:effectLst/>
                        </a:rPr>
                        <a:t> Trust (2019) </a:t>
                      </a:r>
                      <a:endParaRPr lang="en-US" sz="18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5255129"/>
                  </a:ext>
                </a:extLst>
              </a:tr>
              <a:tr h="3127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Russell Ranch Phase 1 (394 dwelling units)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>
                          <a:effectLst/>
                        </a:rPr>
                        <a:t>Villages </a:t>
                      </a:r>
                      <a:r>
                        <a:rPr lang="en-US" sz="1800" i="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through 8 (2019)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1762393"/>
                  </a:ext>
                </a:extLst>
              </a:tr>
              <a:tr h="3127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Russell Ranch Phase 2 (389 dwelling units)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i="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Villages 1, 2 &amp; 4, Village 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7025416"/>
                  </a:ext>
                </a:extLst>
              </a:tr>
              <a:tr h="3127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Russell Ranch Phase 3 (242 dwelling units)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Phase 3A and 3B (2021)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9261838"/>
                  </a:ext>
                </a:extLst>
              </a:tr>
              <a:tr h="3127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Enclave at Folsom Ranch (111 dwelling units)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Enclave (</a:t>
                      </a:r>
                      <a:r>
                        <a:rPr lang="en-US" sz="1800" baseline="0" dirty="0">
                          <a:effectLst/>
                        </a:rPr>
                        <a:t>2020)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34228484"/>
                  </a:ext>
                </a:extLst>
              </a:tr>
              <a:tr h="129463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Mangini</a:t>
                      </a:r>
                      <a:r>
                        <a:rPr lang="en-US" sz="1800" dirty="0">
                          <a:effectLst/>
                        </a:rPr>
                        <a:t> Ranch Phase 2 (545 dwelling units)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Rockcress Subdivision (118 dwelling units)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>
                          <a:effectLst/>
                        </a:rPr>
                        <a:t>Village 7 (2019)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Villages</a:t>
                      </a:r>
                      <a:r>
                        <a:rPr lang="en-US" sz="1800" baseline="0" dirty="0">
                          <a:effectLst/>
                        </a:rPr>
                        <a:t> 4 and 8 (2020)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baseline="0" dirty="0">
                          <a:effectLst/>
                        </a:rPr>
                        <a:t>Rockcress and Villages 1 and 2 (2021)</a:t>
                      </a:r>
                      <a:endParaRPr lang="en-US" sz="1800" i="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Village 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2935997"/>
                  </a:ext>
                </a:extLst>
              </a:tr>
              <a:tr h="3127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Toll Brothers at Folsom Ranch (804 dwelling units)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Phase 1B and IC, ID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Phase 1A and 1E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8075689"/>
                  </a:ext>
                </a:extLst>
              </a:tr>
              <a:tr h="3127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Mangini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Ranch Phase 3 (260 dwelling units)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Villages 1, 2 &amp; 3, 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6985690"/>
                  </a:ext>
                </a:extLst>
              </a:tr>
              <a:tr h="34754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SF Lots Ready for Permits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3,003 lots mapped</a:t>
                      </a: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963 lots pending</a:t>
                      </a: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358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4767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782" y="127000"/>
            <a:ext cx="10350187" cy="109802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Permit Tracking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FPA total </a:t>
            </a: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permits 2119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(Q421/Q122: Oct-March </a:t>
            </a: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513)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522C59-95BD-82FA-D58B-7BF909E72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473" y="2032434"/>
            <a:ext cx="6329527" cy="46162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376FC3-36F7-4430-DC36-263E46FF1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219" y="1644519"/>
            <a:ext cx="8570768" cy="43100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654B4D-302B-51AB-8BF9-EA39B3CE5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26" y="1490285"/>
            <a:ext cx="7588619" cy="46956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C9E916-E520-DDCC-D19D-EEB064CF94CA}"/>
              </a:ext>
            </a:extLst>
          </p:cNvPr>
          <p:cNvSpPr txBox="1"/>
          <p:nvPr/>
        </p:nvSpPr>
        <p:spPr>
          <a:xfrm>
            <a:off x="682958" y="3526851"/>
            <a:ext cx="7393687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2018 permits issued: 159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2019 permits issued: 300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2020 permits issued: 395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2021 permits issued: 925</a:t>
            </a:r>
          </a:p>
          <a:p>
            <a:r>
              <a:rPr lang="en-US" sz="2400" u="sng" dirty="0">
                <a:solidFill>
                  <a:schemeClr val="accent1"/>
                </a:solidFill>
              </a:rPr>
              <a:t>2022 permits issued (January – March): 340</a:t>
            </a:r>
          </a:p>
          <a:p>
            <a:r>
              <a:rPr lang="en-US" sz="2400" b="1" dirty="0">
                <a:solidFill>
                  <a:schemeClr val="accent1"/>
                </a:solidFill>
              </a:rPr>
              <a:t>Total FPA Permits thru Q1 2022: 2,119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Total homes occupied: 1,292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Estimated # residents (homes x 2.6 </a:t>
            </a:r>
            <a:r>
              <a:rPr lang="en-US" sz="2400" dirty="0" err="1">
                <a:solidFill>
                  <a:schemeClr val="accent1"/>
                </a:solidFill>
              </a:rPr>
              <a:t>pph</a:t>
            </a:r>
            <a:r>
              <a:rPr lang="en-US" sz="2400" dirty="0">
                <a:solidFill>
                  <a:schemeClr val="accent1"/>
                </a:solidFill>
              </a:rPr>
              <a:t>) = 3,359 persons </a:t>
            </a:r>
          </a:p>
        </p:txBody>
      </p:sp>
    </p:spTree>
    <p:extLst>
      <p:ext uri="{BB962C8B-B14F-4D97-AF65-F5344CB8AC3E}">
        <p14:creationId xmlns:p14="http://schemas.microsoft.com/office/powerpoint/2010/main" val="1511937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852FC09-81DA-4FB1-98EB-74B46355FF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49"/>
          <a:stretch/>
        </p:blipFill>
        <p:spPr>
          <a:xfrm>
            <a:off x="239246" y="-1"/>
            <a:ext cx="11952754" cy="67569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E8C034F-252E-4A90-9368-31F0E0CCC0BF}"/>
              </a:ext>
            </a:extLst>
          </p:cNvPr>
          <p:cNvSpPr txBox="1"/>
          <p:nvPr/>
        </p:nvSpPr>
        <p:spPr>
          <a:xfrm>
            <a:off x="8778465" y="1688591"/>
            <a:ext cx="809567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Russell Ranch Phase 1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52875B-F235-4EC4-9B80-7160F12AD129}"/>
              </a:ext>
            </a:extLst>
          </p:cNvPr>
          <p:cNvSpPr txBox="1"/>
          <p:nvPr/>
        </p:nvSpPr>
        <p:spPr>
          <a:xfrm>
            <a:off x="9785191" y="2962966"/>
            <a:ext cx="783420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White Rock Springs Ranch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2121FE-EC75-4270-8224-A7FD363836A0}"/>
              </a:ext>
            </a:extLst>
          </p:cNvPr>
          <p:cNvSpPr txBox="1"/>
          <p:nvPr/>
        </p:nvSpPr>
        <p:spPr>
          <a:xfrm>
            <a:off x="7509056" y="3737192"/>
            <a:ext cx="852837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Mangini</a:t>
            </a:r>
            <a:r>
              <a:rPr lang="en-US" sz="1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Ranch Phase 1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68A24F-E99D-4D0B-B83D-F10EA40CC9C2}"/>
              </a:ext>
            </a:extLst>
          </p:cNvPr>
          <p:cNvSpPr txBox="1"/>
          <p:nvPr/>
        </p:nvSpPr>
        <p:spPr>
          <a:xfrm>
            <a:off x="5017506" y="4461531"/>
            <a:ext cx="1201334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Toll Brothers Phase 1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06EAE6-4E7E-4AB2-9A78-25B0E4E93104}"/>
              </a:ext>
            </a:extLst>
          </p:cNvPr>
          <p:cNvSpPr txBox="1"/>
          <p:nvPr/>
        </p:nvSpPr>
        <p:spPr>
          <a:xfrm>
            <a:off x="7013308" y="2334922"/>
            <a:ext cx="852837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Mangini</a:t>
            </a:r>
            <a:r>
              <a:rPr lang="en-US" sz="1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Ranch Phase 2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83E7008-59CD-4924-8E30-21A2F948908B}"/>
              </a:ext>
            </a:extLst>
          </p:cNvPr>
          <p:cNvSpPr/>
          <p:nvPr/>
        </p:nvSpPr>
        <p:spPr>
          <a:xfrm rot="15800480">
            <a:off x="6974790" y="2711245"/>
            <a:ext cx="1616980" cy="25250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DCD49BB-B95D-4AA4-8D2F-B7383DC84405}"/>
              </a:ext>
            </a:extLst>
          </p:cNvPr>
          <p:cNvSpPr/>
          <p:nvPr/>
        </p:nvSpPr>
        <p:spPr>
          <a:xfrm rot="15741806">
            <a:off x="7031447" y="1620207"/>
            <a:ext cx="957458" cy="21188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82F21A9-B492-4DDF-8F3C-5291AB31AF6F}"/>
              </a:ext>
            </a:extLst>
          </p:cNvPr>
          <p:cNvSpPr/>
          <p:nvPr/>
        </p:nvSpPr>
        <p:spPr>
          <a:xfrm rot="14957496">
            <a:off x="5137175" y="3638635"/>
            <a:ext cx="1463120" cy="18463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1F23604-003F-452B-839F-E20864519C04}"/>
              </a:ext>
            </a:extLst>
          </p:cNvPr>
          <p:cNvSpPr/>
          <p:nvPr/>
        </p:nvSpPr>
        <p:spPr>
          <a:xfrm rot="14957496">
            <a:off x="8548283" y="1228520"/>
            <a:ext cx="1418899" cy="16753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FCFDAD5-9626-40A4-831B-3E5EFB720002}"/>
              </a:ext>
            </a:extLst>
          </p:cNvPr>
          <p:cNvSpPr/>
          <p:nvPr/>
        </p:nvSpPr>
        <p:spPr>
          <a:xfrm rot="14957496">
            <a:off x="9253401" y="2443451"/>
            <a:ext cx="1951306" cy="14724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C9B221F-B3B5-D700-6CC2-BE6BCD36255F}"/>
              </a:ext>
            </a:extLst>
          </p:cNvPr>
          <p:cNvSpPr/>
          <p:nvPr/>
        </p:nvSpPr>
        <p:spPr>
          <a:xfrm rot="14794052">
            <a:off x="8647359" y="-129854"/>
            <a:ext cx="738087" cy="25434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6E46D9-3D8C-8314-2A8E-122816C24993}"/>
              </a:ext>
            </a:extLst>
          </p:cNvPr>
          <p:cNvSpPr txBox="1"/>
          <p:nvPr/>
        </p:nvSpPr>
        <p:spPr>
          <a:xfrm>
            <a:off x="8448165" y="230647"/>
            <a:ext cx="809567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Russell Ranch Phase 3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DA15FEB-AB9C-93FB-CAF6-D96FEB0D8896}"/>
              </a:ext>
            </a:extLst>
          </p:cNvPr>
          <p:cNvSpPr/>
          <p:nvPr/>
        </p:nvSpPr>
        <p:spPr>
          <a:xfrm rot="14957496">
            <a:off x="10485109" y="1959831"/>
            <a:ext cx="1786329" cy="10953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62C307-0186-A63E-BE75-1B810F7E8A7C}"/>
              </a:ext>
            </a:extLst>
          </p:cNvPr>
          <p:cNvSpPr txBox="1"/>
          <p:nvPr/>
        </p:nvSpPr>
        <p:spPr>
          <a:xfrm>
            <a:off x="11289774" y="1270631"/>
            <a:ext cx="809567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Russell Ranch Phase 2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513F10-4DF8-42F7-8740-4D77A9624337}"/>
              </a:ext>
            </a:extLst>
          </p:cNvPr>
          <p:cNvSpPr/>
          <p:nvPr/>
        </p:nvSpPr>
        <p:spPr>
          <a:xfrm rot="14521984">
            <a:off x="8549883" y="3281823"/>
            <a:ext cx="1336997" cy="6480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5F4E97-4CEA-BEB8-87C5-C048681EBFA4}"/>
              </a:ext>
            </a:extLst>
          </p:cNvPr>
          <p:cNvSpPr txBox="1"/>
          <p:nvPr/>
        </p:nvSpPr>
        <p:spPr>
          <a:xfrm>
            <a:off x="9268853" y="4003371"/>
            <a:ext cx="915248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Mangini</a:t>
            </a:r>
            <a:r>
              <a:rPr lang="en-US" sz="1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Ranch Phase 1C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2B24DD7-9433-44D7-CA82-A85C14DDBF0D}"/>
              </a:ext>
            </a:extLst>
          </p:cNvPr>
          <p:cNvSpPr/>
          <p:nvPr/>
        </p:nvSpPr>
        <p:spPr>
          <a:xfrm rot="14957496">
            <a:off x="5635815" y="2774171"/>
            <a:ext cx="1083061" cy="12349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B421011-0938-B84A-8184-0CC17A8860EB}"/>
              </a:ext>
            </a:extLst>
          </p:cNvPr>
          <p:cNvSpPr txBox="1"/>
          <p:nvPr/>
        </p:nvSpPr>
        <p:spPr>
          <a:xfrm>
            <a:off x="5172960" y="2559728"/>
            <a:ext cx="852837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Mangini</a:t>
            </a:r>
            <a:r>
              <a:rPr lang="en-US" sz="1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Ranch Phase 3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69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28056" y="317458"/>
            <a:ext cx="9745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Mangini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Ranch Phase 1 and 1C Neighborhoods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4F68FE-FA5C-4DBA-94F3-5656E58B2598}"/>
              </a:ext>
            </a:extLst>
          </p:cNvPr>
          <p:cNvSpPr txBox="1"/>
          <p:nvPr/>
        </p:nvSpPr>
        <p:spPr>
          <a:xfrm rot="21362454">
            <a:off x="3615920" y="6016005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White Rock Road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BFE48B-8F96-433E-99DC-A136DFBB04B0}"/>
              </a:ext>
            </a:extLst>
          </p:cNvPr>
          <p:cNvSpPr txBox="1"/>
          <p:nvPr/>
        </p:nvSpPr>
        <p:spPr>
          <a:xfrm rot="2138180">
            <a:off x="9262399" y="1873280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Placerville Road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6F5B525-D872-4B84-B962-C7E01CBEC589}"/>
              </a:ext>
            </a:extLst>
          </p:cNvPr>
          <p:cNvCxnSpPr/>
          <p:nvPr/>
        </p:nvCxnSpPr>
        <p:spPr>
          <a:xfrm flipH="1">
            <a:off x="10340540" y="647152"/>
            <a:ext cx="2393202" cy="11653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EB62EA4-ADE6-78E1-FD7C-A5498A31A7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 t="13322" r="2531" b="16282"/>
          <a:stretch/>
        </p:blipFill>
        <p:spPr>
          <a:xfrm>
            <a:off x="1312574" y="1355398"/>
            <a:ext cx="9745276" cy="482772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8DCB705-7DF0-98D3-EFE4-B7DA9BCC4C0F}"/>
              </a:ext>
            </a:extLst>
          </p:cNvPr>
          <p:cNvSpPr txBox="1"/>
          <p:nvPr/>
        </p:nvSpPr>
        <p:spPr>
          <a:xfrm>
            <a:off x="4626556" y="5715308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highlight>
                  <a:srgbClr val="000000"/>
                </a:highlight>
              </a:rPr>
              <a:t>White Rock Road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EC064F-74B9-CD56-EADB-9B88DCB7B051}"/>
              </a:ext>
            </a:extLst>
          </p:cNvPr>
          <p:cNvSpPr txBox="1"/>
          <p:nvPr/>
        </p:nvSpPr>
        <p:spPr>
          <a:xfrm rot="2445324">
            <a:off x="8121483" y="3418218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highlight>
                  <a:srgbClr val="000000"/>
                </a:highlight>
              </a:rPr>
              <a:t>Placerville Road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817078-173B-4AD2-A4C2-38FC30AF8596}"/>
              </a:ext>
            </a:extLst>
          </p:cNvPr>
          <p:cNvSpPr txBox="1"/>
          <p:nvPr/>
        </p:nvSpPr>
        <p:spPr>
          <a:xfrm rot="699460">
            <a:off x="1926699" y="3510954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chemeClr val="bg1"/>
                </a:solidFill>
                <a:highlight>
                  <a:srgbClr val="000000"/>
                </a:highlight>
              </a:rPr>
              <a:t>Mangini</a:t>
            </a:r>
            <a:r>
              <a:rPr lang="en-US" i="1" dirty="0">
                <a:solidFill>
                  <a:schemeClr val="bg1"/>
                </a:solidFill>
                <a:highlight>
                  <a:srgbClr val="000000"/>
                </a:highlight>
              </a:rPr>
              <a:t> Parkway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78588F6-81F3-8CA9-0D51-AA40E1BF7E15}"/>
              </a:ext>
            </a:extLst>
          </p:cNvPr>
          <p:cNvSpPr txBox="1"/>
          <p:nvPr/>
        </p:nvSpPr>
        <p:spPr>
          <a:xfrm rot="19190919">
            <a:off x="3375741" y="2561908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highlight>
                  <a:srgbClr val="000000"/>
                </a:highlight>
              </a:rPr>
              <a:t>East Bidwell Street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923BE66-F81B-C788-4F64-26D315ED7BAE}"/>
              </a:ext>
            </a:extLst>
          </p:cNvPr>
          <p:cNvSpPr txBox="1"/>
          <p:nvPr/>
        </p:nvSpPr>
        <p:spPr>
          <a:xfrm>
            <a:off x="6524528" y="3151879"/>
            <a:ext cx="129705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Tri-Pointe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2584FFD-66D2-734B-0A6C-1F98E443FDF4}"/>
              </a:ext>
            </a:extLst>
          </p:cNvPr>
          <p:cNvSpPr txBox="1"/>
          <p:nvPr/>
        </p:nvSpPr>
        <p:spPr>
          <a:xfrm>
            <a:off x="3913221" y="4287044"/>
            <a:ext cx="109673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Lennar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2ABF6AF-7FD1-D7C7-FC4B-A3BE674270DB}"/>
              </a:ext>
            </a:extLst>
          </p:cNvPr>
          <p:cNvSpPr txBox="1"/>
          <p:nvPr/>
        </p:nvSpPr>
        <p:spPr>
          <a:xfrm>
            <a:off x="6953514" y="5192088"/>
            <a:ext cx="1209986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Taylor Morrison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D6FAE92-0A9C-00FA-4206-76D7054C71FF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5271476"/>
            <a:ext cx="808947" cy="521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E2DACC1-FB8B-0E55-F699-D5602F25A336}"/>
              </a:ext>
            </a:extLst>
          </p:cNvPr>
          <p:cNvCxnSpPr>
            <a:cxnSpLocks/>
          </p:cNvCxnSpPr>
          <p:nvPr/>
        </p:nvCxnSpPr>
        <p:spPr>
          <a:xfrm flipH="1" flipV="1">
            <a:off x="5512539" y="4095888"/>
            <a:ext cx="1392408" cy="12016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ED6E367-BCC4-2229-38B8-BF0744B31C98}"/>
              </a:ext>
            </a:extLst>
          </p:cNvPr>
          <p:cNvCxnSpPr>
            <a:cxnSpLocks/>
          </p:cNvCxnSpPr>
          <p:nvPr/>
        </p:nvCxnSpPr>
        <p:spPr>
          <a:xfrm flipH="1" flipV="1">
            <a:off x="6248400" y="5423876"/>
            <a:ext cx="808947" cy="521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3DF824B-D8D5-23A9-9056-9C75E589709D}"/>
              </a:ext>
            </a:extLst>
          </p:cNvPr>
          <p:cNvCxnSpPr>
            <a:cxnSpLocks/>
            <a:stCxn id="38" idx="2"/>
          </p:cNvCxnSpPr>
          <p:nvPr/>
        </p:nvCxnSpPr>
        <p:spPr>
          <a:xfrm>
            <a:off x="7173054" y="3551989"/>
            <a:ext cx="490477" cy="8082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8853834-01CA-3CF5-9620-9D4AD19F9A5B}"/>
              </a:ext>
            </a:extLst>
          </p:cNvPr>
          <p:cNvCxnSpPr>
            <a:cxnSpLocks/>
            <a:stCxn id="38" idx="2"/>
          </p:cNvCxnSpPr>
          <p:nvPr/>
        </p:nvCxnSpPr>
        <p:spPr>
          <a:xfrm>
            <a:off x="7173054" y="3551989"/>
            <a:ext cx="1654265" cy="5438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4B44CF99-3AA8-A5C2-EB94-ED0609A77D81}"/>
              </a:ext>
            </a:extLst>
          </p:cNvPr>
          <p:cNvSpPr txBox="1"/>
          <p:nvPr/>
        </p:nvSpPr>
        <p:spPr>
          <a:xfrm>
            <a:off x="10014334" y="3769261"/>
            <a:ext cx="1394854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Mangini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Place </a:t>
            </a:r>
            <a:r>
              <a:rPr lang="en-US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Apts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(St Anton)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30668EF-AF17-0D3C-0F28-576056CBE573}"/>
              </a:ext>
            </a:extLst>
          </p:cNvPr>
          <p:cNvCxnSpPr>
            <a:cxnSpLocks/>
          </p:cNvCxnSpPr>
          <p:nvPr/>
        </p:nvCxnSpPr>
        <p:spPr>
          <a:xfrm flipH="1">
            <a:off x="9302727" y="4451646"/>
            <a:ext cx="71160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26F09F6-EEDD-C9A7-DB25-251986904393}"/>
              </a:ext>
            </a:extLst>
          </p:cNvPr>
          <p:cNvCxnSpPr>
            <a:cxnSpLocks/>
          </p:cNvCxnSpPr>
          <p:nvPr/>
        </p:nvCxnSpPr>
        <p:spPr>
          <a:xfrm>
            <a:off x="7085806" y="3514674"/>
            <a:ext cx="2672754" cy="19008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7335FAD-5BF7-3B52-C189-31BE6266AE99}"/>
              </a:ext>
            </a:extLst>
          </p:cNvPr>
          <p:cNvCxnSpPr>
            <a:cxnSpLocks/>
          </p:cNvCxnSpPr>
          <p:nvPr/>
        </p:nvCxnSpPr>
        <p:spPr>
          <a:xfrm flipH="1">
            <a:off x="3472557" y="3565176"/>
            <a:ext cx="3613248" cy="5307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33455176-7F43-65B7-8E62-AD5CF63EE2ED}"/>
              </a:ext>
            </a:extLst>
          </p:cNvPr>
          <p:cNvSpPr txBox="1"/>
          <p:nvPr/>
        </p:nvSpPr>
        <p:spPr>
          <a:xfrm>
            <a:off x="4777573" y="4647520"/>
            <a:ext cx="1508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highlight>
                  <a:srgbClr val="000000"/>
                </a:highlight>
              </a:rPr>
              <a:t>Park Site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045ADB7-9092-5F2C-ED9B-8FAC71355652}"/>
              </a:ext>
            </a:extLst>
          </p:cNvPr>
          <p:cNvSpPr txBox="1"/>
          <p:nvPr/>
        </p:nvSpPr>
        <p:spPr>
          <a:xfrm>
            <a:off x="6278454" y="4465108"/>
            <a:ext cx="1508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highlight>
                  <a:srgbClr val="000000"/>
                </a:highlight>
              </a:rPr>
              <a:t>School Site</a:t>
            </a:r>
          </a:p>
        </p:txBody>
      </p:sp>
    </p:spTree>
    <p:extLst>
      <p:ext uri="{BB962C8B-B14F-4D97-AF65-F5344CB8AC3E}">
        <p14:creationId xmlns:p14="http://schemas.microsoft.com/office/powerpoint/2010/main" val="3546251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499" y="127000"/>
            <a:ext cx="9202058" cy="1098021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Activity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Mangini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Ranch Phase 1 Builders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371832" y="1412141"/>
            <a:ext cx="10910089" cy="5318859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None/>
            </a:pPr>
            <a:endParaRPr lang="en-US" sz="1400" u="sng" dirty="0"/>
          </a:p>
          <a:p>
            <a:pPr marL="228600" lvl="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Taylor Morrison (Villages 6, 7) </a:t>
            </a:r>
          </a:p>
          <a:p>
            <a:pPr marL="228600" lvl="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Lennar (Villages 8, 9)</a:t>
            </a:r>
          </a:p>
          <a:p>
            <a:pPr marL="228600" lvl="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Tri Pointe Homes (Villages 3 – 5)</a:t>
            </a:r>
          </a:p>
          <a:p>
            <a:pPr marL="228600" lvl="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Tri-Pointe Homes (Creekstone)</a:t>
            </a: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400" dirty="0"/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6673206" y="1508377"/>
            <a:ext cx="10501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Lennar: Villages 8 and 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7724" y="6040772"/>
            <a:ext cx="3192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Tri-Pointe Homes: Creekstone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32962" y="6006559"/>
            <a:ext cx="3278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Taylor Morrison: Villages 6 - 7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CF9356-4879-414B-81BF-3E49D4A787ED}"/>
              </a:ext>
            </a:extLst>
          </p:cNvPr>
          <p:cNvSpPr txBox="1"/>
          <p:nvPr/>
        </p:nvSpPr>
        <p:spPr>
          <a:xfrm>
            <a:off x="4258673" y="6000076"/>
            <a:ext cx="3136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Tri-Pointe Homes: Villages 3 - 5</a:t>
            </a:r>
          </a:p>
        </p:txBody>
      </p:sp>
      <p:pic>
        <p:nvPicPr>
          <p:cNvPr id="13" name="Picture 12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F5183492-D6C4-464C-9E86-B64747BB74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2"/>
          <a:stretch/>
        </p:blipFill>
        <p:spPr>
          <a:xfrm>
            <a:off x="7893953" y="1499499"/>
            <a:ext cx="3217399" cy="2012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4B1827-F7E5-4C96-8FB8-73EB416BED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1" b="5895"/>
          <a:stretch/>
        </p:blipFill>
        <p:spPr>
          <a:xfrm>
            <a:off x="4242717" y="3804319"/>
            <a:ext cx="3136405" cy="2073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picture containing sky, outdoor, road, street&#10;&#10;Description automatically generated">
            <a:extLst>
              <a:ext uri="{FF2B5EF4-FFF2-40B4-BE49-F238E27FC236}">
                <a16:creationId xmlns:a16="http://schemas.microsoft.com/office/drawing/2014/main" id="{64AAEA67-2651-4D07-86F7-7CF81A0C68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2" t="14498" r="12446" b="18559"/>
          <a:stretch/>
        </p:blipFill>
        <p:spPr>
          <a:xfrm>
            <a:off x="535654" y="3780009"/>
            <a:ext cx="3192234" cy="2073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D40A9F4B-A69A-400E-B26E-BFE9388A61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10532" r="7420" b="18034"/>
          <a:stretch/>
        </p:blipFill>
        <p:spPr>
          <a:xfrm>
            <a:off x="7893953" y="3780008"/>
            <a:ext cx="3278390" cy="2122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4110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499" y="127000"/>
            <a:ext cx="9428359" cy="1098021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FPA Semi-Annual Update Outline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698500" y="1651000"/>
            <a:ext cx="9271000" cy="45085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/>
              <a:t>Planning Activity</a:t>
            </a:r>
          </a:p>
          <a:p>
            <a:pPr>
              <a:buNone/>
            </a:pPr>
            <a:r>
              <a:rPr lang="en-US" sz="3600" dirty="0"/>
              <a:t>Infrastructure and Site Engineering Activity</a:t>
            </a:r>
          </a:p>
          <a:p>
            <a:pPr>
              <a:buNone/>
            </a:pPr>
            <a:r>
              <a:rPr lang="en-US" sz="3600" dirty="0"/>
              <a:t>Map Activity</a:t>
            </a:r>
          </a:p>
          <a:p>
            <a:pPr>
              <a:buNone/>
            </a:pPr>
            <a:r>
              <a:rPr lang="en-US" sz="3600" dirty="0"/>
              <a:t>Building Activity</a:t>
            </a:r>
          </a:p>
          <a:p>
            <a:pPr>
              <a:buNone/>
            </a:pPr>
            <a:r>
              <a:rPr lang="en-US" sz="3600" dirty="0"/>
              <a:t>Public Information/City Website</a:t>
            </a:r>
          </a:p>
          <a:p>
            <a:pPr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25832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24079" y="218892"/>
            <a:ext cx="9745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Mangini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Ranch Phase 2 Neighborhoods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4F68FE-FA5C-4DBA-94F3-5656E58B2598}"/>
              </a:ext>
            </a:extLst>
          </p:cNvPr>
          <p:cNvSpPr txBox="1"/>
          <p:nvPr/>
        </p:nvSpPr>
        <p:spPr>
          <a:xfrm rot="21362454">
            <a:off x="3615920" y="6016005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White Rock Road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BFE48B-8F96-433E-99DC-A136DFBB04B0}"/>
              </a:ext>
            </a:extLst>
          </p:cNvPr>
          <p:cNvSpPr txBox="1"/>
          <p:nvPr/>
        </p:nvSpPr>
        <p:spPr>
          <a:xfrm rot="2138180">
            <a:off x="9262399" y="1873280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Placerville Road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72F50BA-D845-4BC5-8DDE-4F18C7A82073}"/>
              </a:ext>
            </a:extLst>
          </p:cNvPr>
          <p:cNvCxnSpPr>
            <a:cxnSpLocks/>
          </p:cNvCxnSpPr>
          <p:nvPr/>
        </p:nvCxnSpPr>
        <p:spPr>
          <a:xfrm>
            <a:off x="2384584" y="4413491"/>
            <a:ext cx="574216" cy="3317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8F41926-F39A-4B56-6657-3E4F21DE9D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" t="18391" r="21383" b="-4320"/>
          <a:stretch/>
        </p:blipFill>
        <p:spPr>
          <a:xfrm>
            <a:off x="2007108" y="928160"/>
            <a:ext cx="7879001" cy="610372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B6591A5-B48F-8B44-2D0B-09A8F24F8BBC}"/>
              </a:ext>
            </a:extLst>
          </p:cNvPr>
          <p:cNvSpPr txBox="1"/>
          <p:nvPr/>
        </p:nvSpPr>
        <p:spPr>
          <a:xfrm rot="20697501">
            <a:off x="4860757" y="1378249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highlight>
                  <a:srgbClr val="000000"/>
                </a:highlight>
              </a:rPr>
              <a:t>Placerville Road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F65120-28DF-D71A-4948-DC82DDD4F7FC}"/>
              </a:ext>
            </a:extLst>
          </p:cNvPr>
          <p:cNvSpPr txBox="1"/>
          <p:nvPr/>
        </p:nvSpPr>
        <p:spPr>
          <a:xfrm>
            <a:off x="2084704" y="2377854"/>
            <a:ext cx="1631885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KB Homes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(Soleil)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E1A3125-C955-24CA-D088-F1750BBBF520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3716589" y="2460613"/>
            <a:ext cx="1133447" cy="2711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3483A2B-61CD-CB27-3EB3-A34914FA7622}"/>
              </a:ext>
            </a:extLst>
          </p:cNvPr>
          <p:cNvSpPr txBox="1"/>
          <p:nvPr/>
        </p:nvSpPr>
        <p:spPr>
          <a:xfrm>
            <a:off x="3976341" y="5726993"/>
            <a:ext cx="1569106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Lennar Homes (Rockcress)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AA38B3C-C749-6829-9057-FF212E0E8F77}"/>
              </a:ext>
            </a:extLst>
          </p:cNvPr>
          <p:cNvCxnSpPr>
            <a:cxnSpLocks/>
            <a:stCxn id="37" idx="0"/>
          </p:cNvCxnSpPr>
          <p:nvPr/>
        </p:nvCxnSpPr>
        <p:spPr>
          <a:xfrm flipV="1">
            <a:off x="4760894" y="4467061"/>
            <a:ext cx="900550" cy="12599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5A932462-A46E-81D9-CE25-2A1A34277B4D}"/>
              </a:ext>
            </a:extLst>
          </p:cNvPr>
          <p:cNvSpPr txBox="1"/>
          <p:nvPr/>
        </p:nvSpPr>
        <p:spPr>
          <a:xfrm>
            <a:off x="7111166" y="5721241"/>
            <a:ext cx="1481991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Signature Homes</a:t>
            </a:r>
          </a:p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(Village 7)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81FAB72-A981-EED4-EF72-22554AF35A01}"/>
              </a:ext>
            </a:extLst>
          </p:cNvPr>
          <p:cNvCxnSpPr>
            <a:cxnSpLocks/>
          </p:cNvCxnSpPr>
          <p:nvPr/>
        </p:nvCxnSpPr>
        <p:spPr>
          <a:xfrm flipH="1" flipV="1">
            <a:off x="7701587" y="4772296"/>
            <a:ext cx="144379" cy="9489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D9A3D517-72E8-10B5-D344-549A336C6503}"/>
              </a:ext>
            </a:extLst>
          </p:cNvPr>
          <p:cNvSpPr txBox="1"/>
          <p:nvPr/>
        </p:nvSpPr>
        <p:spPr>
          <a:xfrm>
            <a:off x="7164776" y="1378135"/>
            <a:ext cx="1481991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Villages 1 and 2</a:t>
            </a:r>
          </a:p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Tri Pointe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A7079B5-494F-EE0D-3CB0-4E4526A5E192}"/>
              </a:ext>
            </a:extLst>
          </p:cNvPr>
          <p:cNvCxnSpPr>
            <a:cxnSpLocks/>
          </p:cNvCxnSpPr>
          <p:nvPr/>
        </p:nvCxnSpPr>
        <p:spPr>
          <a:xfrm flipH="1">
            <a:off x="7536038" y="2370284"/>
            <a:ext cx="308001" cy="7154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582A2F1-9A2D-396D-EF69-5C8227FD8CA2}"/>
              </a:ext>
            </a:extLst>
          </p:cNvPr>
          <p:cNvCxnSpPr>
            <a:cxnSpLocks/>
            <a:stCxn id="41" idx="2"/>
          </p:cNvCxnSpPr>
          <p:nvPr/>
        </p:nvCxnSpPr>
        <p:spPr>
          <a:xfrm flipH="1">
            <a:off x="7819390" y="2393798"/>
            <a:ext cx="86382" cy="13784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60282B3-3745-1DC9-5EF2-1498003F403E}"/>
              </a:ext>
            </a:extLst>
          </p:cNvPr>
          <p:cNvSpPr txBox="1"/>
          <p:nvPr/>
        </p:nvSpPr>
        <p:spPr>
          <a:xfrm rot="16200000">
            <a:off x="5431024" y="2578192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highlight>
                  <a:srgbClr val="000000"/>
                </a:highlight>
              </a:rPr>
              <a:t>Savannah Parkway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21A1705-A96F-46FA-5D34-8DECB16A9852}"/>
              </a:ext>
            </a:extLst>
          </p:cNvPr>
          <p:cNvSpPr txBox="1"/>
          <p:nvPr/>
        </p:nvSpPr>
        <p:spPr>
          <a:xfrm>
            <a:off x="4971634" y="2596205"/>
            <a:ext cx="1508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highlight>
                  <a:srgbClr val="000000"/>
                </a:highlight>
              </a:rPr>
              <a:t>School Site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50E3488-FE04-2CD4-FC11-586AD8F4C21A}"/>
              </a:ext>
            </a:extLst>
          </p:cNvPr>
          <p:cNvSpPr txBox="1"/>
          <p:nvPr/>
        </p:nvSpPr>
        <p:spPr>
          <a:xfrm>
            <a:off x="5002501" y="2986913"/>
            <a:ext cx="1508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highlight>
                  <a:srgbClr val="000000"/>
                </a:highlight>
              </a:rPr>
              <a:t>Park Site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9D430C6-A9DC-FE36-DB5F-F450A0006654}"/>
              </a:ext>
            </a:extLst>
          </p:cNvPr>
          <p:cNvSpPr txBox="1"/>
          <p:nvPr/>
        </p:nvSpPr>
        <p:spPr>
          <a:xfrm>
            <a:off x="4929926" y="3511516"/>
            <a:ext cx="1508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highlight>
                  <a:srgbClr val="000000"/>
                </a:highlight>
              </a:rPr>
              <a:t>Fire Station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CEDF35E-11F8-296C-BF57-BCEC01DC2BA7}"/>
              </a:ext>
            </a:extLst>
          </p:cNvPr>
          <p:cNvSpPr txBox="1"/>
          <p:nvPr/>
        </p:nvSpPr>
        <p:spPr>
          <a:xfrm>
            <a:off x="5181233" y="5432930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highlight>
                  <a:srgbClr val="000000"/>
                </a:highlight>
              </a:rPr>
              <a:t>East Bidwell Street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8BDF03B-0508-ED61-CD9B-C7F3364D1A25}"/>
              </a:ext>
            </a:extLst>
          </p:cNvPr>
          <p:cNvSpPr txBox="1"/>
          <p:nvPr/>
        </p:nvSpPr>
        <p:spPr>
          <a:xfrm rot="18076772">
            <a:off x="1797515" y="3984009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highlight>
                  <a:srgbClr val="000000"/>
                </a:highlight>
              </a:rPr>
              <a:t>Alder Creek Parkway</a:t>
            </a:r>
          </a:p>
        </p:txBody>
      </p:sp>
    </p:spTree>
    <p:extLst>
      <p:ext uri="{BB962C8B-B14F-4D97-AF65-F5344CB8AC3E}">
        <p14:creationId xmlns:p14="http://schemas.microsoft.com/office/powerpoint/2010/main" val="38213165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499" y="127000"/>
            <a:ext cx="9202058" cy="109802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Activity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Mangini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Ranch Phase 2 Builders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698499" y="1368895"/>
            <a:ext cx="10583422" cy="5362105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None/>
            </a:pPr>
            <a:endParaRPr lang="en-US" sz="1400" u="sng" dirty="0"/>
          </a:p>
          <a:p>
            <a:pPr marL="228600" lvl="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KB Homes (Soleil)</a:t>
            </a:r>
          </a:p>
          <a:p>
            <a:pPr marL="228600" lvl="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Signature Homes (Village 7)</a:t>
            </a:r>
          </a:p>
          <a:p>
            <a:pPr marL="228600" lvl="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Lennar Homes (Rockcress)</a:t>
            </a:r>
          </a:p>
          <a:p>
            <a:pPr marL="228600" lvl="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Tri-Pointe (Eastwood)</a:t>
            </a: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400" dirty="0"/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8910896" y="6154734"/>
            <a:ext cx="2912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Tri-Pointe: Eastwood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94AD0C-5353-42C0-9672-C4E6E487F6FF}"/>
              </a:ext>
            </a:extLst>
          </p:cNvPr>
          <p:cNvSpPr txBox="1"/>
          <p:nvPr/>
        </p:nvSpPr>
        <p:spPr>
          <a:xfrm>
            <a:off x="4920097" y="6154734"/>
            <a:ext cx="2912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KB Homes: </a:t>
            </a:r>
            <a:r>
              <a:rPr lang="en-US" b="1" dirty="0" err="1"/>
              <a:t>Soliel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511164-1A41-40F1-A071-52D4FAEB6A22}"/>
              </a:ext>
            </a:extLst>
          </p:cNvPr>
          <p:cNvSpPr txBox="1"/>
          <p:nvPr/>
        </p:nvSpPr>
        <p:spPr>
          <a:xfrm>
            <a:off x="834597" y="6150613"/>
            <a:ext cx="2912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Signature Homes: Village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C4A9D5-C215-423E-9B8F-4B5A40FB476E}"/>
              </a:ext>
            </a:extLst>
          </p:cNvPr>
          <p:cNvSpPr txBox="1"/>
          <p:nvPr/>
        </p:nvSpPr>
        <p:spPr>
          <a:xfrm>
            <a:off x="6733108" y="1774430"/>
            <a:ext cx="1668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Lennar Homes: </a:t>
            </a:r>
          </a:p>
          <a:p>
            <a:r>
              <a:rPr lang="en-US" b="1" dirty="0"/>
              <a:t>Rockcress</a:t>
            </a:r>
          </a:p>
        </p:txBody>
      </p:sp>
      <p:pic>
        <p:nvPicPr>
          <p:cNvPr id="6" name="Picture 5" descr="A building with a parking lot in front of it&#10;&#10;Description automatically generated with low confidence">
            <a:extLst>
              <a:ext uri="{FF2B5EF4-FFF2-40B4-BE49-F238E27FC236}">
                <a16:creationId xmlns:a16="http://schemas.microsoft.com/office/drawing/2014/main" id="{84182974-B191-4549-866A-5886B9D2CB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26641" r="9967" b="9307"/>
          <a:stretch/>
        </p:blipFill>
        <p:spPr>
          <a:xfrm>
            <a:off x="4675895" y="3989863"/>
            <a:ext cx="3547149" cy="2020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picture containing sky, road, outdoor, building&#10;&#10;Description automatically generated">
            <a:extLst>
              <a:ext uri="{FF2B5EF4-FFF2-40B4-BE49-F238E27FC236}">
                <a16:creationId xmlns:a16="http://schemas.microsoft.com/office/drawing/2014/main" id="{F29C0995-ECB3-4BE3-93BE-FB766D91A5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" t="11445" b="14837"/>
          <a:stretch/>
        </p:blipFill>
        <p:spPr>
          <a:xfrm>
            <a:off x="808421" y="3985742"/>
            <a:ext cx="3490760" cy="2020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row of houses&#10;&#10;Description automatically generated with low confidence">
            <a:extLst>
              <a:ext uri="{FF2B5EF4-FFF2-40B4-BE49-F238E27FC236}">
                <a16:creationId xmlns:a16="http://schemas.microsoft.com/office/drawing/2014/main" id="{A817588F-8948-435F-BAA4-14A25ABFF9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6" b="9682"/>
          <a:stretch/>
        </p:blipFill>
        <p:spPr>
          <a:xfrm>
            <a:off x="8625459" y="1774430"/>
            <a:ext cx="3082505" cy="17587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4D62FD-D030-D450-3C57-6D6C27F76B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4" r="23021" b="16625"/>
          <a:stretch/>
        </p:blipFill>
        <p:spPr>
          <a:xfrm>
            <a:off x="8711683" y="3985741"/>
            <a:ext cx="2996281" cy="202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70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28056" y="317157"/>
            <a:ext cx="9745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Russell Ranch Phase 1 Neighborhoods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84630DF-C67D-4DA1-800A-A608CA2F17CA}"/>
              </a:ext>
            </a:extLst>
          </p:cNvPr>
          <p:cNvCxnSpPr>
            <a:cxnSpLocks/>
          </p:cNvCxnSpPr>
          <p:nvPr/>
        </p:nvCxnSpPr>
        <p:spPr>
          <a:xfrm flipV="1">
            <a:off x="1812665" y="3112445"/>
            <a:ext cx="767163" cy="1007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6C11A3D-B0E5-359F-E5EB-3B8A03A44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82" y="901932"/>
            <a:ext cx="9069177" cy="60461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C00506-DCA8-CA96-FC79-FCCE5489E446}"/>
              </a:ext>
            </a:extLst>
          </p:cNvPr>
          <p:cNvSpPr txBox="1"/>
          <p:nvPr/>
        </p:nvSpPr>
        <p:spPr>
          <a:xfrm>
            <a:off x="8307316" y="1444716"/>
            <a:ext cx="2193088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New Home Company Villages 1, 2, 3, 5, 7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0D72AA0-2ECE-B9F1-C66F-1EBDA357C086}"/>
              </a:ext>
            </a:extLst>
          </p:cNvPr>
          <p:cNvCxnSpPr>
            <a:cxnSpLocks/>
          </p:cNvCxnSpPr>
          <p:nvPr/>
        </p:nvCxnSpPr>
        <p:spPr>
          <a:xfrm flipH="1">
            <a:off x="6186521" y="2768155"/>
            <a:ext cx="2120795" cy="13216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4F33097-7E59-BA59-F631-0C4B818687A6}"/>
              </a:ext>
            </a:extLst>
          </p:cNvPr>
          <p:cNvSpPr txBox="1"/>
          <p:nvPr/>
        </p:nvSpPr>
        <p:spPr>
          <a:xfrm>
            <a:off x="599196" y="2909983"/>
            <a:ext cx="1897572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Anthem United Villages 6, 8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3ABE1A1-9A66-973C-B41E-901CAAF0A641}"/>
              </a:ext>
            </a:extLst>
          </p:cNvPr>
          <p:cNvCxnSpPr>
            <a:cxnSpLocks/>
          </p:cNvCxnSpPr>
          <p:nvPr/>
        </p:nvCxnSpPr>
        <p:spPr>
          <a:xfrm flipV="1">
            <a:off x="2496768" y="3112445"/>
            <a:ext cx="1832861" cy="4912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30F43D0-365C-BC78-8F75-205F85C0A2CD}"/>
              </a:ext>
            </a:extLst>
          </p:cNvPr>
          <p:cNvCxnSpPr>
            <a:cxnSpLocks/>
          </p:cNvCxnSpPr>
          <p:nvPr/>
        </p:nvCxnSpPr>
        <p:spPr>
          <a:xfrm>
            <a:off x="2508783" y="3603654"/>
            <a:ext cx="887769" cy="8802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669FC7A-43F1-0B7F-3519-346CB4C5751A}"/>
              </a:ext>
            </a:extLst>
          </p:cNvPr>
          <p:cNvSpPr txBox="1"/>
          <p:nvPr/>
        </p:nvSpPr>
        <p:spPr>
          <a:xfrm>
            <a:off x="1812665" y="5708320"/>
            <a:ext cx="148593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Meritage Homes Village 4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83F2BDB-9A44-C395-501D-7A41B32325C4}"/>
              </a:ext>
            </a:extLst>
          </p:cNvPr>
          <p:cNvCxnSpPr>
            <a:cxnSpLocks/>
          </p:cNvCxnSpPr>
          <p:nvPr/>
        </p:nvCxnSpPr>
        <p:spPr>
          <a:xfrm flipV="1">
            <a:off x="3298595" y="5068640"/>
            <a:ext cx="2463227" cy="6396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ACF5808-3189-1C9B-92CE-4FE217747E6C}"/>
              </a:ext>
            </a:extLst>
          </p:cNvPr>
          <p:cNvSpPr txBox="1"/>
          <p:nvPr/>
        </p:nvSpPr>
        <p:spPr>
          <a:xfrm rot="1373254">
            <a:off x="7930027" y="3321193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highlight>
                  <a:srgbClr val="000000"/>
                </a:highlight>
              </a:rPr>
              <a:t>Alder Creek Parkway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4CF8AB-CF40-CA16-C796-0A5F1B6F0728}"/>
              </a:ext>
            </a:extLst>
          </p:cNvPr>
          <p:cNvSpPr txBox="1"/>
          <p:nvPr/>
        </p:nvSpPr>
        <p:spPr>
          <a:xfrm rot="21042228">
            <a:off x="2437205" y="2697564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highlight>
                  <a:srgbClr val="000000"/>
                </a:highlight>
              </a:rPr>
              <a:t>Placerville Road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7702AA-79B2-18D5-1B61-547191E5BF80}"/>
              </a:ext>
            </a:extLst>
          </p:cNvPr>
          <p:cNvSpPr txBox="1"/>
          <p:nvPr/>
        </p:nvSpPr>
        <p:spPr>
          <a:xfrm>
            <a:off x="5283848" y="5712323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highlight>
                  <a:srgbClr val="000000"/>
                </a:highlight>
              </a:rPr>
              <a:t>Grand Prairie Road</a:t>
            </a:r>
          </a:p>
        </p:txBody>
      </p:sp>
    </p:spTree>
    <p:extLst>
      <p:ext uri="{BB962C8B-B14F-4D97-AF65-F5344CB8AC3E}">
        <p14:creationId xmlns:p14="http://schemas.microsoft.com/office/powerpoint/2010/main" val="1450711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499" y="127000"/>
            <a:ext cx="9202058" cy="109802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Activity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Russell Ranch Phase 1 Builders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371832" y="1412141"/>
            <a:ext cx="10910089" cy="5318859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400" u="sng" dirty="0"/>
          </a:p>
          <a:p>
            <a:pPr marL="228600"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The New Home Company (Villages 1, 2, 3, 5, 7)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Meritage Homes (Village 4)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Anthem United (Villages 6 and 8)</a:t>
            </a: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400" dirty="0"/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400" dirty="0"/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DD0ACC-4AF8-4662-85A4-E1B231E9EEBE}"/>
              </a:ext>
            </a:extLst>
          </p:cNvPr>
          <p:cNvSpPr txBox="1"/>
          <p:nvPr/>
        </p:nvSpPr>
        <p:spPr>
          <a:xfrm>
            <a:off x="4596666" y="5959165"/>
            <a:ext cx="3498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Anthem United: Villages 6 and 8</a:t>
            </a:r>
          </a:p>
        </p:txBody>
      </p:sp>
      <p:pic>
        <p:nvPicPr>
          <p:cNvPr id="10" name="Picture 9" descr="A close up of a street in front of a house&#10;&#10;Description automatically generated">
            <a:extLst>
              <a:ext uri="{FF2B5EF4-FFF2-40B4-BE49-F238E27FC236}">
                <a16:creationId xmlns:a16="http://schemas.microsoft.com/office/drawing/2014/main" id="{4278BF17-1A6D-4231-925D-451B698658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1"/>
          <a:stretch/>
        </p:blipFill>
        <p:spPr>
          <a:xfrm>
            <a:off x="553144" y="3300107"/>
            <a:ext cx="3661613" cy="1822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1EABC2-83D8-49A8-8791-373F1CC19D54}"/>
              </a:ext>
            </a:extLst>
          </p:cNvPr>
          <p:cNvSpPr txBox="1"/>
          <p:nvPr/>
        </p:nvSpPr>
        <p:spPr>
          <a:xfrm>
            <a:off x="484192" y="5163500"/>
            <a:ext cx="2349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Meritage: Village 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DD0ACC-4AF8-4662-85A4-E1B231E9EEBE}"/>
              </a:ext>
            </a:extLst>
          </p:cNvPr>
          <p:cNvSpPr txBox="1"/>
          <p:nvPr/>
        </p:nvSpPr>
        <p:spPr>
          <a:xfrm>
            <a:off x="8074006" y="3935889"/>
            <a:ext cx="3498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New Home Company: Village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B143DF-3560-4DF9-AD6D-C7E94D40DC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t="9751" r="2952" b="5103"/>
          <a:stretch/>
        </p:blipFill>
        <p:spPr>
          <a:xfrm>
            <a:off x="8294362" y="1781962"/>
            <a:ext cx="2987559" cy="2086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house with a car parked in front of it&#10;&#10;Description automatically generated with low confidence">
            <a:extLst>
              <a:ext uri="{FF2B5EF4-FFF2-40B4-BE49-F238E27FC236}">
                <a16:creationId xmlns:a16="http://schemas.microsoft.com/office/drawing/2014/main" id="{C03DC9F5-536D-44C0-AA34-6622D7C27E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0" t="12801" r="14050" b="24741"/>
          <a:stretch/>
        </p:blipFill>
        <p:spPr>
          <a:xfrm>
            <a:off x="4702429" y="3642504"/>
            <a:ext cx="3286953" cy="2163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2308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28056" y="317157"/>
            <a:ext cx="9745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Russell Ranch Phase 3 Neighborhoods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91FD50-96C6-47C2-E496-958F99D376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1" t="35924"/>
          <a:stretch/>
        </p:blipFill>
        <p:spPr>
          <a:xfrm>
            <a:off x="1256032" y="1096478"/>
            <a:ext cx="10111490" cy="51704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2C135D-99C4-4443-8451-AE72341231E3}"/>
              </a:ext>
            </a:extLst>
          </p:cNvPr>
          <p:cNvSpPr txBox="1"/>
          <p:nvPr/>
        </p:nvSpPr>
        <p:spPr>
          <a:xfrm>
            <a:off x="1197353" y="5101881"/>
            <a:ext cx="148593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Lennar Homes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697F2B5-3ECA-C323-248A-0D5C9CC4A5A1}"/>
              </a:ext>
            </a:extLst>
          </p:cNvPr>
          <p:cNvCxnSpPr>
            <a:cxnSpLocks/>
          </p:cNvCxnSpPr>
          <p:nvPr/>
        </p:nvCxnSpPr>
        <p:spPr>
          <a:xfrm flipV="1">
            <a:off x="2683283" y="4043190"/>
            <a:ext cx="1994053" cy="10586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40AF0A-9E0A-59F4-4718-9BDBD06EE2D3}"/>
              </a:ext>
            </a:extLst>
          </p:cNvPr>
          <p:cNvCxnSpPr>
            <a:cxnSpLocks/>
          </p:cNvCxnSpPr>
          <p:nvPr/>
        </p:nvCxnSpPr>
        <p:spPr>
          <a:xfrm flipV="1">
            <a:off x="2612739" y="3310292"/>
            <a:ext cx="6211772" cy="17915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75E1B1D-443F-2B96-0150-C3D0706C4A95}"/>
              </a:ext>
            </a:extLst>
          </p:cNvPr>
          <p:cNvSpPr txBox="1"/>
          <p:nvPr/>
        </p:nvSpPr>
        <p:spPr>
          <a:xfrm rot="21217664">
            <a:off x="4428095" y="3179586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highlight>
                  <a:srgbClr val="000000"/>
                </a:highlight>
              </a:rPr>
              <a:t>Alder Creek Parkway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051B77-4AC7-EEFC-4CB2-2ACFA3465820}"/>
              </a:ext>
            </a:extLst>
          </p:cNvPr>
          <p:cNvSpPr txBox="1"/>
          <p:nvPr/>
        </p:nvSpPr>
        <p:spPr>
          <a:xfrm>
            <a:off x="5114844" y="4763327"/>
            <a:ext cx="217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highlight>
                  <a:srgbClr val="000000"/>
                </a:highlight>
              </a:rPr>
              <a:t>U.S. Highway 50</a:t>
            </a:r>
          </a:p>
          <a:p>
            <a:endParaRPr lang="en-US" sz="1600" i="1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EF89A1A-ECD3-7C58-A8D3-923E1910ED05}"/>
              </a:ext>
            </a:extLst>
          </p:cNvPr>
          <p:cNvSpPr txBox="1"/>
          <p:nvPr/>
        </p:nvSpPr>
        <p:spPr>
          <a:xfrm rot="1660367">
            <a:off x="9154047" y="2747947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highlight>
                  <a:srgbClr val="000000"/>
                </a:highlight>
              </a:rPr>
              <a:t>Placerville Road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94F1D4-70F7-4959-033E-FBD4E7CA5918}"/>
              </a:ext>
            </a:extLst>
          </p:cNvPr>
          <p:cNvSpPr txBox="1"/>
          <p:nvPr/>
        </p:nvSpPr>
        <p:spPr>
          <a:xfrm rot="16795665">
            <a:off x="1951383" y="1942563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highlight>
                  <a:srgbClr val="000000"/>
                </a:highlight>
              </a:rPr>
              <a:t>Grand Prairie Road</a:t>
            </a:r>
          </a:p>
        </p:txBody>
      </p:sp>
    </p:spTree>
    <p:extLst>
      <p:ext uri="{BB962C8B-B14F-4D97-AF65-F5344CB8AC3E}">
        <p14:creationId xmlns:p14="http://schemas.microsoft.com/office/powerpoint/2010/main" val="2772966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499" y="127000"/>
            <a:ext cx="9202058" cy="109802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Activity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Russell Ranch Phase 3 Builders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371832" y="1412141"/>
            <a:ext cx="10910089" cy="5318859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400" u="sng" dirty="0"/>
          </a:p>
          <a:p>
            <a:pPr marL="228600"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Lennar Homes (Phase 3A)</a:t>
            </a: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400" dirty="0"/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400" dirty="0"/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1EABC2-83D8-49A8-8791-373F1CC19D54}"/>
              </a:ext>
            </a:extLst>
          </p:cNvPr>
          <p:cNvSpPr txBox="1"/>
          <p:nvPr/>
        </p:nvSpPr>
        <p:spPr>
          <a:xfrm>
            <a:off x="698499" y="5875516"/>
            <a:ext cx="263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Lennar Homes: Phase 3A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DFDB77-0C6B-C3DE-0FEA-614CAEE06D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6" t="31004" r="12330" b="17430"/>
          <a:stretch/>
        </p:blipFill>
        <p:spPr>
          <a:xfrm>
            <a:off x="698499" y="2693545"/>
            <a:ext cx="6092327" cy="299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9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48238" y="316082"/>
            <a:ext cx="10890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Rock Springs Ranch Neighborhoods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7DA647-BAA0-4700-8C39-7547AE4DEFD8}"/>
              </a:ext>
            </a:extLst>
          </p:cNvPr>
          <p:cNvSpPr txBox="1"/>
          <p:nvPr/>
        </p:nvSpPr>
        <p:spPr>
          <a:xfrm>
            <a:off x="3570486" y="2097068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Highway 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B53DEE-8468-4005-AA4E-22F9CB563E6A}"/>
              </a:ext>
            </a:extLst>
          </p:cNvPr>
          <p:cNvSpPr txBox="1"/>
          <p:nvPr/>
        </p:nvSpPr>
        <p:spPr>
          <a:xfrm>
            <a:off x="5846961" y="2406622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Alder Creek Parkway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FE2E90-24C8-4E48-8D6B-EC532966BDCF}"/>
              </a:ext>
            </a:extLst>
          </p:cNvPr>
          <p:cNvSpPr txBox="1"/>
          <p:nvPr/>
        </p:nvSpPr>
        <p:spPr>
          <a:xfrm rot="21042520">
            <a:off x="7989899" y="5295937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Grand Prairie Road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306E8E-9C5A-4ABB-A395-5180B37E804B}"/>
              </a:ext>
            </a:extLst>
          </p:cNvPr>
          <p:cNvSpPr txBox="1"/>
          <p:nvPr/>
        </p:nvSpPr>
        <p:spPr>
          <a:xfrm rot="19144621">
            <a:off x="794657" y="2431377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Placerville Road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FE2E90-24C8-4E48-8D6B-EC532966BDCF}"/>
              </a:ext>
            </a:extLst>
          </p:cNvPr>
          <p:cNvSpPr txBox="1"/>
          <p:nvPr/>
        </p:nvSpPr>
        <p:spPr>
          <a:xfrm rot="820415">
            <a:off x="1658856" y="2432087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</a:rPr>
              <a:t>Grand Prairie Road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67B0F1-80C2-6A72-D6E5-F2C1246535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8" t="19696" r="6565"/>
          <a:stretch/>
        </p:blipFill>
        <p:spPr>
          <a:xfrm>
            <a:off x="1510682" y="1074348"/>
            <a:ext cx="8922289" cy="572749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4A805D7-115C-D8E6-6A1B-0CA0C10E4D82}"/>
              </a:ext>
            </a:extLst>
          </p:cNvPr>
          <p:cNvSpPr txBox="1"/>
          <p:nvPr/>
        </p:nvSpPr>
        <p:spPr>
          <a:xfrm>
            <a:off x="6356760" y="5492289"/>
            <a:ext cx="1552915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Richmond American</a:t>
            </a:r>
          </a:p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Villages 1 – 3, 9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C01AA5D-A8A9-8024-103E-75DABE5F61A7}"/>
              </a:ext>
            </a:extLst>
          </p:cNvPr>
          <p:cNvCxnSpPr>
            <a:cxnSpLocks/>
            <a:stCxn id="32" idx="0"/>
          </p:cNvCxnSpPr>
          <p:nvPr/>
        </p:nvCxnSpPr>
        <p:spPr>
          <a:xfrm flipH="1" flipV="1">
            <a:off x="6781155" y="3905186"/>
            <a:ext cx="352063" cy="15871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611AE1D-4092-6F5F-C6EE-DEF50C49E43E}"/>
              </a:ext>
            </a:extLst>
          </p:cNvPr>
          <p:cNvSpPr txBox="1"/>
          <p:nvPr/>
        </p:nvSpPr>
        <p:spPr>
          <a:xfrm>
            <a:off x="5328136" y="1310683"/>
            <a:ext cx="1837781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JMC Homes</a:t>
            </a:r>
          </a:p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Village 8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023FC3-5739-BA84-4C56-79B5B9E68AE2}"/>
              </a:ext>
            </a:extLst>
          </p:cNvPr>
          <p:cNvSpPr txBox="1"/>
          <p:nvPr/>
        </p:nvSpPr>
        <p:spPr>
          <a:xfrm>
            <a:off x="8539335" y="1419959"/>
            <a:ext cx="1267492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Lennar Villages 4 - 7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A3EDC82-FA01-C9C7-A741-65C207817C79}"/>
              </a:ext>
            </a:extLst>
          </p:cNvPr>
          <p:cNvCxnSpPr>
            <a:cxnSpLocks/>
          </p:cNvCxnSpPr>
          <p:nvPr/>
        </p:nvCxnSpPr>
        <p:spPr>
          <a:xfrm flipH="1">
            <a:off x="5344505" y="1983266"/>
            <a:ext cx="885916" cy="6486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433F297-FF6A-4554-65C3-3AA3E9ED18A8}"/>
              </a:ext>
            </a:extLst>
          </p:cNvPr>
          <p:cNvCxnSpPr>
            <a:cxnSpLocks/>
          </p:cNvCxnSpPr>
          <p:nvPr/>
        </p:nvCxnSpPr>
        <p:spPr>
          <a:xfrm flipH="1">
            <a:off x="8466410" y="2435622"/>
            <a:ext cx="706671" cy="9665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47AC62EE-5963-FC38-9A7E-B42977B57547}"/>
              </a:ext>
            </a:extLst>
          </p:cNvPr>
          <p:cNvSpPr txBox="1"/>
          <p:nvPr/>
        </p:nvSpPr>
        <p:spPr>
          <a:xfrm rot="21022175">
            <a:off x="2847871" y="6024095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highlight>
                  <a:srgbClr val="000000"/>
                </a:highlight>
              </a:rPr>
              <a:t>White Rock Road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C6EA72A-88FA-E355-426E-3F6E2BC92274}"/>
              </a:ext>
            </a:extLst>
          </p:cNvPr>
          <p:cNvSpPr txBox="1"/>
          <p:nvPr/>
        </p:nvSpPr>
        <p:spPr>
          <a:xfrm rot="20624126">
            <a:off x="2953078" y="3164520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>
                <a:solidFill>
                  <a:schemeClr val="bg1"/>
                </a:solidFill>
                <a:highlight>
                  <a:srgbClr val="000000"/>
                </a:highlight>
              </a:rPr>
              <a:t>Mangini</a:t>
            </a:r>
            <a:r>
              <a:rPr lang="en-US" sz="1600" b="1" i="1" dirty="0">
                <a:solidFill>
                  <a:schemeClr val="bg1"/>
                </a:solidFill>
                <a:highlight>
                  <a:srgbClr val="000000"/>
                </a:highlight>
              </a:rPr>
              <a:t> Parkway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EDC24B-80EA-D98F-34F7-8F7BD8DCA867}"/>
              </a:ext>
            </a:extLst>
          </p:cNvPr>
          <p:cNvSpPr txBox="1"/>
          <p:nvPr/>
        </p:nvSpPr>
        <p:spPr>
          <a:xfrm rot="3729029">
            <a:off x="2197287" y="4790370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highlight>
                  <a:srgbClr val="000000"/>
                </a:highlight>
              </a:rPr>
              <a:t>Placerville Road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FFB6046-8DF6-07FE-D16C-4A791B2F1B7B}"/>
              </a:ext>
            </a:extLst>
          </p:cNvPr>
          <p:cNvCxnSpPr>
            <a:cxnSpLocks/>
            <a:stCxn id="32" idx="0"/>
          </p:cNvCxnSpPr>
          <p:nvPr/>
        </p:nvCxnSpPr>
        <p:spPr>
          <a:xfrm flipH="1" flipV="1">
            <a:off x="4439798" y="4332279"/>
            <a:ext cx="2693420" cy="11600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7552AD9-A0D2-9357-53B3-F68D94AD9CFA}"/>
              </a:ext>
            </a:extLst>
          </p:cNvPr>
          <p:cNvCxnSpPr>
            <a:cxnSpLocks/>
          </p:cNvCxnSpPr>
          <p:nvPr/>
        </p:nvCxnSpPr>
        <p:spPr>
          <a:xfrm flipH="1" flipV="1">
            <a:off x="4598744" y="2385855"/>
            <a:ext cx="2534474" cy="31064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007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499" y="127000"/>
            <a:ext cx="9202058" cy="109802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Activity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Rock Springs Ranch Builders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00731" y="1717590"/>
            <a:ext cx="5801662" cy="5013410"/>
          </a:xfrm>
        </p:spPr>
        <p:txBody>
          <a:bodyPr>
            <a:normAutofit/>
          </a:bodyPr>
          <a:lstStyle/>
          <a:p>
            <a:pPr marL="228600"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Richmond American (Villages 1 – 3, 9)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JMC Homes (Village 8)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Lennar (Village 4 – 7)</a:t>
            </a: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400" dirty="0"/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47A39B-7258-4721-89DC-5B9F3F23E792}"/>
              </a:ext>
            </a:extLst>
          </p:cNvPr>
          <p:cNvSpPr txBox="1"/>
          <p:nvPr/>
        </p:nvSpPr>
        <p:spPr>
          <a:xfrm>
            <a:off x="603479" y="5904551"/>
            <a:ext cx="2954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JMC Model Home Sites: Village  8</a:t>
            </a:r>
          </a:p>
        </p:txBody>
      </p:sp>
      <p:pic>
        <p:nvPicPr>
          <p:cNvPr id="5" name="Picture 4" descr="A white truck parked in front of a house&#10;&#10;Description automatically generated with low confidence">
            <a:extLst>
              <a:ext uri="{FF2B5EF4-FFF2-40B4-BE49-F238E27FC236}">
                <a16:creationId xmlns:a16="http://schemas.microsoft.com/office/drawing/2014/main" id="{594000E7-3DBF-47BE-BA14-EE9C0689F6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112" r="25607" b="13992"/>
          <a:stretch/>
        </p:blipFill>
        <p:spPr>
          <a:xfrm>
            <a:off x="603479" y="3675681"/>
            <a:ext cx="3053671" cy="2059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130E58-B6EE-4B4C-A16A-17114FFF6A0F}"/>
              </a:ext>
            </a:extLst>
          </p:cNvPr>
          <p:cNvSpPr txBox="1"/>
          <p:nvPr/>
        </p:nvSpPr>
        <p:spPr>
          <a:xfrm>
            <a:off x="4383898" y="5896131"/>
            <a:ext cx="2238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Richmond American: Villages 1 – 3, and 9</a:t>
            </a:r>
          </a:p>
        </p:txBody>
      </p:sp>
      <p:pic>
        <p:nvPicPr>
          <p:cNvPr id="11" name="Picture 10" descr="A row of houses&#10;&#10;Description automatically generated with low confidence">
            <a:extLst>
              <a:ext uri="{FF2B5EF4-FFF2-40B4-BE49-F238E27FC236}">
                <a16:creationId xmlns:a16="http://schemas.microsoft.com/office/drawing/2014/main" id="{85C04D49-E9AF-4C02-AEB0-9AED04328A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2" r="12473" b="12341"/>
          <a:stretch/>
        </p:blipFill>
        <p:spPr>
          <a:xfrm>
            <a:off x="8482992" y="1640098"/>
            <a:ext cx="2524533" cy="1683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298941-2C0B-452E-8FB4-E940E0C83F70}"/>
              </a:ext>
            </a:extLst>
          </p:cNvPr>
          <p:cNvSpPr txBox="1"/>
          <p:nvPr/>
        </p:nvSpPr>
        <p:spPr>
          <a:xfrm>
            <a:off x="8825758" y="5385674"/>
            <a:ext cx="3280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Lennar: Villages 4 - 7</a:t>
            </a:r>
          </a:p>
        </p:txBody>
      </p:sp>
      <p:pic>
        <p:nvPicPr>
          <p:cNvPr id="14" name="Picture 13" descr="A picture containing sky, outdoor, house, residential&#10;&#10;Description automatically generated">
            <a:extLst>
              <a:ext uri="{FF2B5EF4-FFF2-40B4-BE49-F238E27FC236}">
                <a16:creationId xmlns:a16="http://schemas.microsoft.com/office/drawing/2014/main" id="{8E8C42B6-7836-4A6E-8E55-FC2FD17D30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" t="10212" b="9707"/>
          <a:stretch/>
        </p:blipFill>
        <p:spPr>
          <a:xfrm>
            <a:off x="8482992" y="3422892"/>
            <a:ext cx="2524533" cy="1602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A picture containing text, outdoor, sky, house&#10;&#10;Description automatically generated">
            <a:extLst>
              <a:ext uri="{FF2B5EF4-FFF2-40B4-BE49-F238E27FC236}">
                <a16:creationId xmlns:a16="http://schemas.microsoft.com/office/drawing/2014/main" id="{2A8938D8-8A9F-4283-B9EB-5863BD557E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9" t="17893" r="13040" b="18843"/>
          <a:stretch/>
        </p:blipFill>
        <p:spPr>
          <a:xfrm>
            <a:off x="4264089" y="3675681"/>
            <a:ext cx="3347109" cy="2051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28362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23466" y="355014"/>
            <a:ext cx="10890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Toll Brothers at Folsom Ranch Neighborhoods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7DA647-BAA0-4700-8C39-7547AE4DEFD8}"/>
              </a:ext>
            </a:extLst>
          </p:cNvPr>
          <p:cNvSpPr txBox="1"/>
          <p:nvPr/>
        </p:nvSpPr>
        <p:spPr>
          <a:xfrm>
            <a:off x="3570486" y="2097068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Highway 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B53DEE-8468-4005-AA4E-22F9CB563E6A}"/>
              </a:ext>
            </a:extLst>
          </p:cNvPr>
          <p:cNvSpPr txBox="1"/>
          <p:nvPr/>
        </p:nvSpPr>
        <p:spPr>
          <a:xfrm>
            <a:off x="5846961" y="2406622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Alder Creek Parkway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FE2E90-24C8-4E48-8D6B-EC532966BDCF}"/>
              </a:ext>
            </a:extLst>
          </p:cNvPr>
          <p:cNvSpPr txBox="1"/>
          <p:nvPr/>
        </p:nvSpPr>
        <p:spPr>
          <a:xfrm rot="21042520">
            <a:off x="7989899" y="5295937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Grand Prairie Road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306E8E-9C5A-4ABB-A395-5180B37E804B}"/>
              </a:ext>
            </a:extLst>
          </p:cNvPr>
          <p:cNvSpPr txBox="1"/>
          <p:nvPr/>
        </p:nvSpPr>
        <p:spPr>
          <a:xfrm rot="19144621">
            <a:off x="794657" y="2431377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Placerville Road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FE2E90-24C8-4E48-8D6B-EC532966BDCF}"/>
              </a:ext>
            </a:extLst>
          </p:cNvPr>
          <p:cNvSpPr txBox="1"/>
          <p:nvPr/>
        </p:nvSpPr>
        <p:spPr>
          <a:xfrm rot="820415">
            <a:off x="1658856" y="2432087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</a:rPr>
              <a:t>Grand Prairie Road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205F420-68B5-4A02-AC3F-AE1D0BD1066F}"/>
              </a:ext>
            </a:extLst>
          </p:cNvPr>
          <p:cNvCxnSpPr>
            <a:cxnSpLocks/>
          </p:cNvCxnSpPr>
          <p:nvPr/>
        </p:nvCxnSpPr>
        <p:spPr>
          <a:xfrm flipV="1">
            <a:off x="1989966" y="1267682"/>
            <a:ext cx="1153876" cy="6986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FB197C5-BD70-CBB1-E489-58FB8F321D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84" y="1158611"/>
            <a:ext cx="8549083" cy="569938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6E4BD9E-6B44-649E-627F-DDC35877E339}"/>
              </a:ext>
            </a:extLst>
          </p:cNvPr>
          <p:cNvSpPr txBox="1"/>
          <p:nvPr/>
        </p:nvSpPr>
        <p:spPr>
          <a:xfrm>
            <a:off x="3203324" y="1533738"/>
            <a:ext cx="174955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Toll Brothers</a:t>
            </a:r>
          </a:p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Phase 1B and 1C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649C72-095C-8ABE-9FC0-BE077633DAE7}"/>
              </a:ext>
            </a:extLst>
          </p:cNvPr>
          <p:cNvSpPr txBox="1"/>
          <p:nvPr/>
        </p:nvSpPr>
        <p:spPr>
          <a:xfrm>
            <a:off x="7736631" y="1362667"/>
            <a:ext cx="176608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Toll Brothers</a:t>
            </a:r>
          </a:p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Phase 1A Models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B696122-35FC-430A-5B9C-427AA23F3B02}"/>
              </a:ext>
            </a:extLst>
          </p:cNvPr>
          <p:cNvCxnSpPr>
            <a:cxnSpLocks/>
          </p:cNvCxnSpPr>
          <p:nvPr/>
        </p:nvCxnSpPr>
        <p:spPr>
          <a:xfrm flipH="1">
            <a:off x="7205031" y="2378330"/>
            <a:ext cx="531600" cy="9391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3A2876F-2D8E-663D-98E3-9697FB7A0267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4078099" y="2549401"/>
            <a:ext cx="3460194" cy="19916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D87FFBC-42F1-BDBB-C3E5-358918D643DC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4078099" y="2549401"/>
            <a:ext cx="1412316" cy="15634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272988D-B1FE-623C-23E5-E222F3336F96}"/>
              </a:ext>
            </a:extLst>
          </p:cNvPr>
          <p:cNvSpPr txBox="1"/>
          <p:nvPr/>
        </p:nvSpPr>
        <p:spPr>
          <a:xfrm>
            <a:off x="2906786" y="4615010"/>
            <a:ext cx="174955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Toll Brothers</a:t>
            </a:r>
          </a:p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Phase 1D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E423360-365F-D433-4379-99B73A1808DD}"/>
              </a:ext>
            </a:extLst>
          </p:cNvPr>
          <p:cNvCxnSpPr>
            <a:cxnSpLocks/>
            <a:stCxn id="32" idx="3"/>
          </p:cNvCxnSpPr>
          <p:nvPr/>
        </p:nvCxnSpPr>
        <p:spPr>
          <a:xfrm flipV="1">
            <a:off x="4656336" y="4781320"/>
            <a:ext cx="1406378" cy="1876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F7A6448-DF0F-B2B4-13D0-3D501F26DBF2}"/>
              </a:ext>
            </a:extLst>
          </p:cNvPr>
          <p:cNvSpPr txBox="1"/>
          <p:nvPr/>
        </p:nvSpPr>
        <p:spPr>
          <a:xfrm rot="5224570">
            <a:off x="7309750" y="3839028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highlight>
                  <a:srgbClr val="000000"/>
                </a:highlight>
              </a:rPr>
              <a:t>East Bidwell Street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2C4FF21-D43B-71D1-DB74-4DEC3771220A}"/>
              </a:ext>
            </a:extLst>
          </p:cNvPr>
          <p:cNvSpPr txBox="1"/>
          <p:nvPr/>
        </p:nvSpPr>
        <p:spPr>
          <a:xfrm rot="20965429">
            <a:off x="5299131" y="6185152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highlight>
                  <a:srgbClr val="000000"/>
                </a:highlight>
              </a:rPr>
              <a:t>White Rock Road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B142D3-2944-CFF7-B47C-58DA9BE0746F}"/>
              </a:ext>
            </a:extLst>
          </p:cNvPr>
          <p:cNvSpPr txBox="1"/>
          <p:nvPr/>
        </p:nvSpPr>
        <p:spPr>
          <a:xfrm rot="458115">
            <a:off x="5680275" y="2165956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>
                <a:solidFill>
                  <a:schemeClr val="bg1"/>
                </a:solidFill>
                <a:highlight>
                  <a:srgbClr val="000000"/>
                </a:highlight>
              </a:rPr>
              <a:t>Mangini</a:t>
            </a:r>
            <a:r>
              <a:rPr lang="en-US" sz="1600" b="1" i="1" dirty="0">
                <a:solidFill>
                  <a:schemeClr val="bg1"/>
                </a:solidFill>
                <a:highlight>
                  <a:srgbClr val="000000"/>
                </a:highlight>
              </a:rPr>
              <a:t> Parkway </a:t>
            </a:r>
          </a:p>
        </p:txBody>
      </p:sp>
    </p:spTree>
    <p:extLst>
      <p:ext uri="{BB962C8B-B14F-4D97-AF65-F5344CB8AC3E}">
        <p14:creationId xmlns:p14="http://schemas.microsoft.com/office/powerpoint/2010/main" val="14777020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499" y="127000"/>
            <a:ext cx="9202058" cy="109802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Activity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Toll Brothers Builders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00731" y="1717590"/>
            <a:ext cx="5801662" cy="5013410"/>
          </a:xfrm>
        </p:spPr>
        <p:txBody>
          <a:bodyPr>
            <a:normAutofit/>
          </a:bodyPr>
          <a:lstStyle/>
          <a:p>
            <a:pPr marL="228600"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Toll Brothers Phase IA, IB, IC, and ID</a:t>
            </a: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400" dirty="0"/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09A1E6-8EE9-BFE1-9158-DBB85F85F7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4"/>
          <a:stretch/>
        </p:blipFill>
        <p:spPr>
          <a:xfrm>
            <a:off x="603479" y="2754217"/>
            <a:ext cx="4046863" cy="26577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8AD401-A090-4E0B-6BC2-FE53D60BF4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3" b="4476"/>
          <a:stretch/>
        </p:blipFill>
        <p:spPr>
          <a:xfrm>
            <a:off x="5299528" y="2754216"/>
            <a:ext cx="4105734" cy="265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61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A98343-F42A-4720-84CF-B763748B1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74" y="0"/>
            <a:ext cx="10732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95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127000"/>
            <a:ext cx="7175500" cy="1098021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698500" y="1651000"/>
            <a:ext cx="9525000" cy="4508500"/>
          </a:xfrm>
        </p:spPr>
        <p:txBody>
          <a:bodyPr/>
          <a:lstStyle/>
          <a:p>
            <a:pPr>
              <a:buNone/>
            </a:pPr>
            <a:r>
              <a:rPr lang="en-US" dirty="0"/>
              <a:t>Quarterly presentations and additional project information can be found on the City’s website:</a:t>
            </a:r>
          </a:p>
          <a:p>
            <a:pPr>
              <a:buNone/>
            </a:pPr>
            <a:r>
              <a:rPr lang="en-US">
                <a:hlinkClick r:id="rId2"/>
              </a:rPr>
              <a:t>www.folsom.ca.us/FolsomPlanArea</a:t>
            </a:r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635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499" y="127000"/>
            <a:ext cx="9350375" cy="109802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Activity (last 180 days)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Development Applications (now pending)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EB14384-4E88-4DE6-9914-5707E77A34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1457336"/>
              </p:ext>
            </p:extLst>
          </p:nvPr>
        </p:nvGraphicFramePr>
        <p:xfrm>
          <a:off x="578940" y="1641782"/>
          <a:ext cx="9945804" cy="2487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45804">
                  <a:extLst>
                    <a:ext uri="{9D8B030D-6E8A-4147-A177-3AD203B41FA5}">
                      <a16:colId xmlns:a16="http://schemas.microsoft.com/office/drawing/2014/main" val="1476740030"/>
                    </a:ext>
                  </a:extLst>
                </a:gridCol>
              </a:tblGrid>
              <a:tr h="55638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/>
                        <a:t>New Development Applications Submitted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4953611"/>
                  </a:ext>
                </a:extLst>
              </a:tr>
              <a:tr h="523655"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600" b="0" i="0" u="none" strike="noStrike" dirty="0" err="1">
                          <a:effectLst/>
                          <a:latin typeface="+mn-lt"/>
                        </a:rPr>
                        <a:t>Mangini</a:t>
                      </a:r>
                      <a:r>
                        <a:rPr lang="fr-FR" sz="2600" b="0" i="0" u="none" strike="noStrike" dirty="0">
                          <a:effectLst/>
                          <a:latin typeface="+mn-lt"/>
                        </a:rPr>
                        <a:t> Ranch Phase 2 Villages 3-3A </a:t>
                      </a:r>
                      <a:r>
                        <a:rPr lang="fr-FR" sz="2600" b="0" i="0" u="none" strike="noStrike" dirty="0" err="1">
                          <a:effectLst/>
                          <a:latin typeface="+mn-lt"/>
                        </a:rPr>
                        <a:t>Residential</a:t>
                      </a:r>
                      <a:r>
                        <a:rPr lang="fr-FR" sz="2600" b="0" i="0" u="none" strike="noStrike" dirty="0">
                          <a:effectLst/>
                          <a:latin typeface="+mn-lt"/>
                        </a:rPr>
                        <a:t> Design </a:t>
                      </a:r>
                      <a:r>
                        <a:rPr lang="fr-FR" sz="2600" b="0" i="0" u="none" strike="noStrike" dirty="0" err="1">
                          <a:effectLst/>
                          <a:latin typeface="+mn-lt"/>
                        </a:rPr>
                        <a:t>Review</a:t>
                      </a:r>
                      <a:endParaRPr lang="en-US" sz="26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T w="381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7626831"/>
                  </a:ext>
                </a:extLst>
              </a:tr>
              <a:tr h="523655"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 b="0" i="0" u="none" strike="noStrike" dirty="0">
                          <a:effectLst/>
                          <a:latin typeface="+mn-lt"/>
                        </a:rPr>
                        <a:t>Toll Brothers PD Permit Modification and Design Review</a:t>
                      </a:r>
                    </a:p>
                  </a:txBody>
                  <a:tcPr anchor="ctr">
                    <a:lnT w="381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9253028"/>
                  </a:ext>
                </a:extLst>
              </a:tr>
              <a:tr h="523655"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 b="0" i="0" u="none" strike="noStrike" dirty="0">
                          <a:effectLst/>
                          <a:latin typeface="+mn-lt"/>
                        </a:rPr>
                        <a:t>Signature Homes Small-Lot Vesting TSM, Design Review, and Minor Administrative Modification </a:t>
                      </a:r>
                    </a:p>
                  </a:txBody>
                  <a:tcPr anchor="ctr">
                    <a:lnT w="381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2962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7085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911" y="127000"/>
            <a:ext cx="10311693" cy="109802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Applications Submitted/Pending</a:t>
            </a:r>
            <a:b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Mangini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Ranch P2 V3-3A Residential Design Review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3DFE10-E762-CB8A-2848-9468CCE3E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29" y="1444753"/>
            <a:ext cx="3233927" cy="27251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F0A782-5A0D-12DC-2B6E-026FAC846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0471" y="1444753"/>
            <a:ext cx="2667000" cy="153352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7EC8972-C240-1B30-9D75-C9F489C75BA9}"/>
              </a:ext>
            </a:extLst>
          </p:cNvPr>
          <p:cNvSpPr/>
          <p:nvPr/>
        </p:nvSpPr>
        <p:spPr>
          <a:xfrm rot="1966945">
            <a:off x="10652180" y="2000773"/>
            <a:ext cx="616944" cy="8813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oup of houses&#10;&#10;Description automatically generated with low confidence">
            <a:extLst>
              <a:ext uri="{FF2B5EF4-FFF2-40B4-BE49-F238E27FC236}">
                <a16:creationId xmlns:a16="http://schemas.microsoft.com/office/drawing/2014/main" id="{A556D4A8-E3CE-84AD-37F1-22451C7F1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" y="4276915"/>
            <a:ext cx="9673783" cy="20897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FF333C-4A06-F42D-670C-DC2CA5B1D47E}"/>
              </a:ext>
            </a:extLst>
          </p:cNvPr>
          <p:cNvSpPr txBox="1"/>
          <p:nvPr/>
        </p:nvSpPr>
        <p:spPr>
          <a:xfrm>
            <a:off x="4890063" y="1894792"/>
            <a:ext cx="2978801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Beazer Homes is requesting design review approval for 53 homes in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Mangini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Ranch Phase 2, Villages 3 and 3A</a:t>
            </a:r>
          </a:p>
        </p:txBody>
      </p:sp>
    </p:spTree>
    <p:extLst>
      <p:ext uri="{BB962C8B-B14F-4D97-AF65-F5344CB8AC3E}">
        <p14:creationId xmlns:p14="http://schemas.microsoft.com/office/powerpoint/2010/main" val="1163327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911" y="127000"/>
            <a:ext cx="10311693" cy="109802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Applications Submitted/Pending</a:t>
            </a:r>
            <a:b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Toll Brothers P3 PD Permit Modification and Design Review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97D217-E6AF-92A1-0CC4-441D57FA5661}"/>
              </a:ext>
            </a:extLst>
          </p:cNvPr>
          <p:cNvSpPr txBox="1"/>
          <p:nvPr/>
        </p:nvSpPr>
        <p:spPr>
          <a:xfrm>
            <a:off x="6033253" y="1520457"/>
            <a:ext cx="2434092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Phase 3 of Toll Brothers requesting that the outdoor living area be excluded from lot coverage calculation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7D0355-406E-2E56-F146-40565E3EC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026"/>
          <a:stretch/>
        </p:blipFill>
        <p:spPr>
          <a:xfrm>
            <a:off x="8825390" y="1541729"/>
            <a:ext cx="2978801" cy="165735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81854D3-BA15-3EAA-3CF9-F160FE7F55BC}"/>
              </a:ext>
            </a:extLst>
          </p:cNvPr>
          <p:cNvSpPr/>
          <p:nvPr/>
        </p:nvSpPr>
        <p:spPr>
          <a:xfrm rot="762008">
            <a:off x="9162288" y="1929729"/>
            <a:ext cx="667511" cy="12693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4E69FB-E50F-717E-BD7E-DC2EE7B7B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570219"/>
            <a:ext cx="4152900" cy="2295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759773-EA08-13B6-68C8-8E7BF5D86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3" y="1563332"/>
            <a:ext cx="5789808" cy="488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76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911" y="127000"/>
            <a:ext cx="10311693" cy="109802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Applications Submitted/Pending</a:t>
            </a:r>
            <a:b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Mangini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Ranch Ph1 VTSM, Design Review, and MAM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20BCE4-C9D9-7307-98DA-9C47DCE0F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323" y="1472183"/>
            <a:ext cx="3761416" cy="51114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81FC99-1A6F-8F1C-8F11-33DB29CBAB51}"/>
              </a:ext>
            </a:extLst>
          </p:cNvPr>
          <p:cNvSpPr txBox="1"/>
          <p:nvPr/>
        </p:nvSpPr>
        <p:spPr>
          <a:xfrm>
            <a:off x="8820765" y="3883784"/>
            <a:ext cx="2615566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Signature Homes is requesting approval of subdivision map for 65-unit subdivision on 5.35 acres, design review and density transfer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0D6305-5F2A-343A-E881-F421E69F0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92" y="1472183"/>
            <a:ext cx="3632627" cy="49759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A9FE0B-263C-B166-A820-1E9809C0B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5524" y="1539930"/>
            <a:ext cx="1823930" cy="188907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72622FDD-E27C-D7B0-6C49-AF2A3D210721}"/>
              </a:ext>
            </a:extLst>
          </p:cNvPr>
          <p:cNvSpPr/>
          <p:nvPr/>
        </p:nvSpPr>
        <p:spPr>
          <a:xfrm>
            <a:off x="9749017" y="2393965"/>
            <a:ext cx="616944" cy="8813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846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499" y="127000"/>
            <a:ext cx="9350375" cy="109802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Activity (last 180 days)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Actions/Entitlement Decisions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EB14384-4E88-4DE6-9914-5707E77A34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6794786"/>
              </p:ext>
            </p:extLst>
          </p:nvPr>
        </p:nvGraphicFramePr>
        <p:xfrm>
          <a:off x="405798" y="1346571"/>
          <a:ext cx="10100340" cy="3684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0340">
                  <a:extLst>
                    <a:ext uri="{9D8B030D-6E8A-4147-A177-3AD203B41FA5}">
                      <a16:colId xmlns:a16="http://schemas.microsoft.com/office/drawing/2014/main" val="1476740030"/>
                    </a:ext>
                  </a:extLst>
                </a:gridCol>
              </a:tblGrid>
              <a:tr h="526396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/>
                        <a:t>Planning Commission Actions on Development Applications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4953611"/>
                  </a:ext>
                </a:extLst>
              </a:tr>
              <a:tr h="5263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i="0" u="none" strike="noStrike" dirty="0">
                          <a:effectLst/>
                          <a:latin typeface="+mn-lt"/>
                        </a:rPr>
                        <a:t>Russell Ranch Phase 2 &amp; 3 Design Guidelines Modification, Design Review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2959370"/>
                  </a:ext>
                </a:extLst>
              </a:tr>
              <a:tr h="526396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City Council Actions on Development Applications</a:t>
                      </a:r>
                    </a:p>
                  </a:txBody>
                  <a:tcPr anchor="ctr">
                    <a:lnT w="12700" cmpd="sng">
                      <a:noFill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084450"/>
                  </a:ext>
                </a:extLst>
              </a:tr>
              <a:tr h="526396"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 b="0" i="0" u="none" strike="noStrike" dirty="0">
                          <a:effectLst/>
                          <a:latin typeface="+mn-lt"/>
                        </a:rPr>
                        <a:t>Toll Brothers Small-Lot TSM and Minor Administrative Modification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3232565"/>
                  </a:ext>
                </a:extLst>
              </a:tr>
              <a:tr h="526396"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600" b="0" i="0" u="none" strike="noStrike" dirty="0">
                          <a:effectLst/>
                          <a:latin typeface="+mn-lt"/>
                        </a:rPr>
                        <a:t>Folsom Heights Vesting TSM Extension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1824083"/>
                  </a:ext>
                </a:extLst>
              </a:tr>
              <a:tr h="5263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/>
                        <a:t>Broadstone Estates Vesting TSM Extension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539835"/>
                  </a:ext>
                </a:extLst>
              </a:tr>
              <a:tr h="5263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/>
                        <a:t>Russell Ranch TSM Amendments, DG and DA Amendment, Design Review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5656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3814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41" y="168507"/>
            <a:ext cx="10496663" cy="109802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 Approved 10/6/21 </a:t>
            </a:r>
            <a:b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Russell Ranch Phase 2 &amp; 3 Design Guidelines Modification, Design Review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FAB2E-3391-4D23-9863-B3189E857B36}"/>
              </a:ext>
            </a:extLst>
          </p:cNvPr>
          <p:cNvSpPr txBox="1"/>
          <p:nvPr/>
        </p:nvSpPr>
        <p:spPr>
          <a:xfrm>
            <a:off x="6237950" y="3607642"/>
            <a:ext cx="2978801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Lennar Homes requested modifications to garage standards and design review for 305 homes in Russell Ranch Phases 2 and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112763-7863-5650-9302-E4BC1DB36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998" y="1412148"/>
            <a:ext cx="4127353" cy="2006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E08C05-3DAD-1067-814E-FA476B9F6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326" y="1338024"/>
            <a:ext cx="1571365" cy="21845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C599C3-2808-D49B-C6A2-CF276B3E4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244" y="3526791"/>
            <a:ext cx="5208482" cy="31331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D541CA-E49E-5EED-947E-81BCB9D1E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3718" y="1455670"/>
            <a:ext cx="2978801" cy="2026277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8045CC1-96C9-259D-197B-DDE47033E234}"/>
              </a:ext>
            </a:extLst>
          </p:cNvPr>
          <p:cNvSpPr/>
          <p:nvPr/>
        </p:nvSpPr>
        <p:spPr>
          <a:xfrm>
            <a:off x="10972800" y="2600598"/>
            <a:ext cx="420624" cy="8813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8F0A780-BE80-6803-BE00-D70CC9C2C3B6}"/>
              </a:ext>
            </a:extLst>
          </p:cNvPr>
          <p:cNvSpPr/>
          <p:nvPr/>
        </p:nvSpPr>
        <p:spPr>
          <a:xfrm rot="4298483">
            <a:off x="9681664" y="1025083"/>
            <a:ext cx="436618" cy="15089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79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5386</TotalTime>
  <Words>1404</Words>
  <Application>Microsoft Office PowerPoint</Application>
  <PresentationFormat>Widescreen</PresentationFormat>
  <Paragraphs>238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Arial Hebrew Light</vt:lpstr>
      <vt:lpstr>Arial Hebrew Scholar Light</vt:lpstr>
      <vt:lpstr>Calibri</vt:lpstr>
      <vt:lpstr>Calibri Light</vt:lpstr>
      <vt:lpstr>Calluna</vt:lpstr>
      <vt:lpstr>Georgia</vt:lpstr>
      <vt:lpstr>Wingdings</vt:lpstr>
      <vt:lpstr>Office Theme</vt:lpstr>
      <vt:lpstr>1_Office Theme</vt:lpstr>
      <vt:lpstr>Folsom Plan Area  Semi-Annual Update Q2/Q3 2022</vt:lpstr>
      <vt:lpstr>FPA Semi-Annual Update Outline</vt:lpstr>
      <vt:lpstr>PowerPoint Presentation</vt:lpstr>
      <vt:lpstr>Planning Activity (last 180 days) New Development Applications (now pending)</vt:lpstr>
      <vt:lpstr>Development Applications Submitted/Pending Mangini Ranch P2 V3-3A Residential Design Review</vt:lpstr>
      <vt:lpstr>Development Applications Submitted/Pending Toll Brothers P3 PD Permit Modification and Design Review</vt:lpstr>
      <vt:lpstr>Development Applications Submitted/Pending Mangini Ranch Ph1 VTSM, Design Review, and MAM</vt:lpstr>
      <vt:lpstr>Planning Activity (last 180 days) City Actions/Entitlement Decisions</vt:lpstr>
      <vt:lpstr>PC Approved 10/6/21  Russell Ranch Phase 2 &amp; 3 Design Guidelines Modification, Design Review</vt:lpstr>
      <vt:lpstr>PC Recommended/CC Approved 1/11/22 Toll Brothers Phase 2 VTSM and Minor Administrative Modification</vt:lpstr>
      <vt:lpstr>PC Recommended/CC Approved 12/14/21 Broadstone Estates VTSM Extension</vt:lpstr>
      <vt:lpstr>PC Recommended/CC Approved 12/14/21 Folsom Heights VTSM Extension</vt:lpstr>
      <vt:lpstr>PC Recommended/CC Approved 1/25/22 Russell Ranch Phase 2 Map Amendments and Design Review</vt:lpstr>
      <vt:lpstr>PowerPoint Presentation</vt:lpstr>
      <vt:lpstr>PowerPoint Presentation</vt:lpstr>
      <vt:lpstr>Building Permit Tracking FPA total permits 2119 (Q421/Q122: Oct-March = 513)</vt:lpstr>
      <vt:lpstr>PowerPoint Presentation</vt:lpstr>
      <vt:lpstr>PowerPoint Presentation</vt:lpstr>
      <vt:lpstr>Building Activity Mangini Ranch Phase 1 Builders</vt:lpstr>
      <vt:lpstr>PowerPoint Presentation</vt:lpstr>
      <vt:lpstr>Building Activity Mangini Ranch Phase 2 Builders</vt:lpstr>
      <vt:lpstr>PowerPoint Presentation</vt:lpstr>
      <vt:lpstr>Building Activity Russell Ranch Phase 1 Builders</vt:lpstr>
      <vt:lpstr>PowerPoint Presentation</vt:lpstr>
      <vt:lpstr>Building Activity Russell Ranch Phase 3 Builders</vt:lpstr>
      <vt:lpstr>PowerPoint Presentation</vt:lpstr>
      <vt:lpstr>Building Activity White Rock Springs Ranch Builders</vt:lpstr>
      <vt:lpstr>PowerPoint Presentation</vt:lpstr>
      <vt:lpstr>Building Activity Toll Brothers Builders</vt:lpstr>
      <vt:lpstr>Questions?</vt:lpstr>
    </vt:vector>
  </TitlesOfParts>
  <Company>City of Folsom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Pam Johns</dc:creator>
  <cp:lastModifiedBy>Pam Johns</cp:lastModifiedBy>
  <cp:revision>531</cp:revision>
  <cp:lastPrinted>2022-05-24T18:53:42Z</cp:lastPrinted>
  <dcterms:created xsi:type="dcterms:W3CDTF">2018-06-11T19:54:23Z</dcterms:created>
  <dcterms:modified xsi:type="dcterms:W3CDTF">2022-05-25T02:57:42Z</dcterms:modified>
</cp:coreProperties>
</file>