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5" r:id="rId4"/>
    <p:sldId id="269" r:id="rId5"/>
    <p:sldId id="266" r:id="rId6"/>
    <p:sldId id="267" r:id="rId7"/>
    <p:sldId id="270" r:id="rId8"/>
    <p:sldId id="276" r:id="rId9"/>
    <p:sldId id="268" r:id="rId10"/>
    <p:sldId id="272" r:id="rId11"/>
    <p:sldId id="273"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109E-711D-C783-F45D-1B880C355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BFAC52-730A-DB10-BACC-69424C016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7CEE1-5F0F-5662-157F-DE4A15F02C71}"/>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415B8081-B918-A9BB-9886-48AC94152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5CA38-90DF-79D4-05BD-C37EE1023563}"/>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2935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EB38-16AC-073D-086F-9722B296F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FE4C0-9589-59D7-01F0-5E39B51C6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4246E-3004-B0C6-C893-82638E14E593}"/>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9FE08D7D-4F25-FF42-A435-50818FCFB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86A5B-1EBD-3E3E-212D-3737254B57E5}"/>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84286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DE780-3C93-B0ED-C1B0-A34218E1D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765B20-701C-D504-5D5C-B97A5A4599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C874F-4A67-9B6A-1302-FF2252A8FE0C}"/>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B4FDA9D4-113F-4DBB-2B5D-A5D5BB18F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D2BDF-38DD-C91D-0FFF-FFA3A81DCA56}"/>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98596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6ED9-03FA-5A7A-9CED-D65D5223C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9803-16E8-B791-3626-90528EF479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77A35-EB26-D426-CFDB-C09677FFC23C}"/>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F4A09D5B-A0F4-AE15-45E7-B7AABBE02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D9533-8540-1F8A-C84E-79AD836144AA}"/>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163017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1325-A021-1BB1-816C-0AEC46E5D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0309AB-6A8F-846D-E8FE-18E08CDFC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8EA6E-7132-D41B-60F9-9FE4E6380BD6}"/>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2252CBE7-FB12-EA00-E7CD-F737214E4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DA9AA-B4EF-8B46-CF29-9810B9EB9487}"/>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75142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9D39-CAC3-8F13-DB33-D3A6F10B3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1359B-7C27-EECE-4806-C45AE8C69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8688-3164-AEEC-7C4B-EFBEDD1E79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ABD77-EEEB-C90F-89B0-4E8DF7F1FDC0}"/>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6" name="Footer Placeholder 5">
            <a:extLst>
              <a:ext uri="{FF2B5EF4-FFF2-40B4-BE49-F238E27FC236}">
                <a16:creationId xmlns:a16="http://schemas.microsoft.com/office/drawing/2014/main" id="{CE48A3BA-D5E2-EB44-7D06-CC9CB93EA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06D2B-A42C-BFAB-E3B5-82DD5907CDAF}"/>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99392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E0A6-32D2-499A-C99C-136D35A37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BCEF86-583F-1A3C-FD82-C7D7621BD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F9BF8-075E-D645-010D-7B01F85185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FD76DD-DCF5-3299-E395-76789EFB7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79A2EC-626A-8C41-5372-DD3C079E0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BDD84-0D1A-BDDB-AFD1-A54DFBF28D82}"/>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8" name="Footer Placeholder 7">
            <a:extLst>
              <a:ext uri="{FF2B5EF4-FFF2-40B4-BE49-F238E27FC236}">
                <a16:creationId xmlns:a16="http://schemas.microsoft.com/office/drawing/2014/main" id="{AC3C197A-B116-085D-E990-176CD3DD7C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E1EB1-28DA-F17A-F105-15A3691B4C3B}"/>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239798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6048-C73A-0F80-1F8A-8B5AFDBBC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BF45D1-9196-6E36-A257-33D268C351BB}"/>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4" name="Footer Placeholder 3">
            <a:extLst>
              <a:ext uri="{FF2B5EF4-FFF2-40B4-BE49-F238E27FC236}">
                <a16:creationId xmlns:a16="http://schemas.microsoft.com/office/drawing/2014/main" id="{76C451EA-EF0B-FE68-58D4-07F68D5F4C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CD861-AE24-A289-DECB-615F07936FE1}"/>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92430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51C3A-AEF9-4864-E6C3-89957C8FAA96}"/>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3" name="Footer Placeholder 2">
            <a:extLst>
              <a:ext uri="{FF2B5EF4-FFF2-40B4-BE49-F238E27FC236}">
                <a16:creationId xmlns:a16="http://schemas.microsoft.com/office/drawing/2014/main" id="{A4D4A560-7C76-69B7-C5F6-D0422C0B5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936D3-123F-EB21-F99A-09ECBF9128C2}"/>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19221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2571-2311-57CE-DC67-5037AF84C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B7FBC0-1979-C1D0-6710-D34BFD925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F75E2-1E6B-68DE-E162-D49175A5B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C3136-8BB6-6BF2-A6F1-7DA7B54F084E}"/>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6" name="Footer Placeholder 5">
            <a:extLst>
              <a:ext uri="{FF2B5EF4-FFF2-40B4-BE49-F238E27FC236}">
                <a16:creationId xmlns:a16="http://schemas.microsoft.com/office/drawing/2014/main" id="{0B920C9C-6866-3084-01E4-7C71A662E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EA5E6-0E59-77E0-F8CB-F8E1DAF59B68}"/>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178079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EA26-C2C9-978F-DA15-F32073944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8A8634-40BE-4156-3BE6-2B29E92A8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326CD-D65F-61CA-7D7E-D0F90AF7C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4606B-4EB5-B1A7-AB02-C2F540CE4AA1}"/>
              </a:ext>
            </a:extLst>
          </p:cNvPr>
          <p:cNvSpPr>
            <a:spLocks noGrp="1"/>
          </p:cNvSpPr>
          <p:nvPr>
            <p:ph type="dt" sz="half" idx="10"/>
          </p:nvPr>
        </p:nvSpPr>
        <p:spPr/>
        <p:txBody>
          <a:bodyPr/>
          <a:lstStyle/>
          <a:p>
            <a:fld id="{6EDB2739-85D0-45E5-A927-CE6E98D9700A}" type="datetimeFigureOut">
              <a:rPr lang="en-US" smtClean="0"/>
              <a:t>3/26/2023</a:t>
            </a:fld>
            <a:endParaRPr lang="en-US"/>
          </a:p>
        </p:txBody>
      </p:sp>
      <p:sp>
        <p:nvSpPr>
          <p:cNvPr id="6" name="Footer Placeholder 5">
            <a:extLst>
              <a:ext uri="{FF2B5EF4-FFF2-40B4-BE49-F238E27FC236}">
                <a16:creationId xmlns:a16="http://schemas.microsoft.com/office/drawing/2014/main" id="{B4C4692B-903F-A927-E80A-B0830CD88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B13AE-34D7-507A-5E3C-5B6726E8A663}"/>
              </a:ext>
            </a:extLst>
          </p:cNvPr>
          <p:cNvSpPr>
            <a:spLocks noGrp="1"/>
          </p:cNvSpPr>
          <p:nvPr>
            <p:ph type="sldNum" sz="quarter" idx="12"/>
          </p:nvPr>
        </p:nvSpPr>
        <p:spPr/>
        <p:txBody>
          <a:bodyPr/>
          <a:lstStyle/>
          <a:p>
            <a:fld id="{803D6E83-F479-4C8C-AE72-D272E61CF645}" type="slidenum">
              <a:rPr lang="en-US" smtClean="0"/>
              <a:t>‹#›</a:t>
            </a:fld>
            <a:endParaRPr lang="en-US"/>
          </a:p>
        </p:txBody>
      </p:sp>
    </p:spTree>
    <p:extLst>
      <p:ext uri="{BB962C8B-B14F-4D97-AF65-F5344CB8AC3E}">
        <p14:creationId xmlns:p14="http://schemas.microsoft.com/office/powerpoint/2010/main" val="376724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31CC9-9336-EBC8-6B18-F187F1440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0CB9C-0A48-6D98-FBB6-69E2A0EC1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68F8-AD15-781C-FD34-4DC21CC9E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B2739-85D0-45E5-A927-CE6E98D9700A}" type="datetimeFigureOut">
              <a:rPr lang="en-US" smtClean="0"/>
              <a:t>3/26/2023</a:t>
            </a:fld>
            <a:endParaRPr lang="en-US"/>
          </a:p>
        </p:txBody>
      </p:sp>
      <p:sp>
        <p:nvSpPr>
          <p:cNvPr id="5" name="Footer Placeholder 4">
            <a:extLst>
              <a:ext uri="{FF2B5EF4-FFF2-40B4-BE49-F238E27FC236}">
                <a16:creationId xmlns:a16="http://schemas.microsoft.com/office/drawing/2014/main" id="{15E33951-80F3-44EF-5F19-83FD57261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F8222-8463-723E-E041-AC44A0AAF4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6E83-F479-4C8C-AE72-D272E61CF645}" type="slidenum">
              <a:rPr lang="en-US" smtClean="0"/>
              <a:t>‹#›</a:t>
            </a:fld>
            <a:endParaRPr lang="en-US"/>
          </a:p>
        </p:txBody>
      </p:sp>
    </p:spTree>
    <p:extLst>
      <p:ext uri="{BB962C8B-B14F-4D97-AF65-F5344CB8AC3E}">
        <p14:creationId xmlns:p14="http://schemas.microsoft.com/office/powerpoint/2010/main" val="154365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8D4D-3568-5C62-CC35-C1487DA29B10}"/>
              </a:ext>
            </a:extLst>
          </p:cNvPr>
          <p:cNvSpPr>
            <a:spLocks noGrp="1"/>
          </p:cNvSpPr>
          <p:nvPr>
            <p:ph type="ctrTitle"/>
          </p:nvPr>
        </p:nvSpPr>
        <p:spPr/>
        <p:txBody>
          <a:bodyPr/>
          <a:lstStyle/>
          <a:p>
            <a:r>
              <a:rPr lang="en-US" dirty="0"/>
              <a:t>Folsom City Council Meeting</a:t>
            </a:r>
          </a:p>
        </p:txBody>
      </p:sp>
      <p:sp>
        <p:nvSpPr>
          <p:cNvPr id="3" name="Subtitle 2">
            <a:extLst>
              <a:ext uri="{FF2B5EF4-FFF2-40B4-BE49-F238E27FC236}">
                <a16:creationId xmlns:a16="http://schemas.microsoft.com/office/drawing/2014/main" id="{F0845AF8-7ECF-81B3-54F9-862A9EC6BFBA}"/>
              </a:ext>
            </a:extLst>
          </p:cNvPr>
          <p:cNvSpPr>
            <a:spLocks noGrp="1"/>
          </p:cNvSpPr>
          <p:nvPr>
            <p:ph type="subTitle" idx="1"/>
          </p:nvPr>
        </p:nvSpPr>
        <p:spPr/>
        <p:txBody>
          <a:bodyPr/>
          <a:lstStyle/>
          <a:p>
            <a:r>
              <a:rPr lang="en-US" dirty="0"/>
              <a:t>Tuesday, March 28, 2023</a:t>
            </a:r>
          </a:p>
        </p:txBody>
      </p:sp>
    </p:spTree>
    <p:extLst>
      <p:ext uri="{BB962C8B-B14F-4D97-AF65-F5344CB8AC3E}">
        <p14:creationId xmlns:p14="http://schemas.microsoft.com/office/powerpoint/2010/main" val="146593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AB25C-ACFA-C1A5-2E7D-4C43E5473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168" y="0"/>
            <a:ext cx="7027664" cy="6858000"/>
          </a:xfrm>
          <a:prstGeom prst="rect">
            <a:avLst/>
          </a:prstGeom>
        </p:spPr>
      </p:pic>
    </p:spTree>
    <p:extLst>
      <p:ext uri="{BB962C8B-B14F-4D97-AF65-F5344CB8AC3E}">
        <p14:creationId xmlns:p14="http://schemas.microsoft.com/office/powerpoint/2010/main" val="173307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FC80A-7F54-30CC-8047-B760B03E7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51832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5ABB3-DD48-F98E-6C82-452E67D67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71" y="0"/>
            <a:ext cx="11157857" cy="6858000"/>
          </a:xfrm>
          <a:prstGeom prst="rect">
            <a:avLst/>
          </a:prstGeom>
        </p:spPr>
      </p:pic>
    </p:spTree>
    <p:extLst>
      <p:ext uri="{BB962C8B-B14F-4D97-AF65-F5344CB8AC3E}">
        <p14:creationId xmlns:p14="http://schemas.microsoft.com/office/powerpoint/2010/main" val="250367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288A5-E92B-D344-10AB-9E166714F6AE}"/>
              </a:ext>
            </a:extLst>
          </p:cNvPr>
          <p:cNvSpPr>
            <a:spLocks noGrp="1"/>
          </p:cNvSpPr>
          <p:nvPr>
            <p:ph idx="4294967295"/>
          </p:nvPr>
        </p:nvSpPr>
        <p:spPr>
          <a:xfrm>
            <a:off x="646981" y="1664897"/>
            <a:ext cx="10636371" cy="4114799"/>
          </a:xfrm>
        </p:spPr>
        <p:txBody>
          <a:bodyPr>
            <a:normAutofit fontScale="85000" lnSpcReduction="10000"/>
          </a:bodyPr>
          <a:lstStyle/>
          <a:p>
            <a:endParaRPr lang="en-US" sz="1800" dirty="0"/>
          </a:p>
          <a:p>
            <a:pPr marL="0" indent="0">
              <a:buNone/>
            </a:pPr>
            <a:r>
              <a:rPr lang="en-US" sz="2000" dirty="0"/>
              <a:t>……</a:t>
            </a:r>
          </a:p>
          <a:p>
            <a:pPr marL="457200" indent="-457200">
              <a:buFont typeface="+mj-lt"/>
              <a:buAutoNum type="arabicParenR"/>
            </a:pPr>
            <a:r>
              <a:rPr lang="en-US" sz="2000" dirty="0">
                <a:highlight>
                  <a:srgbClr val="FFFF00"/>
                </a:highlight>
              </a:rPr>
              <a:t>The city has adopted a housing element in compliance with state law and the development project is not needed to meet its share of the regional housing need for very low, low, or moderate-income housing.</a:t>
            </a:r>
          </a:p>
          <a:p>
            <a:pPr marL="342900" indent="-342900">
              <a:buFont typeface="+mj-lt"/>
              <a:buAutoNum type="arabicParenR"/>
            </a:pPr>
            <a:r>
              <a:rPr lang="en-US" sz="1800" dirty="0"/>
              <a:t>The development project as proposed would have a specific, adverse impact upon the public health or safety, and there is no feasible method to satisfactorily mitigate or avoid the specific adverse impact without rendering the development unaffordable to low and moderate income households</a:t>
            </a:r>
          </a:p>
          <a:p>
            <a:pPr marL="342900" indent="-342900">
              <a:buFont typeface="+mj-lt"/>
              <a:buAutoNum type="arabicParenR"/>
            </a:pPr>
            <a:r>
              <a:rPr lang="en-US" sz="1800" dirty="0"/>
              <a:t>The denial of the project or imposition of conditions is required in order to comply with specific state or federal law, and there is no feasible method to comply without rendering the development unaffordable to low and moderate-income households</a:t>
            </a:r>
          </a:p>
          <a:p>
            <a:pPr marL="342900" indent="-342900">
              <a:buFont typeface="+mj-lt"/>
              <a:buAutoNum type="arabicParenR"/>
            </a:pPr>
            <a:r>
              <a:rPr lang="en-US" sz="1800" dirty="0"/>
              <a:t>The development project is proposed on land zoned for agriculture or resource preservation that is surrounded on at lest two sides by land being used for agricultural or resource preservation purposes, or which does not have adequate water or wastewater facilities to serve the project</a:t>
            </a:r>
          </a:p>
          <a:p>
            <a:pPr marL="457200" indent="-457200">
              <a:buFont typeface="+mj-lt"/>
              <a:buAutoNum type="arabicParenR"/>
            </a:pPr>
            <a:r>
              <a:rPr lang="en-US" sz="2000" dirty="0">
                <a:highlight>
                  <a:srgbClr val="FFFF00"/>
                </a:highlight>
              </a:rPr>
              <a:t>In limited circumstances, the development project is inconsistent with both the jurisdiction’s zoning ordinance and general plan land use designation as of the date the application was deemed complete, and the jurisdiction has adopted a housing element in substantial compliance with the Housing Element Law.</a:t>
            </a:r>
          </a:p>
          <a:p>
            <a:pPr marL="0" indent="0">
              <a:buNone/>
            </a:pPr>
            <a:r>
              <a:rPr lang="en-US" sz="2000" dirty="0"/>
              <a:t>…..</a:t>
            </a:r>
          </a:p>
          <a:p>
            <a:endParaRPr lang="en-US" sz="1800" dirty="0"/>
          </a:p>
        </p:txBody>
      </p:sp>
      <p:sp>
        <p:nvSpPr>
          <p:cNvPr id="4" name="TextBox 3">
            <a:extLst>
              <a:ext uri="{FF2B5EF4-FFF2-40B4-BE49-F238E27FC236}">
                <a16:creationId xmlns:a16="http://schemas.microsoft.com/office/drawing/2014/main" id="{26162DAC-3BCE-2B15-DC7F-FBD5A394E183}"/>
              </a:ext>
            </a:extLst>
          </p:cNvPr>
          <p:cNvSpPr txBox="1"/>
          <p:nvPr/>
        </p:nvSpPr>
        <p:spPr>
          <a:xfrm>
            <a:off x="1423358" y="612475"/>
            <a:ext cx="883345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Excerpt from Letter from </a:t>
            </a:r>
            <a:r>
              <a:rPr lang="en-US" sz="2000" dirty="0" err="1">
                <a:latin typeface="Times New Roman" panose="02020603050405020304" pitchFamily="18" charset="0"/>
                <a:cs typeface="Times New Roman" panose="02020603050405020304" pitchFamily="18" charset="0"/>
              </a:rPr>
              <a:t>Sabelhaus</a:t>
            </a:r>
            <a:r>
              <a:rPr lang="en-US" sz="2000" dirty="0">
                <a:latin typeface="Times New Roman" panose="02020603050405020304" pitchFamily="18" charset="0"/>
                <a:cs typeface="Times New Roman" panose="02020603050405020304" pitchFamily="18" charset="0"/>
              </a:rPr>
              <a:t> &amp; Strain, LLP 2/13/2023</a:t>
            </a:r>
          </a:p>
          <a:p>
            <a:pPr algn="ctr"/>
            <a:r>
              <a:rPr lang="en-US" sz="2000" dirty="0">
                <a:latin typeface="Times New Roman" panose="02020603050405020304" pitchFamily="18" charset="0"/>
                <a:cs typeface="Times New Roman" panose="02020603050405020304" pitchFamily="18" charset="0"/>
              </a:rPr>
              <a:t>Valid Reasons to Deny Affordable Housing Projects</a:t>
            </a:r>
          </a:p>
        </p:txBody>
      </p:sp>
    </p:spTree>
    <p:extLst>
      <p:ext uri="{BB962C8B-B14F-4D97-AF65-F5344CB8AC3E}">
        <p14:creationId xmlns:p14="http://schemas.microsoft.com/office/powerpoint/2010/main" val="61992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25ED1-9D80-AD6F-F8B5-57215A0AC1BF}"/>
              </a:ext>
            </a:extLst>
          </p:cNvPr>
          <p:cNvPicPr>
            <a:picLocks noChangeAspect="1"/>
          </p:cNvPicPr>
          <p:nvPr/>
        </p:nvPicPr>
        <p:blipFill>
          <a:blip r:embed="rId2"/>
          <a:stretch>
            <a:fillRect/>
          </a:stretch>
        </p:blipFill>
        <p:spPr>
          <a:xfrm>
            <a:off x="2095968" y="1154707"/>
            <a:ext cx="8678424" cy="4930312"/>
          </a:xfrm>
          <a:prstGeom prst="rect">
            <a:avLst/>
          </a:prstGeom>
        </p:spPr>
      </p:pic>
    </p:spTree>
    <p:extLst>
      <p:ext uri="{BB962C8B-B14F-4D97-AF65-F5344CB8AC3E}">
        <p14:creationId xmlns:p14="http://schemas.microsoft.com/office/powerpoint/2010/main" val="11440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288A5-E92B-D344-10AB-9E166714F6AE}"/>
              </a:ext>
            </a:extLst>
          </p:cNvPr>
          <p:cNvSpPr>
            <a:spLocks noGrp="1"/>
          </p:cNvSpPr>
          <p:nvPr>
            <p:ph idx="4294967295"/>
          </p:nvPr>
        </p:nvSpPr>
        <p:spPr>
          <a:xfrm>
            <a:off x="646981" y="1664897"/>
            <a:ext cx="10636371" cy="4114799"/>
          </a:xfrm>
        </p:spPr>
        <p:txBody>
          <a:bodyPr>
            <a:normAutofit fontScale="85000" lnSpcReduction="10000"/>
          </a:bodyPr>
          <a:lstStyle/>
          <a:p>
            <a:endParaRPr lang="en-US" sz="1800" dirty="0"/>
          </a:p>
          <a:p>
            <a:pPr marL="0" indent="0">
              <a:buNone/>
            </a:pPr>
            <a:r>
              <a:rPr lang="en-US" sz="2000" dirty="0"/>
              <a:t>……</a:t>
            </a:r>
          </a:p>
          <a:p>
            <a:pPr marL="457200" indent="-457200">
              <a:buFont typeface="+mj-lt"/>
              <a:buAutoNum type="arabicParenR"/>
            </a:pPr>
            <a:r>
              <a:rPr lang="en-US" sz="2000" dirty="0">
                <a:highlight>
                  <a:srgbClr val="FFFF00"/>
                </a:highlight>
              </a:rPr>
              <a:t>The city has adopted a housing element in compliance with state law and the development project is not needed to meet its share of the regional housing need for very low, low, or moderate-income housing.</a:t>
            </a:r>
          </a:p>
          <a:p>
            <a:pPr marL="342900" indent="-342900">
              <a:buFont typeface="+mj-lt"/>
              <a:buAutoNum type="arabicParenR"/>
            </a:pPr>
            <a:r>
              <a:rPr lang="en-US" sz="1800" dirty="0"/>
              <a:t>The development project as proposed would have a specific, adverse impact upon the public health or safety, and there is no feasible method to satisfactorily mitigate or avoid the specific adverse impact without rendering the development unaffordable to low and moderate income households</a:t>
            </a:r>
          </a:p>
          <a:p>
            <a:pPr marL="342900" indent="-342900">
              <a:buFont typeface="+mj-lt"/>
              <a:buAutoNum type="arabicParenR"/>
            </a:pPr>
            <a:r>
              <a:rPr lang="en-US" sz="1800" dirty="0"/>
              <a:t>The denial of the project or imposition of conditions is required in order to comply with specific state or federal law, and there is no feasible method to comply without rendering the development unaffordable to low and moderate-income households</a:t>
            </a:r>
          </a:p>
          <a:p>
            <a:pPr marL="342900" indent="-342900">
              <a:buFont typeface="+mj-lt"/>
              <a:buAutoNum type="arabicParenR"/>
            </a:pPr>
            <a:r>
              <a:rPr lang="en-US" sz="1800" dirty="0"/>
              <a:t>The development project is proposed on land zoned for agriculture or resource preservation that is surrounded on at lest two sides by land being used for agricultural or resource preservation purposes, or which does not have adequate water or wastewater facilities to serve the project</a:t>
            </a:r>
          </a:p>
          <a:p>
            <a:pPr marL="457200" indent="-457200">
              <a:buFont typeface="+mj-lt"/>
              <a:buAutoNum type="arabicParenR"/>
            </a:pPr>
            <a:r>
              <a:rPr lang="en-US" sz="2000" dirty="0">
                <a:highlight>
                  <a:srgbClr val="FFFF00"/>
                </a:highlight>
              </a:rPr>
              <a:t>In limited circumstances, the development project is inconsistent with both the jurisdiction’s zoning ordinance and general plan land use designation as of the date the application was deemed complete, and the jurisdiction has adopted a housing element in substantial compliance with the Housing Element Law.</a:t>
            </a:r>
          </a:p>
          <a:p>
            <a:pPr marL="0" indent="0">
              <a:buNone/>
            </a:pPr>
            <a:r>
              <a:rPr lang="en-US" sz="2000" dirty="0"/>
              <a:t>…..</a:t>
            </a:r>
          </a:p>
          <a:p>
            <a:endParaRPr lang="en-US" sz="1800" dirty="0"/>
          </a:p>
        </p:txBody>
      </p:sp>
      <p:sp>
        <p:nvSpPr>
          <p:cNvPr id="4" name="TextBox 3">
            <a:extLst>
              <a:ext uri="{FF2B5EF4-FFF2-40B4-BE49-F238E27FC236}">
                <a16:creationId xmlns:a16="http://schemas.microsoft.com/office/drawing/2014/main" id="{26162DAC-3BCE-2B15-DC7F-FBD5A394E183}"/>
              </a:ext>
            </a:extLst>
          </p:cNvPr>
          <p:cNvSpPr txBox="1"/>
          <p:nvPr/>
        </p:nvSpPr>
        <p:spPr>
          <a:xfrm>
            <a:off x="1423358" y="612475"/>
            <a:ext cx="883345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Excerpt from Letter from </a:t>
            </a:r>
            <a:r>
              <a:rPr lang="en-US" sz="2000" dirty="0" err="1">
                <a:latin typeface="Times New Roman" panose="02020603050405020304" pitchFamily="18" charset="0"/>
                <a:cs typeface="Times New Roman" panose="02020603050405020304" pitchFamily="18" charset="0"/>
              </a:rPr>
              <a:t>Sabelhaus</a:t>
            </a:r>
            <a:r>
              <a:rPr lang="en-US" sz="2000" dirty="0">
                <a:latin typeface="Times New Roman" panose="02020603050405020304" pitchFamily="18" charset="0"/>
                <a:cs typeface="Times New Roman" panose="02020603050405020304" pitchFamily="18" charset="0"/>
              </a:rPr>
              <a:t> &amp; Strain, LLP 2/13/2023</a:t>
            </a:r>
          </a:p>
          <a:p>
            <a:pPr algn="ctr"/>
            <a:r>
              <a:rPr lang="en-US" sz="2000" dirty="0">
                <a:latin typeface="Times New Roman" panose="02020603050405020304" pitchFamily="18" charset="0"/>
                <a:cs typeface="Times New Roman" panose="02020603050405020304" pitchFamily="18" charset="0"/>
              </a:rPr>
              <a:t>Valid Reasons to Deny Affordable Housing Projects</a:t>
            </a:r>
          </a:p>
        </p:txBody>
      </p:sp>
    </p:spTree>
    <p:extLst>
      <p:ext uri="{BB962C8B-B14F-4D97-AF65-F5344CB8AC3E}">
        <p14:creationId xmlns:p14="http://schemas.microsoft.com/office/powerpoint/2010/main" val="365581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18615-E65E-26A3-42C2-947D62504B94}"/>
              </a:ext>
            </a:extLst>
          </p:cNvPr>
          <p:cNvPicPr>
            <a:picLocks noChangeAspect="1"/>
          </p:cNvPicPr>
          <p:nvPr/>
        </p:nvPicPr>
        <p:blipFill>
          <a:blip r:embed="rId2"/>
          <a:stretch>
            <a:fillRect/>
          </a:stretch>
        </p:blipFill>
        <p:spPr>
          <a:xfrm>
            <a:off x="1863306" y="1069389"/>
            <a:ext cx="7970807" cy="5553852"/>
          </a:xfrm>
          <a:prstGeom prst="rect">
            <a:avLst/>
          </a:prstGeom>
        </p:spPr>
      </p:pic>
      <p:sp>
        <p:nvSpPr>
          <p:cNvPr id="4" name="TextBox 3">
            <a:extLst>
              <a:ext uri="{FF2B5EF4-FFF2-40B4-BE49-F238E27FC236}">
                <a16:creationId xmlns:a16="http://schemas.microsoft.com/office/drawing/2014/main" id="{296C79B2-E659-211C-3751-CA5D6386E43D}"/>
              </a:ext>
            </a:extLst>
          </p:cNvPr>
          <p:cNvSpPr txBox="1"/>
          <p:nvPr/>
        </p:nvSpPr>
        <p:spPr>
          <a:xfrm>
            <a:off x="1863306" y="517585"/>
            <a:ext cx="9532190" cy="369332"/>
          </a:xfrm>
          <a:prstGeom prst="rect">
            <a:avLst/>
          </a:prstGeom>
          <a:noFill/>
        </p:spPr>
        <p:txBody>
          <a:bodyPr wrap="square" rtlCol="0">
            <a:spAutoFit/>
          </a:bodyPr>
          <a:lstStyle/>
          <a:p>
            <a:r>
              <a:rPr lang="en-US" b="1" dirty="0"/>
              <a:t>General Plan Designations that permit Residential  Development up to 30/units/acre</a:t>
            </a:r>
          </a:p>
        </p:txBody>
      </p:sp>
    </p:spTree>
    <p:extLst>
      <p:ext uri="{BB962C8B-B14F-4D97-AF65-F5344CB8AC3E}">
        <p14:creationId xmlns:p14="http://schemas.microsoft.com/office/powerpoint/2010/main" val="307802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4FEE4D-85AB-4505-D8E3-6105ADB9AE05}"/>
              </a:ext>
            </a:extLst>
          </p:cNvPr>
          <p:cNvPicPr>
            <a:picLocks noChangeAspect="1"/>
          </p:cNvPicPr>
          <p:nvPr/>
        </p:nvPicPr>
        <p:blipFill>
          <a:blip r:embed="rId2"/>
          <a:stretch>
            <a:fillRect/>
          </a:stretch>
        </p:blipFill>
        <p:spPr>
          <a:xfrm>
            <a:off x="2285468" y="132890"/>
            <a:ext cx="7621064" cy="6592220"/>
          </a:xfrm>
          <a:prstGeom prst="rect">
            <a:avLst/>
          </a:prstGeom>
        </p:spPr>
      </p:pic>
    </p:spTree>
    <p:extLst>
      <p:ext uri="{BB962C8B-B14F-4D97-AF65-F5344CB8AC3E}">
        <p14:creationId xmlns:p14="http://schemas.microsoft.com/office/powerpoint/2010/main" val="10455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C616A-FDC1-0028-2A0B-7766A9FD3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2" y="657225"/>
            <a:ext cx="10125075" cy="5543550"/>
          </a:xfrm>
          <a:prstGeom prst="rect">
            <a:avLst/>
          </a:prstGeom>
        </p:spPr>
      </p:pic>
    </p:spTree>
    <p:extLst>
      <p:ext uri="{BB962C8B-B14F-4D97-AF65-F5344CB8AC3E}">
        <p14:creationId xmlns:p14="http://schemas.microsoft.com/office/powerpoint/2010/main" val="39693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D6879-B85D-AB97-EDF6-92287EE52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47426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95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496</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Folsom City Council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Folsom City Council Meeting</dc:title>
  <dc:creator>Erin Sargent</dc:creator>
  <cp:lastModifiedBy>Erin Sargent</cp:lastModifiedBy>
  <cp:revision>2</cp:revision>
  <dcterms:created xsi:type="dcterms:W3CDTF">2023-03-27T05:17:07Z</dcterms:created>
  <dcterms:modified xsi:type="dcterms:W3CDTF">2023-03-29T01:12:07Z</dcterms:modified>
</cp:coreProperties>
</file>