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85"/>
  </p:notesMasterIdLst>
  <p:sldIdLst>
    <p:sldId id="663" r:id="rId3"/>
    <p:sldId id="700" r:id="rId4"/>
    <p:sldId id="699" r:id="rId5"/>
    <p:sldId id="703" r:id="rId6"/>
    <p:sldId id="701" r:id="rId7"/>
    <p:sldId id="702" r:id="rId8"/>
    <p:sldId id="704" r:id="rId9"/>
    <p:sldId id="729" r:id="rId10"/>
    <p:sldId id="705" r:id="rId11"/>
    <p:sldId id="707" r:id="rId12"/>
    <p:sldId id="708" r:id="rId13"/>
    <p:sldId id="710" r:id="rId14"/>
    <p:sldId id="711" r:id="rId15"/>
    <p:sldId id="691" r:id="rId16"/>
    <p:sldId id="623" r:id="rId17"/>
    <p:sldId id="716" r:id="rId18"/>
    <p:sldId id="717" r:id="rId19"/>
    <p:sldId id="718" r:id="rId20"/>
    <p:sldId id="719" r:id="rId21"/>
    <p:sldId id="722" r:id="rId22"/>
    <p:sldId id="721" r:id="rId23"/>
    <p:sldId id="720" r:id="rId24"/>
    <p:sldId id="715" r:id="rId25"/>
    <p:sldId id="727" r:id="rId26"/>
    <p:sldId id="728" r:id="rId27"/>
    <p:sldId id="725" r:id="rId28"/>
    <p:sldId id="726" r:id="rId29"/>
    <p:sldId id="713" r:id="rId30"/>
    <p:sldId id="696" r:id="rId31"/>
    <p:sldId id="698" r:id="rId32"/>
    <p:sldId id="694" r:id="rId33"/>
    <p:sldId id="697" r:id="rId34"/>
    <p:sldId id="646" r:id="rId35"/>
    <p:sldId id="444" r:id="rId36"/>
    <p:sldId id="685" r:id="rId37"/>
    <p:sldId id="449" r:id="rId38"/>
    <p:sldId id="605" r:id="rId39"/>
    <p:sldId id="635" r:id="rId40"/>
    <p:sldId id="648" r:id="rId41"/>
    <p:sldId id="654" r:id="rId42"/>
    <p:sldId id="655" r:id="rId43"/>
    <p:sldId id="596" r:id="rId44"/>
    <p:sldId id="656" r:id="rId45"/>
    <p:sldId id="657" r:id="rId46"/>
    <p:sldId id="658" r:id="rId47"/>
    <p:sldId id="597" r:id="rId48"/>
    <p:sldId id="639" r:id="rId49"/>
    <p:sldId id="651" r:id="rId50"/>
    <p:sldId id="602" r:id="rId51"/>
    <p:sldId id="660" r:id="rId52"/>
    <p:sldId id="640" r:id="rId53"/>
    <p:sldId id="661" r:id="rId54"/>
    <p:sldId id="662" r:id="rId55"/>
    <p:sldId id="630" r:id="rId56"/>
    <p:sldId id="649" r:id="rId57"/>
    <p:sldId id="564" r:id="rId58"/>
    <p:sldId id="664" r:id="rId59"/>
    <p:sldId id="637" r:id="rId60"/>
    <p:sldId id="665" r:id="rId61"/>
    <p:sldId id="666" r:id="rId62"/>
    <p:sldId id="512" r:id="rId63"/>
    <p:sldId id="676" r:id="rId64"/>
    <p:sldId id="677" r:id="rId65"/>
    <p:sldId id="678" r:id="rId66"/>
    <p:sldId id="679" r:id="rId67"/>
    <p:sldId id="686" r:id="rId68"/>
    <p:sldId id="687" r:id="rId69"/>
    <p:sldId id="573" r:id="rId70"/>
    <p:sldId id="688" r:id="rId71"/>
    <p:sldId id="467" r:id="rId72"/>
    <p:sldId id="615" r:id="rId73"/>
    <p:sldId id="723" r:id="rId74"/>
    <p:sldId id="616" r:id="rId75"/>
    <p:sldId id="645" r:id="rId76"/>
    <p:sldId id="680" r:id="rId77"/>
    <p:sldId id="682" r:id="rId78"/>
    <p:sldId id="683" r:id="rId79"/>
    <p:sldId id="681" r:id="rId80"/>
    <p:sldId id="684" r:id="rId81"/>
    <p:sldId id="652" r:id="rId82"/>
    <p:sldId id="689" r:id="rId83"/>
    <p:sldId id="690" r:id="rId84"/>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31" algn="l" rtl="0" fontAlgn="base">
      <a:spcBef>
        <a:spcPct val="0"/>
      </a:spcBef>
      <a:spcAft>
        <a:spcPct val="0"/>
      </a:spcAft>
      <a:defRPr kern="1200">
        <a:solidFill>
          <a:schemeClr val="tx1"/>
        </a:solidFill>
        <a:latin typeface="Arial" charset="0"/>
        <a:ea typeface="+mn-ea"/>
        <a:cs typeface="+mn-cs"/>
      </a:defRPr>
    </a:lvl2pPr>
    <a:lvl3pPr marL="914263" algn="l" rtl="0" fontAlgn="base">
      <a:spcBef>
        <a:spcPct val="0"/>
      </a:spcBef>
      <a:spcAft>
        <a:spcPct val="0"/>
      </a:spcAft>
      <a:defRPr kern="1200">
        <a:solidFill>
          <a:schemeClr val="tx1"/>
        </a:solidFill>
        <a:latin typeface="Arial" charset="0"/>
        <a:ea typeface="+mn-ea"/>
        <a:cs typeface="+mn-cs"/>
      </a:defRPr>
    </a:lvl3pPr>
    <a:lvl4pPr marL="1371395" algn="l" rtl="0" fontAlgn="base">
      <a:spcBef>
        <a:spcPct val="0"/>
      </a:spcBef>
      <a:spcAft>
        <a:spcPct val="0"/>
      </a:spcAft>
      <a:defRPr kern="1200">
        <a:solidFill>
          <a:schemeClr val="tx1"/>
        </a:solidFill>
        <a:latin typeface="Arial" charset="0"/>
        <a:ea typeface="+mn-ea"/>
        <a:cs typeface="+mn-cs"/>
      </a:defRPr>
    </a:lvl4pPr>
    <a:lvl5pPr marL="1828527" algn="l" rtl="0" fontAlgn="base">
      <a:spcBef>
        <a:spcPct val="0"/>
      </a:spcBef>
      <a:spcAft>
        <a:spcPct val="0"/>
      </a:spcAft>
      <a:defRPr kern="1200">
        <a:solidFill>
          <a:schemeClr val="tx1"/>
        </a:solidFill>
        <a:latin typeface="Arial" charset="0"/>
        <a:ea typeface="+mn-ea"/>
        <a:cs typeface="+mn-cs"/>
      </a:defRPr>
    </a:lvl5pPr>
    <a:lvl6pPr marL="2285658" algn="l" defTabSz="914263" rtl="0" eaLnBrk="1" latinLnBrk="0" hangingPunct="1">
      <a:defRPr kern="1200">
        <a:solidFill>
          <a:schemeClr val="tx1"/>
        </a:solidFill>
        <a:latin typeface="Arial" charset="0"/>
        <a:ea typeface="+mn-ea"/>
        <a:cs typeface="+mn-cs"/>
      </a:defRPr>
    </a:lvl6pPr>
    <a:lvl7pPr marL="2742789" algn="l" defTabSz="914263" rtl="0" eaLnBrk="1" latinLnBrk="0" hangingPunct="1">
      <a:defRPr kern="1200">
        <a:solidFill>
          <a:schemeClr val="tx1"/>
        </a:solidFill>
        <a:latin typeface="Arial" charset="0"/>
        <a:ea typeface="+mn-ea"/>
        <a:cs typeface="+mn-cs"/>
      </a:defRPr>
    </a:lvl7pPr>
    <a:lvl8pPr marL="3199920" algn="l" defTabSz="914263" rtl="0" eaLnBrk="1" latinLnBrk="0" hangingPunct="1">
      <a:defRPr kern="1200">
        <a:solidFill>
          <a:schemeClr val="tx1"/>
        </a:solidFill>
        <a:latin typeface="Arial" charset="0"/>
        <a:ea typeface="+mn-ea"/>
        <a:cs typeface="+mn-cs"/>
      </a:defRPr>
    </a:lvl8pPr>
    <a:lvl9pPr marL="3657051" algn="l" defTabSz="91426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00FF"/>
    <a:srgbClr val="663300"/>
    <a:srgbClr val="00CCFF"/>
    <a:srgbClr val="990099"/>
    <a:srgbClr val="66FF33"/>
    <a:srgbClr val="32EE44"/>
    <a:srgbClr val="FF00FF"/>
    <a:srgbClr val="3399FF"/>
    <a:srgbClr val="D852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4397" autoAdjust="0"/>
    <p:restoredTop sz="96357" autoAdjust="0"/>
  </p:normalViewPr>
  <p:slideViewPr>
    <p:cSldViewPr>
      <p:cViewPr varScale="1">
        <p:scale>
          <a:sx n="112" d="100"/>
          <a:sy n="112" d="100"/>
        </p:scale>
        <p:origin x="118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4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329" cy="462120"/>
          </a:xfrm>
          <a:prstGeom prst="rect">
            <a:avLst/>
          </a:prstGeom>
        </p:spPr>
        <p:txBody>
          <a:bodyPr vert="horz" lIns="90763" tIns="45382" rIns="90763" bIns="45382" rtlCol="0"/>
          <a:lstStyle>
            <a:lvl1pPr algn="l">
              <a:defRPr sz="1200"/>
            </a:lvl1pPr>
          </a:lstStyle>
          <a:p>
            <a:endParaRPr lang="en-US" dirty="0"/>
          </a:p>
        </p:txBody>
      </p:sp>
      <p:sp>
        <p:nvSpPr>
          <p:cNvPr id="3" name="Date Placeholder 2"/>
          <p:cNvSpPr>
            <a:spLocks noGrp="1"/>
          </p:cNvSpPr>
          <p:nvPr>
            <p:ph type="dt" idx="1"/>
          </p:nvPr>
        </p:nvSpPr>
        <p:spPr>
          <a:xfrm>
            <a:off x="3936173" y="0"/>
            <a:ext cx="3012329" cy="462120"/>
          </a:xfrm>
          <a:prstGeom prst="rect">
            <a:avLst/>
          </a:prstGeom>
        </p:spPr>
        <p:txBody>
          <a:bodyPr vert="horz" lIns="90763" tIns="45382" rIns="90763" bIns="45382" rtlCol="0"/>
          <a:lstStyle>
            <a:lvl1pPr algn="r">
              <a:defRPr sz="1200"/>
            </a:lvl1pPr>
          </a:lstStyle>
          <a:p>
            <a:fld id="{63A5AB9B-77BE-45F1-B8D5-A16FD88A0A15}" type="datetimeFigureOut">
              <a:rPr lang="en-US" smtClean="0"/>
              <a:t>3/28/2023</a:t>
            </a:fld>
            <a:endParaRPr lang="en-US"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0763" tIns="45382" rIns="90763" bIns="45382" rtlCol="0" anchor="ctr"/>
          <a:lstStyle/>
          <a:p>
            <a:endParaRPr lang="en-US" dirty="0"/>
          </a:p>
        </p:txBody>
      </p:sp>
      <p:sp>
        <p:nvSpPr>
          <p:cNvPr id="5" name="Notes Placeholder 4"/>
          <p:cNvSpPr>
            <a:spLocks noGrp="1"/>
          </p:cNvSpPr>
          <p:nvPr>
            <p:ph type="body" sz="quarter" idx="3"/>
          </p:nvPr>
        </p:nvSpPr>
        <p:spPr>
          <a:xfrm>
            <a:off x="695637" y="4387767"/>
            <a:ext cx="5558801" cy="4155919"/>
          </a:xfrm>
          <a:prstGeom prst="rect">
            <a:avLst/>
          </a:prstGeom>
        </p:spPr>
        <p:txBody>
          <a:bodyPr vert="horz" lIns="90763" tIns="45382" rIns="90763" bIns="453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378"/>
            <a:ext cx="3012329" cy="462120"/>
          </a:xfrm>
          <a:prstGeom prst="rect">
            <a:avLst/>
          </a:prstGeom>
        </p:spPr>
        <p:txBody>
          <a:bodyPr vert="horz" lIns="90763" tIns="45382" rIns="90763" bIns="453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173" y="8772378"/>
            <a:ext cx="3012329" cy="462120"/>
          </a:xfrm>
          <a:prstGeom prst="rect">
            <a:avLst/>
          </a:prstGeom>
        </p:spPr>
        <p:txBody>
          <a:bodyPr vert="horz" lIns="90763" tIns="45382" rIns="90763" bIns="45382" rtlCol="0" anchor="b"/>
          <a:lstStyle>
            <a:lvl1pPr algn="r">
              <a:defRPr sz="1200"/>
            </a:lvl1pPr>
          </a:lstStyle>
          <a:p>
            <a:fld id="{3F8C91C4-2A5B-47A2-9074-8610A3F64B63}" type="slidenum">
              <a:rPr lang="en-US" smtClean="0"/>
              <a:t>‹#›</a:t>
            </a:fld>
            <a:endParaRPr lang="en-US" dirty="0"/>
          </a:p>
        </p:txBody>
      </p:sp>
    </p:spTree>
    <p:extLst>
      <p:ext uri="{BB962C8B-B14F-4D97-AF65-F5344CB8AC3E}">
        <p14:creationId xmlns:p14="http://schemas.microsoft.com/office/powerpoint/2010/main" val="2816147800"/>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1"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5" algn="l" defTabSz="914263" rtl="0" eaLnBrk="1" latinLnBrk="0" hangingPunct="1">
      <a:defRPr sz="1200" kern="1200">
        <a:solidFill>
          <a:schemeClr val="tx1"/>
        </a:solidFill>
        <a:latin typeface="+mn-lt"/>
        <a:ea typeface="+mn-ea"/>
        <a:cs typeface="+mn-cs"/>
      </a:defRPr>
    </a:lvl4pPr>
    <a:lvl5pPr marL="1828527" algn="l" defTabSz="914263" rtl="0" eaLnBrk="1" latinLnBrk="0" hangingPunct="1">
      <a:defRPr sz="1200" kern="1200">
        <a:solidFill>
          <a:schemeClr val="tx1"/>
        </a:solidFill>
        <a:latin typeface="+mn-lt"/>
        <a:ea typeface="+mn-ea"/>
        <a:cs typeface="+mn-cs"/>
      </a:defRPr>
    </a:lvl5pPr>
    <a:lvl6pPr marL="2285658"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1" algn="l" defTabSz="91426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381000"/>
            <a:ext cx="8229600" cy="1143000"/>
          </a:xfrm>
          <a:prstGeom prst="rect">
            <a:avLst/>
          </a:prstGeom>
        </p:spPr>
        <p:txBody>
          <a:bodyPr vert="horz" lIns="91431" tIns="45716" rIns="91431" bIns="45716" rtlCol="0" anchor="ctr">
            <a:normAutofit/>
          </a:bodyPr>
          <a:lstStyle/>
          <a:p>
            <a:r>
              <a:rPr lang="en-US" dirty="0"/>
              <a:t>Click to edit Master title style</a:t>
            </a:r>
          </a:p>
        </p:txBody>
      </p:sp>
      <p:sp>
        <p:nvSpPr>
          <p:cNvPr id="8" name="Text Placeholder 2"/>
          <p:cNvSpPr>
            <a:spLocks noGrp="1"/>
          </p:cNvSpPr>
          <p:nvPr>
            <p:ph idx="1"/>
          </p:nvPr>
        </p:nvSpPr>
        <p:spPr>
          <a:xfrm>
            <a:off x="457200" y="1600200"/>
            <a:ext cx="8229600" cy="4525963"/>
          </a:xfrm>
          <a:prstGeom prst="rect">
            <a:avLst/>
          </a:prstGeom>
        </p:spPr>
        <p:txBody>
          <a:bodyPr vert="horz" lIns="91431" tIns="45716" rIns="91431" bIns="45716" rtlCol="0">
            <a:normAutofit/>
          </a:bodyPr>
          <a:lstStyle>
            <a:lvl1pPr>
              <a:defRPr sz="2800">
                <a:solidFill>
                  <a:schemeClr val="tx1"/>
                </a:solidFill>
                <a:latin typeface="Arial Hebrew Light"/>
                <a:cs typeface="Arial Hebrew Light"/>
              </a:defRPr>
            </a:lvl1pPr>
            <a:lvl2pPr>
              <a:defRPr sz="2800">
                <a:solidFill>
                  <a:schemeClr val="tx1"/>
                </a:solidFill>
                <a:latin typeface="Arial Hebrew Light"/>
                <a:cs typeface="Arial Hebrew Light"/>
              </a:defRPr>
            </a:lvl2pPr>
            <a:lvl3pPr>
              <a:defRPr sz="2800">
                <a:solidFill>
                  <a:schemeClr val="tx1"/>
                </a:solidFill>
                <a:latin typeface="Arial Hebrew Light"/>
                <a:cs typeface="Arial Hebrew Light"/>
              </a:defRPr>
            </a:lvl3pPr>
            <a:lvl4pPr>
              <a:defRPr sz="2800">
                <a:solidFill>
                  <a:schemeClr val="tx1"/>
                </a:solidFill>
                <a:latin typeface="Arial Hebrew Light"/>
                <a:cs typeface="Arial Hebrew Light"/>
              </a:defRPr>
            </a:lvl4pPr>
            <a:lvl5pPr>
              <a:defRPr sz="2800">
                <a:solidFill>
                  <a:schemeClr val="tx1"/>
                </a:solidFill>
                <a:latin typeface="Arial Hebrew Light"/>
                <a:cs typeface="Arial Hebrew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826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935288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675" y="330200"/>
            <a:ext cx="3290888" cy="7021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840" y="330200"/>
            <a:ext cx="9723437" cy="7021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616081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381000"/>
            <a:ext cx="8229600" cy="1143000"/>
          </a:xfrm>
          <a:prstGeom prst="rect">
            <a:avLst/>
          </a:prstGeom>
        </p:spPr>
        <p:txBody>
          <a:bodyPr vert="horz" lIns="91431" tIns="45716" rIns="91431" bIns="45716" rtlCol="0" anchor="ctr">
            <a:normAutofit/>
          </a:bodyPr>
          <a:lstStyle/>
          <a:p>
            <a:r>
              <a:rPr lang="en-US" dirty="0"/>
              <a:t>Click to edit Master title style</a:t>
            </a:r>
          </a:p>
        </p:txBody>
      </p:sp>
      <p:sp>
        <p:nvSpPr>
          <p:cNvPr id="8" name="Text Placeholder 2"/>
          <p:cNvSpPr>
            <a:spLocks noGrp="1"/>
          </p:cNvSpPr>
          <p:nvPr>
            <p:ph idx="1"/>
          </p:nvPr>
        </p:nvSpPr>
        <p:spPr>
          <a:xfrm>
            <a:off x="457200" y="1600200"/>
            <a:ext cx="8229600" cy="4525963"/>
          </a:xfrm>
          <a:prstGeom prst="rect">
            <a:avLst/>
          </a:prstGeom>
        </p:spPr>
        <p:txBody>
          <a:bodyPr vert="horz" lIns="91431" tIns="45716" rIns="91431" bIns="45716" rtlCol="0">
            <a:normAutofit/>
          </a:bodyPr>
          <a:lstStyle>
            <a:lvl1pPr>
              <a:defRPr sz="2800">
                <a:solidFill>
                  <a:schemeClr val="tx1"/>
                </a:solidFill>
                <a:latin typeface="Arial Hebrew Light"/>
                <a:cs typeface="Arial Hebrew Light"/>
              </a:defRPr>
            </a:lvl1pPr>
            <a:lvl2pPr>
              <a:defRPr sz="2800">
                <a:solidFill>
                  <a:schemeClr val="tx1"/>
                </a:solidFill>
                <a:latin typeface="Arial Hebrew Light"/>
                <a:cs typeface="Arial Hebrew Light"/>
              </a:defRPr>
            </a:lvl2pPr>
            <a:lvl3pPr>
              <a:defRPr sz="2800">
                <a:solidFill>
                  <a:schemeClr val="tx1"/>
                </a:solidFill>
                <a:latin typeface="Arial Hebrew Light"/>
                <a:cs typeface="Arial Hebrew Light"/>
              </a:defRPr>
            </a:lvl3pPr>
            <a:lvl4pPr>
              <a:defRPr sz="2800">
                <a:solidFill>
                  <a:schemeClr val="tx1"/>
                </a:solidFill>
                <a:latin typeface="Arial Hebrew Light"/>
                <a:cs typeface="Arial Hebrew Light"/>
              </a:defRPr>
            </a:lvl4pPr>
            <a:lvl5pPr>
              <a:defRPr sz="2800">
                <a:solidFill>
                  <a:schemeClr val="tx1"/>
                </a:solidFill>
                <a:latin typeface="Arial Hebrew Light"/>
                <a:cs typeface="Arial Hebrew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1510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381000"/>
            <a:ext cx="8229600" cy="1143000"/>
          </a:xfrm>
          <a:prstGeom prst="rect">
            <a:avLst/>
          </a:prstGeom>
        </p:spPr>
        <p:txBody>
          <a:bodyPr vert="horz" lIns="91431" tIns="45716" rIns="91431" bIns="45716" rtlCol="0" anchor="ctr">
            <a:normAutofit/>
          </a:bodyPr>
          <a:lstStyle/>
          <a:p>
            <a:r>
              <a:rPr lang="en-US" dirty="0"/>
              <a:t>Click to edit Master title style</a:t>
            </a:r>
          </a:p>
        </p:txBody>
      </p:sp>
      <p:sp>
        <p:nvSpPr>
          <p:cNvPr id="8" name="Text Placeholder 2"/>
          <p:cNvSpPr>
            <a:spLocks noGrp="1"/>
          </p:cNvSpPr>
          <p:nvPr>
            <p:ph idx="1"/>
          </p:nvPr>
        </p:nvSpPr>
        <p:spPr>
          <a:xfrm>
            <a:off x="457200" y="1600200"/>
            <a:ext cx="8229600" cy="4525963"/>
          </a:xfrm>
          <a:prstGeom prst="rect">
            <a:avLst/>
          </a:prstGeom>
        </p:spPr>
        <p:txBody>
          <a:bodyPr vert="horz" lIns="91431" tIns="45716" rIns="91431" bIns="45716" rtlCol="0">
            <a:normAutofit/>
          </a:bodyPr>
          <a:lstStyle>
            <a:lvl1pPr>
              <a:defRPr sz="2800">
                <a:solidFill>
                  <a:schemeClr val="tx1"/>
                </a:solidFill>
                <a:latin typeface="Arial Hebrew Light"/>
                <a:cs typeface="Arial Hebrew Light"/>
              </a:defRPr>
            </a:lvl1pPr>
            <a:lvl2pPr>
              <a:defRPr sz="2800">
                <a:solidFill>
                  <a:schemeClr val="tx1"/>
                </a:solidFill>
                <a:latin typeface="Arial Hebrew Light"/>
                <a:cs typeface="Arial Hebrew Light"/>
              </a:defRPr>
            </a:lvl2pPr>
            <a:lvl3pPr>
              <a:defRPr sz="2800">
                <a:solidFill>
                  <a:schemeClr val="tx1"/>
                </a:solidFill>
                <a:latin typeface="Arial Hebrew Light"/>
                <a:cs typeface="Arial Hebrew Light"/>
              </a:defRPr>
            </a:lvl3pPr>
            <a:lvl4pPr>
              <a:defRPr sz="2800">
                <a:solidFill>
                  <a:schemeClr val="tx1"/>
                </a:solidFill>
                <a:latin typeface="Arial Hebrew Light"/>
                <a:cs typeface="Arial Hebrew Light"/>
              </a:defRPr>
            </a:lvl4pPr>
            <a:lvl5pPr>
              <a:defRPr sz="2800">
                <a:solidFill>
                  <a:schemeClr val="tx1"/>
                </a:solidFill>
                <a:latin typeface="Arial Hebrew Light"/>
                <a:cs typeface="Arial Hebrew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64005" tIns="32003" rIns="64005" bIns="32003" rtlCol="0" anchor="ctr"/>
          <a:lstStyle/>
          <a:p>
            <a:pPr algn="ctr" defTabSz="457154"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306795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8"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107277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838" y="1920875"/>
            <a:ext cx="6507162" cy="543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91402" y="1920875"/>
            <a:ext cx="6507163" cy="543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552727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4128271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210034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1050189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3793355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381000"/>
            <a:ext cx="8229600" cy="1143000"/>
          </a:xfrm>
          <a:prstGeom prst="rect">
            <a:avLst/>
          </a:prstGeom>
        </p:spPr>
        <p:txBody>
          <a:bodyPr vert="horz" lIns="91431" tIns="45716" rIns="91431" bIns="45716" rtlCol="0" anchor="ctr">
            <a:normAutofit/>
          </a:bodyPr>
          <a:lstStyle/>
          <a:p>
            <a:r>
              <a:rPr lang="en-US" dirty="0"/>
              <a:t>Click to edit Master title style</a:t>
            </a:r>
          </a:p>
        </p:txBody>
      </p:sp>
      <p:sp>
        <p:nvSpPr>
          <p:cNvPr id="8" name="Text Placeholder 2"/>
          <p:cNvSpPr>
            <a:spLocks noGrp="1"/>
          </p:cNvSpPr>
          <p:nvPr>
            <p:ph idx="1"/>
          </p:nvPr>
        </p:nvSpPr>
        <p:spPr>
          <a:xfrm>
            <a:off x="457200" y="1600200"/>
            <a:ext cx="8229600" cy="4525963"/>
          </a:xfrm>
          <a:prstGeom prst="rect">
            <a:avLst/>
          </a:prstGeom>
        </p:spPr>
        <p:txBody>
          <a:bodyPr vert="horz" lIns="91431" tIns="45716" rIns="91431" bIns="45716" rtlCol="0">
            <a:normAutofit/>
          </a:bodyPr>
          <a:lstStyle>
            <a:lvl1pPr>
              <a:defRPr sz="2800">
                <a:solidFill>
                  <a:schemeClr val="tx1"/>
                </a:solidFill>
                <a:latin typeface="Arial Hebrew Light"/>
                <a:cs typeface="Arial Hebrew Light"/>
              </a:defRPr>
            </a:lvl1pPr>
            <a:lvl2pPr>
              <a:defRPr sz="2800">
                <a:solidFill>
                  <a:schemeClr val="tx1"/>
                </a:solidFill>
                <a:latin typeface="Arial Hebrew Light"/>
                <a:cs typeface="Arial Hebrew Light"/>
              </a:defRPr>
            </a:lvl2pPr>
            <a:lvl3pPr>
              <a:defRPr sz="2800">
                <a:solidFill>
                  <a:schemeClr val="tx1"/>
                </a:solidFill>
                <a:latin typeface="Arial Hebrew Light"/>
                <a:cs typeface="Arial Hebrew Light"/>
              </a:defRPr>
            </a:lvl3pPr>
            <a:lvl4pPr>
              <a:defRPr sz="2800">
                <a:solidFill>
                  <a:schemeClr val="tx1"/>
                </a:solidFill>
                <a:latin typeface="Arial Hebrew Light"/>
                <a:cs typeface="Arial Hebrew Light"/>
              </a:defRPr>
            </a:lvl4pPr>
            <a:lvl5pPr>
              <a:defRPr sz="2800">
                <a:solidFill>
                  <a:schemeClr val="tx1"/>
                </a:solidFill>
                <a:latin typeface="Arial Hebrew Light"/>
                <a:cs typeface="Arial Hebrew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64005" tIns="32003" rIns="64005" bIns="32003" rtlCol="0" anchor="ctr"/>
          <a:lstStyle/>
          <a:p>
            <a:pPr algn="ctr" defTabSz="457154"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4038282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4217523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3965055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675" y="330200"/>
            <a:ext cx="3290888" cy="7021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840" y="330200"/>
            <a:ext cx="9723437" cy="7021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337816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8"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4089495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838" y="1920875"/>
            <a:ext cx="6507162" cy="543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91402" y="1920875"/>
            <a:ext cx="6507163" cy="543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009190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3443428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392591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3303690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759127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3/28/2023</a:t>
            </a:fld>
            <a:endParaRPr lang="en-US" dirty="0">
              <a:solidFill>
                <a:prstClr val="black"/>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165083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1143000"/>
          </a:xfrm>
          <a:prstGeom prst="rect">
            <a:avLst/>
          </a:prstGeom>
        </p:spPr>
        <p:txBody>
          <a:bodyPr vert="horz" lIns="91431" tIns="45716" rIns="91431" bIns="45716"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31" tIns="45716" rIns="91431" bIns="4571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3380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154" rtl="0" eaLnBrk="1" latinLnBrk="0" hangingPunct="1">
        <a:spcBef>
          <a:spcPct val="0"/>
        </a:spcBef>
        <a:buNone/>
        <a:defRPr sz="4200" kern="1200">
          <a:solidFill>
            <a:srgbClr val="26407C"/>
          </a:solidFill>
          <a:latin typeface="Calluna"/>
          <a:ea typeface="+mj-ea"/>
          <a:cs typeface="Calluna"/>
        </a:defRPr>
      </a:lvl1pPr>
    </p:titleStyle>
    <p:bodyStyle>
      <a:lvl1pPr marL="342866" indent="-342866" algn="l" defTabSz="457154" rtl="0" eaLnBrk="1" latinLnBrk="0" hangingPunct="1">
        <a:spcBef>
          <a:spcPct val="20000"/>
        </a:spcBef>
        <a:buFont typeface="Arial"/>
        <a:buChar char="•"/>
        <a:defRPr sz="3200" b="0" i="0" kern="1200">
          <a:solidFill>
            <a:schemeClr val="tx1"/>
          </a:solidFill>
          <a:latin typeface="Arial Hebrew Scholar Light"/>
          <a:ea typeface="+mn-ea"/>
          <a:cs typeface="Arial Hebrew Scholar Light"/>
        </a:defRPr>
      </a:lvl1pPr>
      <a:lvl2pPr marL="742876" indent="-285722" algn="l" defTabSz="457154" rtl="0" eaLnBrk="1" latinLnBrk="0" hangingPunct="1">
        <a:spcBef>
          <a:spcPct val="20000"/>
        </a:spcBef>
        <a:buFont typeface="Arial"/>
        <a:buChar char="–"/>
        <a:defRPr sz="2800" b="0" i="0" kern="1200">
          <a:solidFill>
            <a:schemeClr val="tx1"/>
          </a:solidFill>
          <a:latin typeface="Arial Hebrew Scholar Light"/>
          <a:ea typeface="+mn-ea"/>
          <a:cs typeface="Arial Hebrew Scholar Light"/>
        </a:defRPr>
      </a:lvl2pPr>
      <a:lvl3pPr marL="1142886" indent="-228577" algn="l" defTabSz="457154" rtl="0" eaLnBrk="1" latinLnBrk="0" hangingPunct="1">
        <a:spcBef>
          <a:spcPct val="20000"/>
        </a:spcBef>
        <a:buFont typeface="Arial"/>
        <a:buChar char="•"/>
        <a:defRPr sz="2400" b="0" i="0" kern="1200">
          <a:solidFill>
            <a:schemeClr val="tx1"/>
          </a:solidFill>
          <a:latin typeface="Arial Hebrew Scholar Light"/>
          <a:ea typeface="+mn-ea"/>
          <a:cs typeface="Arial Hebrew Scholar Light"/>
        </a:defRPr>
      </a:lvl3pPr>
      <a:lvl4pPr marL="1600040" indent="-228577" algn="l" defTabSz="457154" rtl="0" eaLnBrk="1" latinLnBrk="0" hangingPunct="1">
        <a:spcBef>
          <a:spcPct val="20000"/>
        </a:spcBef>
        <a:buFont typeface="Arial"/>
        <a:buChar char="–"/>
        <a:defRPr sz="2000" b="0" i="0" kern="1200">
          <a:solidFill>
            <a:schemeClr val="tx1"/>
          </a:solidFill>
          <a:latin typeface="Arial Hebrew Scholar Light"/>
          <a:ea typeface="+mn-ea"/>
          <a:cs typeface="Arial Hebrew Scholar Light"/>
        </a:defRPr>
      </a:lvl4pPr>
      <a:lvl5pPr marL="2057194" indent="-228577" algn="l" defTabSz="457154" rtl="0" eaLnBrk="1" latinLnBrk="0" hangingPunct="1">
        <a:spcBef>
          <a:spcPct val="20000"/>
        </a:spcBef>
        <a:buFont typeface="Arial"/>
        <a:buChar char="»"/>
        <a:defRPr sz="2000" b="0" i="0" kern="1200">
          <a:solidFill>
            <a:schemeClr val="tx1"/>
          </a:solidFill>
          <a:latin typeface="Arial Hebrew Scholar Light"/>
          <a:ea typeface="+mn-ea"/>
          <a:cs typeface="Arial Hebrew Scholar Light"/>
        </a:defRPr>
      </a:lvl5pPr>
      <a:lvl6pPr marL="2514348" indent="-228577"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2" indent="-228577"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7" indent="-228577"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7"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8"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1143000"/>
          </a:xfrm>
          <a:prstGeom prst="rect">
            <a:avLst/>
          </a:prstGeom>
        </p:spPr>
        <p:txBody>
          <a:bodyPr vert="horz" lIns="91431" tIns="45716" rIns="91431" bIns="45716"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31" tIns="45716" rIns="91431" bIns="4571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6578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154" rtl="0" eaLnBrk="1" latinLnBrk="0" hangingPunct="1">
        <a:spcBef>
          <a:spcPct val="0"/>
        </a:spcBef>
        <a:buNone/>
        <a:defRPr sz="4200" kern="1200">
          <a:solidFill>
            <a:srgbClr val="26407C"/>
          </a:solidFill>
          <a:latin typeface="Calluna"/>
          <a:ea typeface="+mj-ea"/>
          <a:cs typeface="Calluna"/>
        </a:defRPr>
      </a:lvl1pPr>
    </p:titleStyle>
    <p:bodyStyle>
      <a:lvl1pPr marL="342866" indent="-342866" algn="l" defTabSz="457154" rtl="0" eaLnBrk="1" latinLnBrk="0" hangingPunct="1">
        <a:spcBef>
          <a:spcPct val="20000"/>
        </a:spcBef>
        <a:buFont typeface="Arial"/>
        <a:buChar char="•"/>
        <a:defRPr sz="3200" b="0" i="0" kern="1200">
          <a:solidFill>
            <a:schemeClr val="tx1"/>
          </a:solidFill>
          <a:latin typeface="Arial Hebrew Scholar Light"/>
          <a:ea typeface="+mn-ea"/>
          <a:cs typeface="Arial Hebrew Scholar Light"/>
        </a:defRPr>
      </a:lvl1pPr>
      <a:lvl2pPr marL="742876" indent="-285722" algn="l" defTabSz="457154" rtl="0" eaLnBrk="1" latinLnBrk="0" hangingPunct="1">
        <a:spcBef>
          <a:spcPct val="20000"/>
        </a:spcBef>
        <a:buFont typeface="Arial"/>
        <a:buChar char="–"/>
        <a:defRPr sz="2800" b="0" i="0" kern="1200">
          <a:solidFill>
            <a:schemeClr val="tx1"/>
          </a:solidFill>
          <a:latin typeface="Arial Hebrew Scholar Light"/>
          <a:ea typeface="+mn-ea"/>
          <a:cs typeface="Arial Hebrew Scholar Light"/>
        </a:defRPr>
      </a:lvl2pPr>
      <a:lvl3pPr marL="1142886" indent="-228577" algn="l" defTabSz="457154" rtl="0" eaLnBrk="1" latinLnBrk="0" hangingPunct="1">
        <a:spcBef>
          <a:spcPct val="20000"/>
        </a:spcBef>
        <a:buFont typeface="Arial"/>
        <a:buChar char="•"/>
        <a:defRPr sz="2400" b="0" i="0" kern="1200">
          <a:solidFill>
            <a:schemeClr val="tx1"/>
          </a:solidFill>
          <a:latin typeface="Arial Hebrew Scholar Light"/>
          <a:ea typeface="+mn-ea"/>
          <a:cs typeface="Arial Hebrew Scholar Light"/>
        </a:defRPr>
      </a:lvl3pPr>
      <a:lvl4pPr marL="1600040" indent="-228577" algn="l" defTabSz="457154" rtl="0" eaLnBrk="1" latinLnBrk="0" hangingPunct="1">
        <a:spcBef>
          <a:spcPct val="20000"/>
        </a:spcBef>
        <a:buFont typeface="Arial"/>
        <a:buChar char="–"/>
        <a:defRPr sz="2000" b="0" i="0" kern="1200">
          <a:solidFill>
            <a:schemeClr val="tx1"/>
          </a:solidFill>
          <a:latin typeface="Arial Hebrew Scholar Light"/>
          <a:ea typeface="+mn-ea"/>
          <a:cs typeface="Arial Hebrew Scholar Light"/>
        </a:defRPr>
      </a:lvl4pPr>
      <a:lvl5pPr marL="2057194" indent="-228577" algn="l" defTabSz="457154" rtl="0" eaLnBrk="1" latinLnBrk="0" hangingPunct="1">
        <a:spcBef>
          <a:spcPct val="20000"/>
        </a:spcBef>
        <a:buFont typeface="Arial"/>
        <a:buChar char="»"/>
        <a:defRPr sz="2000" b="0" i="0" kern="1200">
          <a:solidFill>
            <a:schemeClr val="tx1"/>
          </a:solidFill>
          <a:latin typeface="Arial Hebrew Scholar Light"/>
          <a:ea typeface="+mn-ea"/>
          <a:cs typeface="Arial Hebrew Scholar Light"/>
        </a:defRPr>
      </a:lvl5pPr>
      <a:lvl6pPr marL="2514348" indent="-228577"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2" indent="-228577"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7" indent="-228577"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7"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8"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543800" cy="1098021"/>
          </a:xfrm>
        </p:spPr>
        <p:txBody>
          <a:bodyPr>
            <a:noAutofit/>
          </a:bodyPr>
          <a:lstStyle/>
          <a:p>
            <a:r>
              <a:rPr lang="en-US" sz="4000" b="1" dirty="0">
                <a:solidFill>
                  <a:schemeClr val="bg1"/>
                </a:solidFill>
              </a:rPr>
              <a:t>Vintage Senior Apartments Appeal</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sp>
        <p:nvSpPr>
          <p:cNvPr id="5" name="Rectangle 4"/>
          <p:cNvSpPr/>
          <p:nvPr/>
        </p:nvSpPr>
        <p:spPr>
          <a:xfrm>
            <a:off x="381000" y="1905000"/>
            <a:ext cx="83820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Rectangle 6"/>
          <p:cNvSpPr/>
          <p:nvPr/>
        </p:nvSpPr>
        <p:spPr>
          <a:xfrm>
            <a:off x="228600" y="1905000"/>
            <a:ext cx="86868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AE94E30A-4567-4279-80C8-EA40AC912EE4}"/>
              </a:ext>
            </a:extLst>
          </p:cNvPr>
          <p:cNvSpPr/>
          <p:nvPr/>
        </p:nvSpPr>
        <p:spPr>
          <a:xfrm>
            <a:off x="457200" y="2133600"/>
            <a:ext cx="82296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10">
            <a:extLst>
              <a:ext uri="{FF2B5EF4-FFF2-40B4-BE49-F238E27FC236}">
                <a16:creationId xmlns:a16="http://schemas.microsoft.com/office/drawing/2014/main" id="{A59E952D-98A7-42F7-922B-0D1A051A4950}"/>
              </a:ext>
            </a:extLst>
          </p:cNvPr>
          <p:cNvSpPr/>
          <p:nvPr/>
        </p:nvSpPr>
        <p:spPr>
          <a:xfrm>
            <a:off x="457199" y="2438400"/>
            <a:ext cx="8162925" cy="369332"/>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 name="Rectangle 9">
            <a:extLst>
              <a:ext uri="{FF2B5EF4-FFF2-40B4-BE49-F238E27FC236}">
                <a16:creationId xmlns:a16="http://schemas.microsoft.com/office/drawing/2014/main" id="{8E412A7A-A962-4818-B077-885F1FB5A682}"/>
              </a:ext>
            </a:extLst>
          </p:cNvPr>
          <p:cNvSpPr/>
          <p:nvPr/>
        </p:nvSpPr>
        <p:spPr>
          <a:xfrm>
            <a:off x="609600" y="2551330"/>
            <a:ext cx="7848600" cy="646331"/>
          </a:xfrm>
          <a:prstGeom prst="rect">
            <a:avLst/>
          </a:prstGeom>
          <a:solidFill>
            <a:schemeClr val="bg1">
              <a:alpha val="85000"/>
            </a:schemeClr>
          </a:solidFill>
        </p:spPr>
        <p:txBody>
          <a:bodyPr wrap="square">
            <a:spAutoFit/>
          </a:bodyPr>
          <a:lstStyle/>
          <a:p>
            <a:pPr lvl="0" algn="ctr">
              <a:defRPr/>
            </a:pPr>
            <a:endParaRPr lang="en-US" sz="3600" dirty="0">
              <a:solidFill>
                <a:prstClr val="black"/>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3F2A7BD3-C28D-4301-5ACA-7DC77CEE67F6}"/>
              </a:ext>
            </a:extLst>
          </p:cNvPr>
          <p:cNvSpPr txBox="1"/>
          <p:nvPr/>
        </p:nvSpPr>
        <p:spPr>
          <a:xfrm>
            <a:off x="380999" y="2133599"/>
            <a:ext cx="83820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TextBox 12">
            <a:extLst>
              <a:ext uri="{FF2B5EF4-FFF2-40B4-BE49-F238E27FC236}">
                <a16:creationId xmlns:a16="http://schemas.microsoft.com/office/drawing/2014/main" id="{8BEC5DE5-93D9-F338-1AC9-BB60067B3DAE}"/>
              </a:ext>
            </a:extLst>
          </p:cNvPr>
          <p:cNvSpPr txBox="1"/>
          <p:nvPr/>
        </p:nvSpPr>
        <p:spPr>
          <a:xfrm>
            <a:off x="685800" y="2105799"/>
            <a:ext cx="77724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6" name="Picture 15" descr="A road with trees on the side&#10;&#10;Description automatically generated with low confidence">
            <a:extLst>
              <a:ext uri="{FF2B5EF4-FFF2-40B4-BE49-F238E27FC236}">
                <a16:creationId xmlns:a16="http://schemas.microsoft.com/office/drawing/2014/main" id="{3EBEF862-5012-5205-ED23-93F19D63AA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1600"/>
            <a:ext cx="9144000" cy="5257800"/>
          </a:xfrm>
          <a:prstGeom prst="rect">
            <a:avLst/>
          </a:prstGeom>
        </p:spPr>
      </p:pic>
      <p:sp>
        <p:nvSpPr>
          <p:cNvPr id="18" name="TextBox 17">
            <a:extLst>
              <a:ext uri="{FF2B5EF4-FFF2-40B4-BE49-F238E27FC236}">
                <a16:creationId xmlns:a16="http://schemas.microsoft.com/office/drawing/2014/main" id="{ECA87B6C-7168-D2D1-CBA1-024DC64420DC}"/>
              </a:ext>
            </a:extLst>
          </p:cNvPr>
          <p:cNvSpPr txBox="1"/>
          <p:nvPr/>
        </p:nvSpPr>
        <p:spPr>
          <a:xfrm>
            <a:off x="228600" y="1981199"/>
            <a:ext cx="8686800" cy="2862322"/>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Vintage Senior Apartments Appeal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Appeal of Planning Commission Decision Approving 136-Unit Senior Affordable Apartment Project at 103 East Natoma Street</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48427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Parking Analysis</a:t>
            </a:r>
          </a:p>
        </p:txBody>
      </p:sp>
      <p:sp>
        <p:nvSpPr>
          <p:cNvPr id="3" name="Subtitle 2"/>
          <p:cNvSpPr>
            <a:spLocks noGrp="1"/>
          </p:cNvSpPr>
          <p:nvPr>
            <p:ph type="subTitle" idx="4294967295"/>
          </p:nvPr>
        </p:nvSpPr>
        <p:spPr>
          <a:xfrm>
            <a:off x="381000" y="1600200"/>
            <a:ext cx="8763000" cy="5105400"/>
          </a:xfrm>
        </p:spPr>
        <p:txBody>
          <a:bodyPr>
            <a:normAutofit/>
          </a:bodyPr>
          <a:lstStyle/>
          <a:p>
            <a:pPr lvl="0" defTabSz="914400" fontAlgn="base">
              <a:spcBef>
                <a:spcPct val="0"/>
              </a:spcBef>
              <a:spcAft>
                <a:spcPct val="0"/>
              </a:spcAft>
            </a:pPr>
            <a:r>
              <a:rPr lang="en-US" sz="2400" dirty="0">
                <a:solidFill>
                  <a:prstClr val="black"/>
                </a:solidFill>
                <a:latin typeface="Times New Roman" pitchFamily="18" charset="0"/>
                <a:cs typeface="Times New Roman" pitchFamily="18" charset="0"/>
              </a:rPr>
              <a:t>FMC doesn’t have Parking Standard for Active-Adult Communities (Established through PD Permit)</a:t>
            </a:r>
          </a:p>
          <a:p>
            <a:pPr marL="0" lvl="0"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lvl="0" defTabSz="914400" fontAlgn="base">
              <a:spcBef>
                <a:spcPct val="0"/>
              </a:spcBef>
              <a:spcAft>
                <a:spcPct val="0"/>
              </a:spcAft>
            </a:pPr>
            <a:r>
              <a:rPr lang="en-US" sz="2400" dirty="0">
                <a:solidFill>
                  <a:prstClr val="black"/>
                </a:solidFill>
                <a:latin typeface="Times New Roman" pitchFamily="18" charset="0"/>
                <a:cs typeface="Times New Roman" pitchFamily="18" charset="0"/>
              </a:rPr>
              <a:t>Proposed Parking</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136 On-Site Parking Spaces (Carport and Uncovered)</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1.00 Parking Spaces Per Unit</a:t>
            </a:r>
          </a:p>
          <a:p>
            <a:pPr marL="457154" lvl="1"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defTabSz="914400" fontAlgn="base">
              <a:spcBef>
                <a:spcPct val="0"/>
              </a:spcBef>
              <a:spcAft>
                <a:spcPct val="0"/>
              </a:spcAft>
              <a:buFont typeface="Arial" panose="020B0604020202020204" pitchFamily="34" charset="0"/>
              <a:buChar char="•"/>
            </a:pPr>
            <a:r>
              <a:rPr lang="en-US" sz="2400" dirty="0">
                <a:solidFill>
                  <a:prstClr val="black"/>
                </a:solidFill>
                <a:latin typeface="Times New Roman" pitchFamily="18" charset="0"/>
                <a:cs typeface="Times New Roman" pitchFamily="18" charset="0"/>
              </a:rPr>
              <a:t>Parking Evaluation </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Parking Memorandum (Approved Projects, Other Jurisdictions, ITE Manual) </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Parking Case Study (Evaluation of Existing Vintage Projects Parking)</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Compared Industry Standard Parking Rates (ITE Parking Generation Rates)</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NPA Shared Parking Model</a:t>
            </a:r>
          </a:p>
          <a:p>
            <a:pPr marL="914309" lvl="2"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914309"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290792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Oak Tree Preservation/Removal</a:t>
            </a:r>
          </a:p>
        </p:txBody>
      </p:sp>
      <p:sp>
        <p:nvSpPr>
          <p:cNvPr id="3" name="Subtitle 2"/>
          <p:cNvSpPr>
            <a:spLocks noGrp="1"/>
          </p:cNvSpPr>
          <p:nvPr>
            <p:ph type="subTitle" idx="4294967295"/>
          </p:nvPr>
        </p:nvSpPr>
        <p:spPr>
          <a:xfrm>
            <a:off x="0" y="1371600"/>
            <a:ext cx="9144000" cy="5334000"/>
          </a:xfrm>
        </p:spPr>
        <p:txBody>
          <a:bodyPr>
            <a:normAutofit/>
          </a:bodyPr>
          <a:lstStyle/>
          <a:p>
            <a:pPr lvl="0" defTabSz="914400" fontAlgn="base">
              <a:spcBef>
                <a:spcPct val="0"/>
              </a:spcBef>
              <a:spcAft>
                <a:spcPct val="0"/>
              </a:spcAft>
            </a:pPr>
            <a:r>
              <a:rPr lang="en-US" sz="2400" dirty="0">
                <a:solidFill>
                  <a:prstClr val="black"/>
                </a:solidFill>
                <a:latin typeface="Times New Roman" pitchFamily="18" charset="0"/>
                <a:cs typeface="Times New Roman" pitchFamily="18" charset="0"/>
              </a:rPr>
              <a:t>Arborist Report and Oak Tree Inventory</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78 Protected Oak Trees (6-Inch Diameter or Greater) Identified on Project Site</a:t>
            </a:r>
          </a:p>
          <a:p>
            <a:pPr lvl="2"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47 Oak trees proposed for removal (Mitigation Required)  </a:t>
            </a:r>
          </a:p>
          <a:p>
            <a:pPr lvl="2"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31 Oak trees to be preserved </a:t>
            </a:r>
          </a:p>
          <a:p>
            <a:pPr marL="457154" lvl="1"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342866" marR="0" lvl="0" indent="-342866"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Oak Tree Mitigation</a:t>
            </a: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Applicant Proposing to Pay In-Lieu Fee (City’s Tree Mitigation Bank)</a:t>
            </a: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000" dirty="0">
                <a:solidFill>
                  <a:prstClr val="black"/>
                </a:solidFill>
                <a:latin typeface="Times New Roman" pitchFamily="18" charset="0"/>
                <a:cs typeface="Times New Roman" pitchFamily="18" charset="0"/>
              </a:rPr>
              <a:t>30 Oaks Trees Proposed to be Planted in Parking Lot Area (Not Mitigation)</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lvl="1" defTabSz="914400" fontAlgn="base">
              <a:spcBef>
                <a:spcPct val="0"/>
              </a:spcBef>
              <a:spcAft>
                <a:spcPct val="0"/>
              </a:spcAft>
              <a:buFont typeface="Arial" panose="020B0604020202020204" pitchFamily="34" charset="0"/>
              <a:buChar char="•"/>
            </a:pPr>
            <a:endParaRPr lang="en-US" sz="20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457154" lvl="1"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a:p>
            <a:pPr marL="914309"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p:txBody>
      </p:sp>
      <p:pic>
        <p:nvPicPr>
          <p:cNvPr id="5" name="Picture 4" descr="A grassy field with trees in the background&#10;&#10;Description automatically generated with medium confidence">
            <a:extLst>
              <a:ext uri="{FF2B5EF4-FFF2-40B4-BE49-F238E27FC236}">
                <a16:creationId xmlns:a16="http://schemas.microsoft.com/office/drawing/2014/main" id="{745B1DBE-80CB-1219-EA95-E40FCA7E69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038599"/>
            <a:ext cx="4114800" cy="2505076"/>
          </a:xfrm>
          <a:prstGeom prst="rect">
            <a:avLst/>
          </a:prstGeom>
        </p:spPr>
      </p:pic>
      <p:pic>
        <p:nvPicPr>
          <p:cNvPr id="8" name="Picture 7" descr="A picture containing grass, outdoor, tree, nature&#10;&#10;Description automatically generated">
            <a:extLst>
              <a:ext uri="{FF2B5EF4-FFF2-40B4-BE49-F238E27FC236}">
                <a16:creationId xmlns:a16="http://schemas.microsoft.com/office/drawing/2014/main" id="{E3173DE5-324A-8480-91E0-D465B8A499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2" y="4038598"/>
            <a:ext cx="4114798" cy="2505077"/>
          </a:xfrm>
          <a:prstGeom prst="rect">
            <a:avLst/>
          </a:prstGeom>
        </p:spPr>
      </p:pic>
    </p:spTree>
    <p:extLst>
      <p:ext uri="{BB962C8B-B14F-4D97-AF65-F5344CB8AC3E}">
        <p14:creationId xmlns:p14="http://schemas.microsoft.com/office/powerpoint/2010/main" val="440514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Public Outreach and Noticing</a:t>
            </a:r>
          </a:p>
        </p:txBody>
      </p:sp>
      <p:sp>
        <p:nvSpPr>
          <p:cNvPr id="3" name="Subtitle 2"/>
          <p:cNvSpPr>
            <a:spLocks noGrp="1"/>
          </p:cNvSpPr>
          <p:nvPr>
            <p:ph type="subTitle" idx="4294967295"/>
          </p:nvPr>
        </p:nvSpPr>
        <p:spPr>
          <a:xfrm>
            <a:off x="457200" y="1600200"/>
            <a:ext cx="8458200" cy="5105400"/>
          </a:xfrm>
        </p:spPr>
        <p:txBody>
          <a:bodyPr>
            <a:normAutofit lnSpcReduction="10000"/>
          </a:bodyPr>
          <a:lstStyle/>
          <a:p>
            <a:pPr lvl="0"/>
            <a:r>
              <a:rPr lang="en-US" sz="2400" dirty="0">
                <a:solidFill>
                  <a:prstClr val="black"/>
                </a:solidFill>
                <a:latin typeface="Times New Roman" panose="02020603050405020304" pitchFamily="18" charset="0"/>
                <a:cs typeface="Times New Roman" panose="02020603050405020304" pitchFamily="18" charset="0"/>
              </a:rPr>
              <a:t>Public Outreach Meeting Held on March 22, 2022</a:t>
            </a:r>
          </a:p>
          <a:p>
            <a:pPr lvl="0"/>
            <a:r>
              <a:rPr lang="en-US" sz="2400" dirty="0">
                <a:solidFill>
                  <a:prstClr val="black"/>
                </a:solidFill>
                <a:latin typeface="Times New Roman" panose="02020603050405020304" pitchFamily="18" charset="0"/>
                <a:cs typeface="Times New Roman" panose="02020603050405020304" pitchFamily="18" charset="0"/>
              </a:rPr>
              <a:t>Public Outreach Meeting Held on June 29, 2022</a:t>
            </a:r>
          </a:p>
          <a:p>
            <a:pPr lvl="0"/>
            <a:r>
              <a:rPr lang="en-US" sz="2400" dirty="0">
                <a:solidFill>
                  <a:prstClr val="black"/>
                </a:solidFill>
                <a:latin typeface="Times New Roman" panose="02020603050405020304" pitchFamily="18" charset="0"/>
                <a:cs typeface="Times New Roman" panose="02020603050405020304" pitchFamily="18" charset="0"/>
              </a:rPr>
              <a:t>Large Project Identification Sign Placed on Site on July 6, 2022</a:t>
            </a:r>
          </a:p>
          <a:p>
            <a:pPr marL="342866" marR="0" lvl="0" indent="-342866" algn="l" defTabSz="457154"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Public Notices Provided for January 18, 2023 PC Meeting</a:t>
            </a:r>
          </a:p>
          <a:p>
            <a:pPr marL="342866" marR="0" lvl="0" indent="-342866" algn="l" defTabSz="457154"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Public Notices Provided for February 15, 2023 PC Meeting </a:t>
            </a:r>
          </a:p>
          <a:p>
            <a:pPr marL="342866" marR="0" lvl="0" indent="-342866" algn="l" defTabSz="457154" rtl="0" eaLnBrk="1" fontAlgn="auto" latinLnBrk="0" hangingPunct="1">
              <a:lnSpc>
                <a:spcPct val="100000"/>
              </a:lnSpc>
              <a:spcBef>
                <a:spcPct val="20000"/>
              </a:spcBef>
              <a:spcAft>
                <a:spcPts val="0"/>
              </a:spcAft>
              <a:buClrTx/>
              <a:buSzTx/>
              <a:buFont typeface="Arial"/>
              <a:buChar char="•"/>
              <a:tabLst/>
              <a:defRPr/>
            </a:pPr>
            <a:r>
              <a:rPr lang="en-US" sz="2400" dirty="0">
                <a:solidFill>
                  <a:prstClr val="black"/>
                </a:solidFill>
                <a:latin typeface="Times New Roman" panose="02020603050405020304" pitchFamily="18" charset="0"/>
                <a:cs typeface="Times New Roman" panose="02020603050405020304" pitchFamily="18" charset="0"/>
              </a:rPr>
              <a:t>Public Notices Provided for March 28, 2023 CC Meeting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lvl="0" indent="0">
              <a:buNone/>
            </a:pPr>
            <a:endParaRPr lang="en-US" sz="2400" dirty="0">
              <a:solidFill>
                <a:prstClr val="black"/>
              </a:solidFill>
              <a:latin typeface="Times New Roman" panose="02020603050405020304" pitchFamily="18" charset="0"/>
              <a:cs typeface="Times New Roman" panose="02020603050405020304" pitchFamily="18" charset="0"/>
            </a:endParaRPr>
          </a:p>
          <a:p>
            <a:pPr lvl="0"/>
            <a:endParaRPr lang="en-US" sz="2400" dirty="0">
              <a:solidFill>
                <a:prstClr val="black"/>
              </a:solidFill>
              <a:latin typeface="Times New Roman" panose="02020603050405020304" pitchFamily="18" charset="0"/>
              <a:cs typeface="Times New Roman" panose="02020603050405020304" pitchFamily="18" charset="0"/>
            </a:endParaRPr>
          </a:p>
          <a:p>
            <a:pPr marL="0" lvl="0" indent="0">
              <a:buNone/>
            </a:pPr>
            <a:endParaRPr lang="en-US" sz="1200" dirty="0">
              <a:solidFill>
                <a:prstClr val="black"/>
              </a:solidFill>
              <a:latin typeface="Times New Roman" panose="02020603050405020304" pitchFamily="18" charset="0"/>
              <a:cs typeface="Times New Roman" panose="02020603050405020304" pitchFamily="18" charset="0"/>
            </a:endParaRPr>
          </a:p>
          <a:p>
            <a:pPr marL="857210" lvl="2" indent="0">
              <a:buNone/>
            </a:pPr>
            <a:endParaRPr lang="en-US" sz="1600" dirty="0">
              <a:solidFill>
                <a:prstClr val="black"/>
              </a:solidFill>
              <a:latin typeface="Times New Roman" panose="02020603050405020304" pitchFamily="18" charset="0"/>
              <a:cs typeface="Times New Roman" panose="02020603050405020304" pitchFamily="18" charset="0"/>
            </a:endParaRPr>
          </a:p>
          <a:p>
            <a:pPr marL="457154" lvl="1" indent="0">
              <a:buNone/>
            </a:pPr>
            <a:endParaRPr lang="en-US" sz="800" dirty="0">
              <a:solidFill>
                <a:prstClr val="black"/>
              </a:solidFill>
              <a:latin typeface="Times New Roman" panose="02020603050405020304" pitchFamily="18" charset="0"/>
              <a:cs typeface="Times New Roman" panose="02020603050405020304" pitchFamily="18" charset="0"/>
            </a:endParaRPr>
          </a:p>
          <a:p>
            <a:pPr marL="457200" lvl="1" indent="0">
              <a:buNone/>
            </a:pPr>
            <a:r>
              <a:rPr lang="en-US" sz="2000" dirty="0">
                <a:solidFill>
                  <a:prstClr val="black"/>
                </a:solidFill>
                <a:latin typeface="Times New Roman" panose="02020603050405020304" pitchFamily="18" charset="0"/>
                <a:cs typeface="Times New Roman" panose="02020603050405020304" pitchFamily="18" charset="0"/>
              </a:rPr>
              <a:t> </a:t>
            </a:r>
          </a:p>
          <a:p>
            <a:pPr>
              <a:buNone/>
            </a:pPr>
            <a:endParaRPr lang="en-US" dirty="0"/>
          </a:p>
        </p:txBody>
      </p:sp>
    </p:spTree>
    <p:extLst>
      <p:ext uri="{BB962C8B-B14F-4D97-AF65-F5344CB8AC3E}">
        <p14:creationId xmlns:p14="http://schemas.microsoft.com/office/powerpoint/2010/main" val="379371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Environmental Review</a:t>
            </a:r>
          </a:p>
        </p:txBody>
      </p:sp>
      <p:sp>
        <p:nvSpPr>
          <p:cNvPr id="3" name="Subtitle 2"/>
          <p:cNvSpPr>
            <a:spLocks noGrp="1"/>
          </p:cNvSpPr>
          <p:nvPr>
            <p:ph type="subTitle" idx="4294967295"/>
          </p:nvPr>
        </p:nvSpPr>
        <p:spPr>
          <a:xfrm>
            <a:off x="381000" y="1447800"/>
            <a:ext cx="8382000" cy="5257800"/>
          </a:xfrm>
        </p:spPr>
        <p:txBody>
          <a:bodyPr>
            <a:normAutofit lnSpcReduction="10000"/>
          </a:bodyPr>
          <a:lstStyle/>
          <a:p>
            <a:pPr lvl="0"/>
            <a:r>
              <a:rPr lang="en-US" sz="2800" u="sng" dirty="0">
                <a:solidFill>
                  <a:prstClr val="black"/>
                </a:solidFill>
                <a:latin typeface="Times New Roman" panose="02020603050405020304" pitchFamily="18" charset="0"/>
                <a:cs typeface="Times New Roman" panose="02020603050405020304" pitchFamily="18" charset="0"/>
              </a:rPr>
              <a:t>California Environmental Quality Act (CEQA)</a:t>
            </a:r>
          </a:p>
          <a:p>
            <a:pPr marL="0" lvl="0" indent="0">
              <a:buNone/>
            </a:pPr>
            <a:endParaRPr lang="en-US" sz="1200" dirty="0">
              <a:solidFill>
                <a:prstClr val="black"/>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Initial Study, Mitigated Negative Declaration, and Mitigation Monitoring Program</a:t>
            </a:r>
          </a:p>
          <a:p>
            <a:pPr marL="0" lvl="0" indent="0">
              <a:buNone/>
            </a:pPr>
            <a:endParaRPr lang="en-US" sz="1000" dirty="0">
              <a:solidFill>
                <a:prstClr val="black"/>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Specific Subject Areas (Aesthetics, Agriculture, Air Quality, Biological Resources, Cultural Resources, Geology, Greenhouse Gas Emissions, Hazards, Hydrology, Land Use, Mineral Resources, Noise, Population and Housing, Public Services, Recreation, Transportation, Tribal Cultural Resources, Utilities, and Mandatory Findings of Significance</a:t>
            </a:r>
          </a:p>
          <a:p>
            <a:pPr marL="457154" lvl="1" indent="0">
              <a:buNone/>
            </a:pPr>
            <a:endParaRPr lang="en-US" sz="800" dirty="0">
              <a:solidFill>
                <a:prstClr val="black"/>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Mitigation Measures Included as Conditions of Approval (17 Measures)</a:t>
            </a:r>
          </a:p>
          <a:p>
            <a:pPr marL="457200" lvl="1" indent="0">
              <a:buNone/>
            </a:pPr>
            <a:endParaRPr lang="en-US" sz="1200" dirty="0">
              <a:solidFill>
                <a:prstClr val="black"/>
              </a:solidFill>
              <a:latin typeface="Times New Roman" panose="02020603050405020304" pitchFamily="18" charset="0"/>
              <a:cs typeface="Times New Roman" panose="02020603050405020304" pitchFamily="18" charset="0"/>
            </a:endParaRPr>
          </a:p>
          <a:p>
            <a:pPr marL="857210" lvl="2" indent="0">
              <a:buNone/>
            </a:pPr>
            <a:endParaRPr lang="en-US" sz="1600" dirty="0">
              <a:solidFill>
                <a:prstClr val="black"/>
              </a:solidFill>
              <a:latin typeface="Times New Roman" panose="02020603050405020304" pitchFamily="18" charset="0"/>
              <a:cs typeface="Times New Roman" panose="02020603050405020304" pitchFamily="18" charset="0"/>
            </a:endParaRPr>
          </a:p>
          <a:p>
            <a:pPr marL="457154" lvl="1" indent="0">
              <a:buNone/>
            </a:pPr>
            <a:endParaRPr lang="en-US" sz="800" dirty="0">
              <a:solidFill>
                <a:prstClr val="black"/>
              </a:solidFill>
              <a:latin typeface="Times New Roman" panose="02020603050405020304" pitchFamily="18" charset="0"/>
              <a:cs typeface="Times New Roman" panose="02020603050405020304" pitchFamily="18" charset="0"/>
            </a:endParaRPr>
          </a:p>
          <a:p>
            <a:pPr marL="457200" lvl="1" indent="0">
              <a:buNone/>
            </a:pPr>
            <a:r>
              <a:rPr lang="en-US" sz="2000" dirty="0">
                <a:solidFill>
                  <a:prstClr val="black"/>
                </a:solidFill>
                <a:latin typeface="Times New Roman" panose="02020603050405020304" pitchFamily="18" charset="0"/>
                <a:cs typeface="Times New Roman" panose="02020603050405020304" pitchFamily="18" charset="0"/>
              </a:rPr>
              <a:t> </a:t>
            </a:r>
          </a:p>
          <a:p>
            <a:pPr>
              <a:buNone/>
            </a:pPr>
            <a:endParaRPr lang="en-US" dirty="0"/>
          </a:p>
        </p:txBody>
      </p:sp>
    </p:spTree>
    <p:extLst>
      <p:ext uri="{BB962C8B-B14F-4D97-AF65-F5344CB8AC3E}">
        <p14:creationId xmlns:p14="http://schemas.microsoft.com/office/powerpoint/2010/main" val="3776019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Planning Commission Meetings</a:t>
            </a:r>
          </a:p>
        </p:txBody>
      </p:sp>
      <p:sp>
        <p:nvSpPr>
          <p:cNvPr id="3" name="Subtitle 2"/>
          <p:cNvSpPr>
            <a:spLocks noGrp="1"/>
          </p:cNvSpPr>
          <p:nvPr>
            <p:ph type="subTitle" idx="4294967295"/>
          </p:nvPr>
        </p:nvSpPr>
        <p:spPr>
          <a:xfrm>
            <a:off x="304800" y="1371600"/>
            <a:ext cx="8839200" cy="5257800"/>
          </a:xfrm>
        </p:spPr>
        <p:txBody>
          <a:bodyPr>
            <a:normAutofit/>
          </a:bodyPr>
          <a:lstStyle/>
          <a:p>
            <a:pPr marL="0" lvl="0" indent="0" defTabSz="914400" fontAlgn="base">
              <a:spcBef>
                <a:spcPct val="0"/>
              </a:spcBef>
              <a:spcAft>
                <a:spcPct val="0"/>
              </a:spcAft>
              <a:buNone/>
            </a:pPr>
            <a:r>
              <a:rPr lang="en-US" sz="2400" u="sng" dirty="0">
                <a:solidFill>
                  <a:prstClr val="black"/>
                </a:solidFill>
                <a:latin typeface="Times New Roman" pitchFamily="18" charset="0"/>
                <a:cs typeface="Times New Roman" pitchFamily="18" charset="0"/>
              </a:rPr>
              <a:t>Planning Commission Meeting (January 18, 2023):  </a:t>
            </a:r>
            <a:endParaRPr lang="en-US" sz="2000" u="sng" dirty="0">
              <a:solidFill>
                <a:prstClr val="black"/>
              </a:solidFill>
              <a:latin typeface="Times New Roman" pitchFamily="18" charset="0"/>
              <a:cs typeface="Times New Roman" pitchFamily="18" charset="0"/>
            </a:endParaRPr>
          </a:p>
          <a:p>
            <a:pPr defTabSz="914400" fontAlgn="base">
              <a:spcBef>
                <a:spcPct val="0"/>
              </a:spcBef>
              <a:spcAft>
                <a:spcPct val="0"/>
              </a:spcAft>
            </a:pPr>
            <a:r>
              <a:rPr lang="en-US" sz="2000" dirty="0">
                <a:solidFill>
                  <a:prstClr val="black"/>
                </a:solidFill>
                <a:latin typeface="Times New Roman" pitchFamily="18" charset="0"/>
                <a:cs typeface="Times New Roman" pitchFamily="18" charset="0"/>
              </a:rPr>
              <a:t>Resident Concerns (Density, Parking, Scale, Design, Oak Impacts, Traffic Safety)</a:t>
            </a:r>
          </a:p>
          <a:p>
            <a:pPr defTabSz="914400" fontAlgn="base">
              <a:spcBef>
                <a:spcPct val="0"/>
              </a:spcBef>
              <a:spcAft>
                <a:spcPct val="0"/>
              </a:spcAft>
            </a:pPr>
            <a:r>
              <a:rPr lang="en-US" sz="2000" dirty="0">
                <a:solidFill>
                  <a:prstClr val="black"/>
                </a:solidFill>
                <a:latin typeface="Times New Roman" pitchFamily="18" charset="0"/>
                <a:cs typeface="Times New Roman" pitchFamily="18" charset="0"/>
              </a:rPr>
              <a:t>Commission Concerns (Density, Architecture, Parking, Traffic Safety)</a:t>
            </a:r>
          </a:p>
          <a:p>
            <a:pPr defTabSz="914400" fontAlgn="base">
              <a:spcBef>
                <a:spcPct val="0"/>
              </a:spcBef>
              <a:spcAft>
                <a:spcPct val="0"/>
              </a:spcAft>
            </a:pPr>
            <a:r>
              <a:rPr lang="en-US" sz="2000" dirty="0">
                <a:solidFill>
                  <a:prstClr val="black"/>
                </a:solidFill>
                <a:latin typeface="Times New Roman" pitchFamily="18" charset="0"/>
                <a:cs typeface="Times New Roman" pitchFamily="18" charset="0"/>
              </a:rPr>
              <a:t>Commission Unanimous in their Opposition to Project</a:t>
            </a:r>
          </a:p>
          <a:p>
            <a:pPr defTabSz="914400" fontAlgn="base">
              <a:spcBef>
                <a:spcPct val="0"/>
              </a:spcBef>
              <a:spcAft>
                <a:spcPct val="0"/>
              </a:spcAft>
            </a:pPr>
            <a:r>
              <a:rPr lang="en-US" sz="2000" dirty="0">
                <a:solidFill>
                  <a:prstClr val="black"/>
                </a:solidFill>
                <a:latin typeface="Times New Roman" pitchFamily="18" charset="0"/>
                <a:cs typeface="Times New Roman" pitchFamily="18" charset="0"/>
              </a:rPr>
              <a:t>Housing Accountability Act (Enhanced Findings</a:t>
            </a:r>
          </a:p>
          <a:p>
            <a:pPr defTabSz="914400" fontAlgn="base">
              <a:spcBef>
                <a:spcPct val="0"/>
              </a:spcBef>
              <a:spcAft>
                <a:spcPct val="0"/>
              </a:spcAft>
            </a:pPr>
            <a:r>
              <a:rPr lang="en-US" sz="2000" dirty="0">
                <a:solidFill>
                  <a:prstClr val="black"/>
                </a:solidFill>
                <a:latin typeface="Times New Roman" pitchFamily="18" charset="0"/>
                <a:cs typeface="Times New Roman" pitchFamily="18" charset="0"/>
              </a:rPr>
              <a:t>Commission Unable to Make Findings to Deny Project to February 15, 2023) </a:t>
            </a:r>
          </a:p>
          <a:p>
            <a:pPr defTabSz="914400" fontAlgn="base">
              <a:spcBef>
                <a:spcPct val="0"/>
              </a:spcBef>
              <a:spcAft>
                <a:spcPct val="0"/>
              </a:spcAft>
            </a:pPr>
            <a:r>
              <a:rPr lang="en-US" sz="2000" dirty="0">
                <a:solidFill>
                  <a:prstClr val="black"/>
                </a:solidFill>
                <a:latin typeface="Times New Roman" pitchFamily="18" charset="0"/>
                <a:cs typeface="Times New Roman" pitchFamily="18" charset="0"/>
              </a:rPr>
              <a:t>Commission Voted to Continue Project (6-0-0-1) </a:t>
            </a:r>
          </a:p>
          <a:p>
            <a:pPr marL="0" indent="0" defTabSz="914400" fontAlgn="base">
              <a:spcBef>
                <a:spcPct val="0"/>
              </a:spcBef>
              <a:spcAft>
                <a:spcPct val="0"/>
              </a:spcAft>
              <a:buNone/>
            </a:pPr>
            <a:endParaRPr lang="en-US" sz="800" dirty="0">
              <a:solidFill>
                <a:prstClr val="black"/>
              </a:solidFill>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sz="24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Planning Commission Meeting (February 15, 2023):  </a:t>
            </a:r>
            <a:endParaRPr kumimoji="0" lang="en-US" sz="20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defTabSz="914400" fontAlgn="base">
              <a:spcBef>
                <a:spcPct val="0"/>
              </a:spcBef>
              <a:spcAft>
                <a:spcPct val="0"/>
              </a:spcAft>
              <a:defRPr/>
            </a:pPr>
            <a:r>
              <a:rPr lang="en-US" sz="2000" dirty="0">
                <a:solidFill>
                  <a:prstClr val="black"/>
                </a:solidFill>
                <a:latin typeface="Times New Roman" pitchFamily="18" charset="0"/>
                <a:cs typeface="Times New Roman" pitchFamily="18" charset="0"/>
              </a:rPr>
              <a:t>Resident Concerns/</a:t>
            </a:r>
            <a:r>
              <a:rPr kumimoji="0" lang="en-US" sz="2000" b="0" i="0"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Commission Concerns</a:t>
            </a:r>
          </a:p>
          <a:p>
            <a:pPr defTabSz="914400" fontAlgn="base">
              <a:spcBef>
                <a:spcPct val="0"/>
              </a:spcBef>
              <a:spcAft>
                <a:spcPct val="0"/>
              </a:spcAft>
              <a:defRPr/>
            </a:pPr>
            <a:r>
              <a:rPr lang="en-US" sz="2000" dirty="0">
                <a:solidFill>
                  <a:prstClr val="black"/>
                </a:solidFill>
                <a:latin typeface="Times New Roman" pitchFamily="18" charset="0"/>
                <a:cs typeface="Times New Roman" pitchFamily="18" charset="0"/>
              </a:rPr>
              <a:t>Project Consistency Analysis (General Plan, Zoning Code, Standards, etc.)</a:t>
            </a:r>
            <a:endParaRPr kumimoji="0" lang="en-US" sz="2000" b="0" i="0"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defTabSz="914400" fontAlgn="base">
              <a:spcBef>
                <a:spcPct val="0"/>
              </a:spcBef>
              <a:spcAft>
                <a:spcPct val="0"/>
              </a:spcAft>
              <a:defRPr/>
            </a:pPr>
            <a:r>
              <a:rPr lang="en-US" sz="2000" dirty="0">
                <a:solidFill>
                  <a:prstClr val="black"/>
                </a:solidFill>
                <a:latin typeface="Times New Roman" pitchFamily="18" charset="0"/>
                <a:cs typeface="Times New Roman" pitchFamily="18" charset="0"/>
              </a:rPr>
              <a:t>Project Modifications Proposed by Applicant</a:t>
            </a:r>
          </a:p>
          <a:p>
            <a:pPr defTabSz="914400" fontAlgn="base">
              <a:spcBef>
                <a:spcPct val="0"/>
              </a:spcBef>
              <a:spcAft>
                <a:spcPct val="0"/>
              </a:spcAft>
              <a:defRPr/>
            </a:pPr>
            <a:r>
              <a:rPr kumimoji="0" lang="en-US" sz="2000" b="0" i="0"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Housing Account</a:t>
            </a:r>
            <a:r>
              <a:rPr lang="en-US" sz="2000" dirty="0">
                <a:solidFill>
                  <a:prstClr val="black"/>
                </a:solidFill>
                <a:latin typeface="Times New Roman" pitchFamily="18" charset="0"/>
                <a:cs typeface="Times New Roman" pitchFamily="18" charset="0"/>
              </a:rPr>
              <a:t>ability Act, Legal Implications, and Findings</a:t>
            </a:r>
            <a:endParaRPr lang="en-US" sz="1800" dirty="0">
              <a:solidFill>
                <a:prstClr val="black"/>
              </a:solidFill>
              <a:latin typeface="Times New Roman" pitchFamily="18" charset="0"/>
              <a:cs typeface="Times New Roman" pitchFamily="18" charset="0"/>
            </a:endParaRPr>
          </a:p>
          <a:p>
            <a:pPr lvl="1" indent="-342866" defTabSz="914400" fontAlgn="base">
              <a:spcBef>
                <a:spcPct val="0"/>
              </a:spcBef>
              <a:spcAft>
                <a:spcPct val="0"/>
              </a:spcAft>
              <a:buFont typeface="Arial" panose="020B0604020202020204" pitchFamily="34" charset="0"/>
              <a:buChar char="•"/>
              <a:defRPr/>
            </a:pPr>
            <a:r>
              <a:rPr kumimoji="0" lang="en-US" sz="1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project would have a “specific, adverse impact upon the public health and safety and there is no feasible method to satisfactorily mitigate or avoid” said impact without making the project unaffordable. (Government Code § 65589.5(d)(2).)</a:t>
            </a:r>
          </a:p>
          <a:p>
            <a:pPr marL="342866" marR="0" lvl="0" indent="-342866"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Commission Voted to Approved the Proposed Project (4-3-0-0)</a:t>
            </a:r>
          </a:p>
          <a:p>
            <a:pPr defTabSz="914400" fontAlgn="base">
              <a:spcBef>
                <a:spcPct val="0"/>
              </a:spcBef>
              <a:spcAft>
                <a:spcPct val="0"/>
              </a:spcAft>
              <a:defRPr/>
            </a:pPr>
            <a:endParaRPr lang="en-US" sz="2000" dirty="0">
              <a:solidFill>
                <a:prstClr val="black"/>
              </a:solidFill>
              <a:latin typeface="Times New Roman" pitchFamily="18" charset="0"/>
              <a:cs typeface="Times New Roman" pitchFamily="18" charset="0"/>
            </a:endParaRPr>
          </a:p>
          <a:p>
            <a:pPr defTabSz="914400" fontAlgn="base">
              <a:spcBef>
                <a:spcPct val="0"/>
              </a:spcBef>
              <a:spcAft>
                <a:spcPct val="0"/>
              </a:spcAft>
              <a:defRPr/>
            </a:pPr>
            <a:endParaRPr kumimoji="0" lang="en-US" sz="2000" b="0" i="0"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defTabSz="914400" fontAlgn="base">
              <a:spcBef>
                <a:spcPct val="0"/>
              </a:spcBef>
              <a:spcAft>
                <a:spcPct val="0"/>
              </a:spcAft>
            </a:pPr>
            <a:endParaRPr lang="en-US" sz="2000" dirty="0">
              <a:solidFill>
                <a:prstClr val="black"/>
              </a:solidFill>
              <a:latin typeface="Times New Roman" pitchFamily="18" charset="0"/>
              <a:cs typeface="Times New Roman" pitchFamily="18" charset="0"/>
            </a:endParaRPr>
          </a:p>
          <a:p>
            <a:pPr defTabSz="914400" fontAlgn="base">
              <a:spcBef>
                <a:spcPct val="0"/>
              </a:spcBef>
              <a:spcAft>
                <a:spcPct val="0"/>
              </a:spcAft>
            </a:pPr>
            <a:endParaRPr lang="en-US" sz="2000" dirty="0">
              <a:solidFill>
                <a:prstClr val="black"/>
              </a:solidFill>
              <a:latin typeface="Times New Roman" pitchFamily="18" charset="0"/>
              <a:cs typeface="Times New Roman" pitchFamily="18" charset="0"/>
            </a:endParaRPr>
          </a:p>
          <a:p>
            <a:pPr marL="0" indent="0" defTabSz="914400" fontAlgn="base">
              <a:spcBef>
                <a:spcPct val="0"/>
              </a:spcBef>
              <a:spcAft>
                <a:spcPct val="0"/>
              </a:spcAft>
              <a:buNone/>
            </a:pPr>
            <a:endParaRPr lang="en-US" sz="800" dirty="0">
              <a:solidFill>
                <a:prstClr val="black"/>
              </a:solidFill>
              <a:latin typeface="Times New Roman" panose="02020603050405020304" pitchFamily="18" charset="0"/>
              <a:cs typeface="Times New Roman" pitchFamily="18" charset="0"/>
            </a:endParaRPr>
          </a:p>
          <a:p>
            <a:pPr marL="0" indent="0" defTabSz="914400" fontAlgn="base">
              <a:spcBef>
                <a:spcPct val="0"/>
              </a:spcBef>
              <a:spcAft>
                <a:spcPct val="0"/>
              </a:spcAft>
              <a:buNone/>
            </a:pPr>
            <a:endParaRPr lang="en-US" sz="800" dirty="0">
              <a:solidFill>
                <a:prstClr val="black"/>
              </a:solidFill>
              <a:latin typeface="Times New Roman" panose="02020603050405020304" pitchFamily="18" charset="0"/>
              <a:cs typeface="Times New Roman" pitchFamily="18" charset="0"/>
            </a:endParaRPr>
          </a:p>
          <a:p>
            <a:pPr marL="0" indent="0" defTabSz="914400" fontAlgn="base">
              <a:spcBef>
                <a:spcPct val="0"/>
              </a:spcBef>
              <a:spcAft>
                <a:spcPct val="0"/>
              </a:spcAft>
              <a:buNone/>
            </a:pPr>
            <a:endParaRPr lang="en-US" sz="800" dirty="0">
              <a:solidFill>
                <a:prstClr val="black"/>
              </a:solidFill>
              <a:latin typeface="Times New Roman" panose="02020603050405020304" pitchFamily="18" charset="0"/>
              <a:cs typeface="Times New Roman" pitchFamily="18" charset="0"/>
            </a:endParaRPr>
          </a:p>
          <a:p>
            <a:pPr marL="0" indent="0" defTabSz="914400" fontAlgn="base">
              <a:spcBef>
                <a:spcPct val="0"/>
              </a:spcBef>
              <a:spcAft>
                <a:spcPct val="0"/>
              </a:spcAft>
              <a:buNone/>
            </a:pPr>
            <a:endParaRPr lang="en-US" sz="800" dirty="0">
              <a:solidFill>
                <a:prstClr val="black"/>
              </a:solidFill>
              <a:latin typeface="Times New Roman" panose="02020603050405020304" pitchFamily="18" charset="0"/>
              <a:cs typeface="Times New Roman" pitchFamily="18" charset="0"/>
            </a:endParaRPr>
          </a:p>
          <a:p>
            <a:pPr marL="0" indent="0" defTabSz="914400" fontAlgn="base">
              <a:spcBef>
                <a:spcPct val="0"/>
              </a:spcBef>
              <a:spcAft>
                <a:spcPct val="0"/>
              </a:spcAft>
              <a:buNone/>
            </a:pPr>
            <a:endParaRPr lang="en-US" sz="800" dirty="0">
              <a:solidFill>
                <a:prstClr val="black"/>
              </a:solidFill>
              <a:latin typeface="Times New Roman" panose="02020603050405020304"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504893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City Council Appeal</a:t>
            </a:r>
          </a:p>
        </p:txBody>
      </p:sp>
      <p:sp>
        <p:nvSpPr>
          <p:cNvPr id="3" name="Subtitle 2"/>
          <p:cNvSpPr>
            <a:spLocks noGrp="1"/>
          </p:cNvSpPr>
          <p:nvPr>
            <p:ph type="subTitle" idx="4294967295"/>
          </p:nvPr>
        </p:nvSpPr>
        <p:spPr>
          <a:xfrm>
            <a:off x="304801" y="1371600"/>
            <a:ext cx="8763000" cy="5334000"/>
          </a:xfrm>
        </p:spPr>
        <p:txBody>
          <a:bodyPr>
            <a:normAutofit/>
          </a:bodyPr>
          <a:lstStyle/>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a:t>
            </a:r>
            <a:r>
              <a:rPr lang="en-US" sz="2000" dirty="0">
                <a:solidFill>
                  <a:prstClr val="black"/>
                </a:solidFill>
                <a:latin typeface="Times New Roman" pitchFamily="18" charset="0"/>
                <a:cs typeface="Times New Roman" pitchFamily="18" charset="0"/>
              </a:rPr>
              <a:t>City Received One Timely Appeal (Appeal by Katherine Gray)</a:t>
            </a:r>
          </a:p>
          <a:p>
            <a:pPr marL="457131" lvl="1"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a:t>
            </a:r>
            <a:r>
              <a:rPr lang="en-US" sz="2000" dirty="0">
                <a:solidFill>
                  <a:prstClr val="black"/>
                </a:solidFill>
                <a:latin typeface="Times New Roman" pitchFamily="18" charset="0"/>
                <a:cs typeface="Times New Roman" pitchFamily="18" charset="0"/>
              </a:rPr>
              <a:t>Reasons for Appeal</a:t>
            </a:r>
            <a:endParaRPr lang="en-US" sz="1800" dirty="0">
              <a:solidFill>
                <a:prstClr val="black"/>
              </a:solidFill>
              <a:latin typeface="Times New Roman" pitchFamily="18" charset="0"/>
              <a:cs typeface="Times New Roman" pitchFamily="18" charset="0"/>
            </a:endParaRPr>
          </a:p>
          <a:p>
            <a:pPr marL="800031" lvl="1" indent="-342900" defTabSz="914400" fontAlgn="base">
              <a:spcBef>
                <a:spcPct val="0"/>
              </a:spcBef>
              <a:spcAft>
                <a:spcPct val="0"/>
              </a:spcAft>
              <a:buFont typeface="+mj-lt"/>
              <a:buAutoNum type="arabicPeriod"/>
            </a:pPr>
            <a:r>
              <a:rPr lang="en-US" sz="1800" dirty="0">
                <a:solidFill>
                  <a:prstClr val="black"/>
                </a:solidFill>
                <a:latin typeface="Times New Roman" pitchFamily="18" charset="0"/>
                <a:cs typeface="Times New Roman" pitchFamily="18" charset="0"/>
              </a:rPr>
              <a:t>  Project would have adverse effects on public health, safety, and welfare and would</a:t>
            </a:r>
          </a:p>
          <a:p>
            <a:pPr marL="457131" lvl="1" indent="0" defTabSz="914400" fontAlgn="base">
              <a:spcBef>
                <a:spcPct val="0"/>
              </a:spcBef>
              <a:spcAft>
                <a:spcPct val="0"/>
              </a:spcAft>
              <a:buNone/>
            </a:pPr>
            <a:r>
              <a:rPr lang="en-US" sz="1800" dirty="0">
                <a:solidFill>
                  <a:prstClr val="black"/>
                </a:solidFill>
                <a:latin typeface="Times New Roman" pitchFamily="18" charset="0"/>
                <a:cs typeface="Times New Roman" pitchFamily="18" charset="0"/>
              </a:rPr>
              <a:t>        be detrimental and injurious to property and improvements in the neighborhood</a:t>
            </a:r>
          </a:p>
          <a:p>
            <a:pPr marL="457131" lvl="1" indent="0" defTabSz="914400" fontAlgn="base">
              <a:spcBef>
                <a:spcPct val="0"/>
              </a:spcBef>
              <a:spcAft>
                <a:spcPct val="0"/>
              </a:spcAft>
              <a:buNone/>
            </a:pPr>
            <a:endParaRPr lang="en-US" sz="800" dirty="0">
              <a:solidFill>
                <a:prstClr val="black"/>
              </a:solidFill>
              <a:latin typeface="Times New Roman" pitchFamily="18" charset="0"/>
              <a:cs typeface="Times New Roman" pitchFamily="18" charset="0"/>
            </a:endParaRPr>
          </a:p>
          <a:p>
            <a:pPr marL="800031" lvl="1" indent="-342900" defTabSz="914400" fontAlgn="base">
              <a:spcBef>
                <a:spcPct val="0"/>
              </a:spcBef>
              <a:spcAft>
                <a:spcPct val="0"/>
              </a:spcAft>
              <a:buFont typeface="+mj-lt"/>
              <a:buAutoNum type="arabicPeriod" startAt="2"/>
            </a:pPr>
            <a:r>
              <a:rPr lang="en-US" sz="1800" dirty="0">
                <a:solidFill>
                  <a:prstClr val="black"/>
                </a:solidFill>
                <a:latin typeface="Times New Roman" pitchFamily="18" charset="0"/>
                <a:cs typeface="Times New Roman" pitchFamily="18" charset="0"/>
              </a:rPr>
              <a:t>  </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Initial Study and Mitigated Negative Declaration fails to</a:t>
            </a:r>
            <a:r>
              <a:rPr lang="en-US" sz="1800" dirty="0">
                <a:solidFill>
                  <a:prstClr val="black"/>
                </a:solidFill>
                <a:latin typeface="Times New Roman" pitchFamily="18" charset="0"/>
                <a:cs typeface="Times New Roman" pitchFamily="18" charset="0"/>
              </a:rPr>
              <a:t> fully evaluate, disclose,</a:t>
            </a:r>
          </a:p>
          <a:p>
            <a:pPr marL="457131" marR="0" lvl="1" indent="0" algn="l" defTabSz="914400" rtl="0" eaLnBrk="1" fontAlgn="base" latinLnBrk="0" hangingPunct="1">
              <a:lnSpc>
                <a:spcPct val="100000"/>
              </a:lnSpc>
              <a:spcBef>
                <a:spcPct val="0"/>
              </a:spcBef>
              <a:spcAft>
                <a:spcPct val="0"/>
              </a:spcAft>
              <a:buClrTx/>
              <a:buSzTx/>
              <a:buNone/>
              <a:tabLst/>
              <a:defRPr/>
            </a:pPr>
            <a:r>
              <a:rPr lang="en-US" sz="1800" dirty="0">
                <a:solidFill>
                  <a:prstClr val="black"/>
                </a:solidFill>
                <a:latin typeface="Times New Roman" pitchFamily="18" charset="0"/>
                <a:cs typeface="Times New Roman" pitchFamily="18" charset="0"/>
              </a:rPr>
              <a:t>        and effectively mitigate environmental impacts.  An Environmental Impact Report</a:t>
            </a:r>
          </a:p>
          <a:p>
            <a:pPr marL="457131" marR="0" lvl="1" indent="0" algn="l" defTabSz="914400" rtl="0" eaLnBrk="1" fontAlgn="base" latinLnBrk="0" hangingPunct="1">
              <a:lnSpc>
                <a:spcPct val="100000"/>
              </a:lnSpc>
              <a:spcBef>
                <a:spcPct val="0"/>
              </a:spcBef>
              <a:spcAft>
                <a:spcPct val="0"/>
              </a:spcAft>
              <a:buClrTx/>
              <a:buSzTx/>
              <a:buNone/>
              <a:tabLst/>
              <a:defRPr/>
            </a:pPr>
            <a:r>
              <a:rPr lang="en-US" sz="1800" dirty="0">
                <a:solidFill>
                  <a:prstClr val="black"/>
                </a:solidFill>
                <a:latin typeface="Times New Roman" pitchFamily="18" charset="0"/>
                <a:cs typeface="Times New Roman" pitchFamily="18" charset="0"/>
              </a:rPr>
              <a:t>       (EIR) should be prepared for the Project</a:t>
            </a:r>
          </a:p>
          <a:p>
            <a:pPr marL="457131" marR="0" lvl="1" indent="0" algn="l" defTabSz="914400" rtl="0" eaLnBrk="1" fontAlgn="base" latinLnBrk="0" hangingPunct="1">
              <a:lnSpc>
                <a:spcPct val="100000"/>
              </a:lnSpc>
              <a:spcBef>
                <a:spcPct val="0"/>
              </a:spcBef>
              <a:spcAft>
                <a:spcPct val="0"/>
              </a:spcAft>
              <a:buClrTx/>
              <a:buSzTx/>
              <a:buNone/>
              <a:tabLst/>
              <a:defRPr/>
            </a:pPr>
            <a:endParaRPr lang="en-US" sz="800" dirty="0">
              <a:solidFill>
                <a:prstClr val="black"/>
              </a:solidFill>
              <a:latin typeface="Times New Roman" pitchFamily="18" charset="0"/>
              <a:cs typeface="Times New Roman" pitchFamily="18" charset="0"/>
            </a:endParaRPr>
          </a:p>
          <a:p>
            <a:pPr marL="800031" marR="0" lvl="1" indent="-342900" algn="l" defTabSz="914400" rtl="0" eaLnBrk="1" fontAlgn="base" latinLnBrk="0" hangingPunct="1">
              <a:lnSpc>
                <a:spcPct val="100000"/>
              </a:lnSpc>
              <a:spcBef>
                <a:spcPct val="0"/>
              </a:spcBef>
              <a:spcAft>
                <a:spcPct val="0"/>
              </a:spcAft>
              <a:buClrTx/>
              <a:buSzTx/>
              <a:buFont typeface="+mj-lt"/>
              <a:buAutoNum type="arabicPeriod" startAt="3"/>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The Project is not feasible </a:t>
            </a:r>
          </a:p>
          <a:p>
            <a:pPr marL="457131" marR="0" lvl="1" indent="0" algn="l" defTabSz="914400" rtl="0" eaLnBrk="1" fontAlgn="base" latinLnBrk="0" hangingPunct="1">
              <a:lnSpc>
                <a:spcPct val="100000"/>
              </a:lnSpc>
              <a:spcBef>
                <a:spcPct val="0"/>
              </a:spcBef>
              <a:spcAft>
                <a:spcPct val="0"/>
              </a:spcAft>
              <a:buClrTx/>
              <a:buSzTx/>
              <a:buNone/>
              <a:tabLst/>
              <a:defRPr/>
            </a:pPr>
            <a:endParaRPr kumimoji="0" lang="en-US"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800031" marR="0" lvl="1" indent="-342900" algn="l" defTabSz="914400" rtl="0" eaLnBrk="1" fontAlgn="base" latinLnBrk="0" hangingPunct="1">
              <a:lnSpc>
                <a:spcPct val="100000"/>
              </a:lnSpc>
              <a:spcBef>
                <a:spcPct val="0"/>
              </a:spcBef>
              <a:spcAft>
                <a:spcPct val="0"/>
              </a:spcAft>
              <a:buClrTx/>
              <a:buSzTx/>
              <a:buFont typeface="+mj-lt"/>
              <a:buAutoNum type="arabicPeriod" startAt="4"/>
              <a:tabLst/>
              <a:defRPr/>
            </a:pPr>
            <a:r>
              <a:rPr lang="en-US" sz="1800" dirty="0">
                <a:solidFill>
                  <a:prstClr val="black"/>
                </a:solidFill>
                <a:latin typeface="Times New Roman" pitchFamily="18" charset="0"/>
                <a:cs typeface="Times New Roman" pitchFamily="18" charset="0"/>
              </a:rPr>
              <a:t>  The transportation wait times are too long</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31" marR="0" lvl="1" indent="0" algn="l" defTabSz="914400" rtl="0" eaLnBrk="1" fontAlgn="base" latinLnBrk="0" hangingPunct="1">
              <a:lnSpc>
                <a:spcPct val="100000"/>
              </a:lnSpc>
              <a:spcBef>
                <a:spcPct val="0"/>
              </a:spcBef>
              <a:spcAft>
                <a:spcPct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457131" marR="0" lvl="1" indent="0" algn="l" defTabSz="914400" rtl="0" eaLnBrk="1" fontAlgn="base" latinLnBrk="0" hangingPunct="1">
              <a:lnSpc>
                <a:spcPct val="100000"/>
              </a:lnSpc>
              <a:spcBef>
                <a:spcPct val="0"/>
              </a:spcBef>
              <a:spcAft>
                <a:spcPct val="0"/>
              </a:spcAft>
              <a:buClrTx/>
              <a:buSz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4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   </a:t>
            </a:r>
            <a:endParaRPr lang="en-US" dirty="0"/>
          </a:p>
          <a:p>
            <a:pPr marL="400021" indent="-342900" defTabSz="914400" fontAlgn="base">
              <a:spcBef>
                <a:spcPct val="0"/>
              </a:spcBef>
              <a:spcAft>
                <a:spcPct val="0"/>
              </a:spcAft>
            </a:pPr>
            <a:endParaRPr lang="en-US" sz="2400" dirty="0">
              <a:latin typeface="Times New Roman" panose="02020603050405020304" pitchFamily="18" charset="0"/>
              <a:cs typeface="Times New Roman" panose="02020603050405020304" pitchFamily="18" charset="0"/>
            </a:endParaRPr>
          </a:p>
          <a:p>
            <a:pPr marL="400021" indent="-342900" defTabSz="914400" fontAlgn="base">
              <a:spcBef>
                <a:spcPct val="0"/>
              </a:spcBef>
              <a:spcAft>
                <a:spcPct val="0"/>
              </a:spcAft>
            </a:pPr>
            <a:endParaRPr lang="en-US" dirty="0"/>
          </a:p>
          <a:p>
            <a:pPr marL="400021" indent="-342900" defTabSz="914400" fontAlgn="base">
              <a:spcBef>
                <a:spcPct val="0"/>
              </a:spcBef>
              <a:spcAft>
                <a:spcPct val="0"/>
              </a:spcAft>
            </a:pPr>
            <a:endParaRPr lang="en-US" dirty="0"/>
          </a:p>
        </p:txBody>
      </p:sp>
    </p:spTree>
    <p:extLst>
      <p:ext uri="{BB962C8B-B14F-4D97-AF65-F5344CB8AC3E}">
        <p14:creationId xmlns:p14="http://schemas.microsoft.com/office/powerpoint/2010/main" val="1427836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Appeal Analysis Item No. 1</a:t>
            </a:r>
          </a:p>
        </p:txBody>
      </p:sp>
      <p:sp>
        <p:nvSpPr>
          <p:cNvPr id="3" name="Subtitle 2"/>
          <p:cNvSpPr>
            <a:spLocks noGrp="1"/>
          </p:cNvSpPr>
          <p:nvPr>
            <p:ph type="subTitle" idx="4294967295"/>
          </p:nvPr>
        </p:nvSpPr>
        <p:spPr>
          <a:xfrm>
            <a:off x="304800" y="1524000"/>
            <a:ext cx="8839200" cy="5105400"/>
          </a:xfrm>
        </p:spPr>
        <p:txBody>
          <a:bodyPr>
            <a:normAutofit/>
          </a:bodyPr>
          <a:lstStyle/>
          <a:p>
            <a:pPr marL="514321" indent="-457200" defTabSz="914400" fontAlgn="base">
              <a:spcBef>
                <a:spcPct val="0"/>
              </a:spcBef>
              <a:spcAft>
                <a:spcPct val="0"/>
              </a:spcAft>
              <a:buFont typeface="+mj-lt"/>
              <a:buAutoNum type="arabicPeriod"/>
              <a:defRPr/>
            </a:pP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Project would have adverse effects on public health, safety, and welfare and </a:t>
            </a:r>
          </a:p>
          <a:p>
            <a:pPr marL="57121" indent="0" defTabSz="914400" fontAlgn="base">
              <a:spcBef>
                <a:spcPct val="0"/>
              </a:spcBef>
              <a:spcAft>
                <a:spcPct val="0"/>
              </a:spcAft>
              <a:buNone/>
              <a:defRPr/>
            </a:pPr>
            <a:r>
              <a:rPr lang="en-US" sz="2000" dirty="0">
                <a:solidFill>
                  <a:prstClr val="black"/>
                </a:solidFill>
                <a:latin typeface="Times New Roman" pitchFamily="18" charset="0"/>
                <a:cs typeface="Times New Roman" pitchFamily="18" charset="0"/>
              </a:rPr>
              <a:t>      </a:t>
            </a:r>
            <a:r>
              <a:rPr kumimoji="0" lang="en-US" sz="2000" b="0" i="0"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would be detrimental and injurious to property and improvements in the</a:t>
            </a:r>
          </a:p>
          <a:p>
            <a:pPr marL="57121" indent="0" defTabSz="914400" fontAlgn="base">
              <a:spcBef>
                <a:spcPct val="0"/>
              </a:spcBef>
              <a:spcAft>
                <a:spcPct val="0"/>
              </a:spcAft>
              <a:buNone/>
              <a:defRPr/>
            </a:pPr>
            <a:r>
              <a:rPr lang="en-US" sz="2000" dirty="0">
                <a:solidFill>
                  <a:prstClr val="black"/>
                </a:solidFill>
                <a:latin typeface="Times New Roman" pitchFamily="18" charset="0"/>
                <a:cs typeface="Times New Roman" pitchFamily="18" charset="0"/>
              </a:rPr>
              <a:t>      </a:t>
            </a:r>
            <a:r>
              <a:rPr kumimoji="0" lang="en-US" sz="2000" b="0" i="0"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neighborhood</a:t>
            </a:r>
          </a:p>
          <a:p>
            <a:pPr marL="57121" indent="0" defTabSz="914400" fontAlgn="base">
              <a:spcBef>
                <a:spcPct val="0"/>
              </a:spcBef>
              <a:spcAft>
                <a:spcPct val="0"/>
              </a:spcAft>
              <a:buNone/>
              <a:defRPr/>
            </a:pPr>
            <a:endParaRPr lang="en-US" sz="1000" dirty="0">
              <a:solidFill>
                <a:prstClr val="black"/>
              </a:solidFill>
              <a:latin typeface="Times New Roman" pitchFamily="18" charset="0"/>
              <a:cs typeface="Times New Roman" pitchFamily="18" charset="0"/>
            </a:endParaRPr>
          </a:p>
          <a:p>
            <a:pPr marL="742881" lvl="1" indent="-285750" defTabSz="914400" fontAlgn="base">
              <a:spcBef>
                <a:spcPct val="0"/>
              </a:spcBef>
              <a:spcAft>
                <a:spcPct val="0"/>
              </a:spcAft>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Project in compliance with all adopted plans and policies</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Environmental review conducted in compliance with CEQA</a:t>
            </a:r>
          </a:p>
          <a:p>
            <a:pPr marL="742881" lvl="1" indent="-285750" defTabSz="914400" fontAlgn="base">
              <a:spcBef>
                <a:spcPct val="0"/>
              </a:spcBef>
              <a:spcAft>
                <a:spcPct val="0"/>
              </a:spcAft>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Conditions </a:t>
            </a:r>
            <a:r>
              <a:rPr lang="en-US" sz="1800" dirty="0">
                <a:solidFill>
                  <a:prstClr val="black"/>
                </a:solidFill>
                <a:latin typeface="Times New Roman" pitchFamily="18" charset="0"/>
                <a:cs typeface="Times New Roman" pitchFamily="18" charset="0"/>
              </a:rPr>
              <a:t>of approval </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Housing Accountability Act prohibits use of standard Use Permit finding</a:t>
            </a:r>
          </a:p>
          <a:p>
            <a:pPr marL="1142891" lvl="2" indent="-285750" defTabSz="914400" fontAlgn="base">
              <a:spcBef>
                <a:spcPct val="0"/>
              </a:spcBef>
              <a:spcAft>
                <a:spcPct val="0"/>
              </a:spcAft>
              <a:buFont typeface="Arial" panose="020B0604020202020204" pitchFamily="34" charset="0"/>
              <a:buChar char="•"/>
              <a:defRPr/>
            </a:pPr>
            <a:r>
              <a:rPr lang="en-US" sz="1400" dirty="0">
                <a:solidFill>
                  <a:prstClr val="black"/>
                </a:solidFill>
                <a:latin typeface="Times New Roman" pitchFamily="18" charset="0"/>
                <a:cs typeface="Times New Roman" pitchFamily="18" charset="0"/>
              </a:rPr>
              <a:t>The use applied for will, under the circumstances of a particular case, be detrimental to the health, safety, and welfare of persons residing or working in the neighborhood</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Housing Accountability Act Findings</a:t>
            </a:r>
          </a:p>
          <a:p>
            <a:pPr marL="1142891" lvl="2" indent="-285750" defTabSz="914400" fontAlgn="base">
              <a:spcBef>
                <a:spcPct val="0"/>
              </a:spcBef>
              <a:spcAft>
                <a:spcPct val="0"/>
              </a:spcAft>
              <a:buFont typeface="Arial" panose="020B0604020202020204" pitchFamily="34" charset="0"/>
              <a:buChar char="•"/>
              <a:defRPr/>
            </a:pPr>
            <a:r>
              <a:rPr lang="en-US" sz="1400" u="sng" dirty="0">
                <a:solidFill>
                  <a:prstClr val="black"/>
                </a:solidFill>
                <a:latin typeface="Times New Roman" pitchFamily="18" charset="0"/>
                <a:cs typeface="Times New Roman" pitchFamily="18" charset="0"/>
              </a:rPr>
              <a:t>The Project would have a significant, quantifiable, direct, and unavoidable impact, based on objective, identified written public health or safety standards, policies, or conditions and that those impacts cannot be mitigated without making the project unaffordable</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Appeal did not identify and staff could not find and objective written public health and safety standards that the Project violates</a:t>
            </a:r>
          </a:p>
          <a:p>
            <a:pPr marL="457154" lvl="1"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defTabSz="914400" fontAlgn="base">
              <a:spcBef>
                <a:spcPct val="0"/>
              </a:spcBef>
              <a:spcAft>
                <a:spcPct val="0"/>
              </a:spcAft>
            </a:pPr>
            <a:endParaRPr lang="en-US" sz="1600" dirty="0">
              <a:effectLst/>
              <a:latin typeface="Arial" panose="020B0604020202020204" pitchFamily="34" charset="0"/>
              <a:ea typeface="Calibri" panose="020F0502020204030204" pitchFamily="34" charset="0"/>
            </a:endParaRP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24014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Appeal Analysis Item No. 2</a:t>
            </a:r>
          </a:p>
        </p:txBody>
      </p:sp>
      <p:sp>
        <p:nvSpPr>
          <p:cNvPr id="3" name="Subtitle 2"/>
          <p:cNvSpPr>
            <a:spLocks noGrp="1"/>
          </p:cNvSpPr>
          <p:nvPr>
            <p:ph type="subTitle" idx="4294967295"/>
          </p:nvPr>
        </p:nvSpPr>
        <p:spPr>
          <a:xfrm>
            <a:off x="304800" y="1524000"/>
            <a:ext cx="8839200" cy="5105400"/>
          </a:xfrm>
        </p:spPr>
        <p:txBody>
          <a:bodyPr>
            <a:normAutofit/>
          </a:bodyPr>
          <a:lstStyle/>
          <a:p>
            <a:pPr marL="514321" indent="-457200" defTabSz="914400" fontAlgn="base">
              <a:spcBef>
                <a:spcPct val="0"/>
              </a:spcBef>
              <a:spcAft>
                <a:spcPct val="0"/>
              </a:spcAft>
              <a:buFont typeface="+mj-lt"/>
              <a:buAutoNum type="arabicPeriod" startAt="2"/>
              <a:defRPr/>
            </a:pPr>
            <a:r>
              <a:rPr kumimoji="0" lang="en-US" sz="22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Initial Study and Mitigated Negative Declaration fails to fully evaluate, disclose, and effectively mitigate environmental impacts.  An Environmental Impact Report </a:t>
            </a:r>
            <a:r>
              <a:rPr lang="en-US" sz="2200" u="sng" dirty="0">
                <a:solidFill>
                  <a:prstClr val="black"/>
                </a:solidFill>
                <a:latin typeface="Times New Roman" pitchFamily="18" charset="0"/>
                <a:cs typeface="Times New Roman" pitchFamily="18" charset="0"/>
              </a:rPr>
              <a:t>(EIR) should be prepared for the Project</a:t>
            </a:r>
            <a:r>
              <a:rPr kumimoji="0" lang="en-US" sz="20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57121" indent="0" defTabSz="914400" fontAlgn="base">
              <a:spcBef>
                <a:spcPct val="0"/>
              </a:spcBef>
              <a:spcAft>
                <a:spcPct val="0"/>
              </a:spcAft>
              <a:buNone/>
              <a:defRPr/>
            </a:pPr>
            <a:endParaRPr lang="en-US" sz="1000" dirty="0">
              <a:solidFill>
                <a:prstClr val="black"/>
              </a:solidFill>
              <a:latin typeface="Times New Roman" pitchFamily="18" charset="0"/>
              <a:cs typeface="Times New Roman" pitchFamily="18" charset="0"/>
            </a:endParaRP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Environmental review prepared by Helix Environmental in compliance with CEQA</a:t>
            </a:r>
          </a:p>
          <a:p>
            <a:pPr marL="742881" lvl="1" indent="-285750" defTabSz="914400" fontAlgn="base">
              <a:spcBef>
                <a:spcPct val="0"/>
              </a:spcBef>
              <a:spcAft>
                <a:spcPct val="0"/>
              </a:spcAft>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Initial Study, Mitigated Negative Declaration and Mitigation Monitoring Program</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Six resident letters (density, traffic, parking, oak tree impacts, etc.)</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Four public agency letters (SMUD, CVRWQCB, SMAQMD, and PG&amp;E) </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No comments support a finding that the Project may have a significant effect on the environment, thus requiring preparation of an EIR, EIR only required when there is substantial evidence (in light of the whole record) that any aspect of the Project may cause a significant effect on the environment </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Appeal did not provide any substantial evidence that the Project may have a significant impact on the environment </a:t>
            </a:r>
          </a:p>
          <a:p>
            <a:pPr marL="457154" lvl="1"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defTabSz="914400" fontAlgn="base">
              <a:spcBef>
                <a:spcPct val="0"/>
              </a:spcBef>
              <a:spcAft>
                <a:spcPct val="0"/>
              </a:spcAft>
            </a:pPr>
            <a:endParaRPr lang="en-US" sz="1600" dirty="0">
              <a:effectLst/>
              <a:latin typeface="Arial" panose="020B0604020202020204" pitchFamily="34" charset="0"/>
              <a:ea typeface="Calibri" panose="020F0502020204030204" pitchFamily="34" charset="0"/>
            </a:endParaRP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42765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Appeal Analysis Item No. 3</a:t>
            </a:r>
          </a:p>
        </p:txBody>
      </p:sp>
      <p:sp>
        <p:nvSpPr>
          <p:cNvPr id="3" name="Subtitle 2"/>
          <p:cNvSpPr>
            <a:spLocks noGrp="1"/>
          </p:cNvSpPr>
          <p:nvPr>
            <p:ph type="subTitle" idx="4294967295"/>
          </p:nvPr>
        </p:nvSpPr>
        <p:spPr>
          <a:xfrm>
            <a:off x="381000" y="1524000"/>
            <a:ext cx="8763000" cy="5105400"/>
          </a:xfrm>
        </p:spPr>
        <p:txBody>
          <a:bodyPr>
            <a:normAutofit/>
          </a:bodyPr>
          <a:lstStyle/>
          <a:p>
            <a:pPr marL="514321" indent="-457200" defTabSz="914400" fontAlgn="base">
              <a:spcBef>
                <a:spcPct val="0"/>
              </a:spcBef>
              <a:spcAft>
                <a:spcPct val="0"/>
              </a:spcAft>
              <a:buFont typeface="+mj-lt"/>
              <a:buAutoNum type="arabicPeriod" startAt="3"/>
              <a:defRPr/>
            </a:pP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Project is not feasible </a:t>
            </a:r>
            <a:r>
              <a:rPr kumimoji="0" lang="en-US" sz="20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57121" indent="0" defTabSz="914400" fontAlgn="base">
              <a:spcBef>
                <a:spcPct val="0"/>
              </a:spcBef>
              <a:spcAft>
                <a:spcPct val="0"/>
              </a:spcAft>
              <a:buNone/>
              <a:defRPr/>
            </a:pPr>
            <a:endParaRPr lang="en-US" sz="1000" dirty="0">
              <a:solidFill>
                <a:prstClr val="black"/>
              </a:solidFill>
              <a:latin typeface="Times New Roman" pitchFamily="18" charset="0"/>
              <a:cs typeface="Times New Roman" pitchFamily="18" charset="0"/>
            </a:endParaRP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No information provided as to why the Project is not feasible and what this means</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Absent additional information or substantial evidence, the simple claim that the Project is not feasible is not ground for approval of the appeal</a:t>
            </a:r>
          </a:p>
          <a:p>
            <a:pPr marL="457154" lvl="1"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defTabSz="914400" fontAlgn="base">
              <a:spcBef>
                <a:spcPct val="0"/>
              </a:spcBef>
              <a:spcAft>
                <a:spcPct val="0"/>
              </a:spcAft>
            </a:pPr>
            <a:endParaRPr lang="en-US" sz="1600" dirty="0">
              <a:effectLst/>
              <a:latin typeface="Arial" panose="020B0604020202020204" pitchFamily="34" charset="0"/>
              <a:ea typeface="Calibri" panose="020F0502020204030204" pitchFamily="34" charset="0"/>
            </a:endParaRP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42628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Appeal Analysis Item No. 4</a:t>
            </a:r>
          </a:p>
        </p:txBody>
      </p:sp>
      <p:sp>
        <p:nvSpPr>
          <p:cNvPr id="3" name="Subtitle 2"/>
          <p:cNvSpPr>
            <a:spLocks noGrp="1"/>
          </p:cNvSpPr>
          <p:nvPr>
            <p:ph type="subTitle" idx="4294967295"/>
          </p:nvPr>
        </p:nvSpPr>
        <p:spPr>
          <a:xfrm>
            <a:off x="381000" y="1371600"/>
            <a:ext cx="8534400" cy="5257800"/>
          </a:xfrm>
        </p:spPr>
        <p:txBody>
          <a:bodyPr>
            <a:normAutofit/>
          </a:bodyPr>
          <a:lstStyle/>
          <a:p>
            <a:pPr marL="514321" indent="-457200" defTabSz="914400" fontAlgn="base">
              <a:spcBef>
                <a:spcPct val="0"/>
              </a:spcBef>
              <a:spcAft>
                <a:spcPct val="0"/>
              </a:spcAft>
              <a:buFont typeface="+mj-lt"/>
              <a:buAutoNum type="arabicPeriod" startAt="4"/>
              <a:defRPr/>
            </a:pPr>
            <a:r>
              <a:rPr kumimoji="0" lang="en-US" sz="22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transportation wait times are too long</a:t>
            </a:r>
            <a:r>
              <a:rPr kumimoji="0" lang="en-US" sz="20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No additional information provided to expand on this statement</a:t>
            </a:r>
          </a:p>
          <a:p>
            <a:pPr marL="742881" lvl="1" indent="-285750" defTabSz="914400" fontAlgn="base">
              <a:spcBef>
                <a:spcPct val="0"/>
              </a:spcBef>
              <a:spcAft>
                <a:spcPct val="0"/>
              </a:spcAft>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Transportation Impact Study Prepared (not required)</a:t>
            </a:r>
            <a:endPar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1142891" lvl="2" indent="-285750" defTabSz="914400" fontAlgn="base">
              <a:spcBef>
                <a:spcPct val="0"/>
              </a:spcBef>
              <a:spcAft>
                <a:spcPct val="0"/>
              </a:spcAft>
              <a:buFont typeface="Arial" panose="020B0604020202020204" pitchFamily="34" charset="0"/>
              <a:buChar char="•"/>
              <a:defRPr/>
            </a:pPr>
            <a:r>
              <a:rPr lang="en-US" sz="1600" dirty="0">
                <a:solidFill>
                  <a:prstClr val="black"/>
                </a:solidFill>
                <a:latin typeface="Times New Roman" pitchFamily="18" charset="0"/>
                <a:cs typeface="Times New Roman" pitchFamily="18" charset="0"/>
              </a:rPr>
              <a:t>39 AM Peak Hour Trips and 41 PM Peak Hour Trips</a:t>
            </a:r>
            <a:endPar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1142891" lvl="2" indent="-285750" defTabSz="914400" fontAlgn="base">
              <a:spcBef>
                <a:spcPct val="0"/>
              </a:spcBef>
              <a:spcAft>
                <a:spcPct val="0"/>
              </a:spcAft>
              <a:buFont typeface="Arial" panose="020B0604020202020204" pitchFamily="34" charset="0"/>
              <a:buChar char="•"/>
              <a:defRPr/>
            </a:pPr>
            <a:r>
              <a:rPr lang="en-US" sz="1600" dirty="0">
                <a:solidFill>
                  <a:prstClr val="black"/>
                </a:solidFill>
                <a:latin typeface="Times New Roman" pitchFamily="18" charset="0"/>
                <a:cs typeface="Times New Roman" pitchFamily="18" charset="0"/>
              </a:rPr>
              <a:t>Project would not impact level of service (LOS) of two study intersections </a:t>
            </a:r>
          </a:p>
          <a:p>
            <a:pPr marL="1142891" lvl="2" indent="-285750" defTabSz="914400" fontAlgn="base">
              <a:spcBef>
                <a:spcPct val="0"/>
              </a:spcBef>
              <a:spcAft>
                <a:spcPct val="0"/>
              </a:spcAft>
              <a:buFont typeface="Arial" panose="020B0604020202020204" pitchFamily="34" charset="0"/>
              <a:buChar char="•"/>
              <a:defRPr/>
            </a:pPr>
            <a:r>
              <a:rPr lang="en-US" sz="1600" dirty="0">
                <a:solidFill>
                  <a:prstClr val="black"/>
                </a:solidFill>
                <a:latin typeface="Times New Roman" pitchFamily="18" charset="0"/>
                <a:cs typeface="Times New Roman" pitchFamily="18" charset="0"/>
              </a:rPr>
              <a:t>Cumulative traffic impacts addressed through Traffic Studies associated with the City’s 2018 General Plan and updated in 2021 (1/2 vehicle trips as commercial use of site)</a:t>
            </a:r>
          </a:p>
          <a:p>
            <a:pPr marL="1142891" lvl="2" indent="-285750" defTabSz="914400" fontAlgn="base">
              <a:spcBef>
                <a:spcPct val="0"/>
              </a:spcBef>
              <a:spcAft>
                <a:spcPct val="0"/>
              </a:spcAft>
              <a:buFont typeface="Arial" panose="020B0604020202020204" pitchFamily="34" charset="0"/>
              <a:buChar char="•"/>
              <a:defRPr/>
            </a:pPr>
            <a:r>
              <a:rPr lang="en-US" sz="1600" dirty="0">
                <a:solidFill>
                  <a:prstClr val="black"/>
                </a:solidFill>
                <a:latin typeface="Times New Roman" pitchFamily="18" charset="0"/>
                <a:cs typeface="Times New Roman" pitchFamily="18" charset="0"/>
              </a:rPr>
              <a:t>No geometric constraints or safety issues identified (vehicle, pedestrian, bicycle)</a:t>
            </a:r>
          </a:p>
          <a:p>
            <a:pPr marL="1142891" lvl="2" indent="-285750" defTabSz="914400" fontAlgn="base">
              <a:spcBef>
                <a:spcPct val="0"/>
              </a:spcBef>
              <a:spcAft>
                <a:spcPct val="0"/>
              </a:spcAft>
              <a:buFont typeface="Arial" panose="020B0604020202020204" pitchFamily="34" charset="0"/>
              <a:buChar char="•"/>
              <a:defRPr/>
            </a:pPr>
            <a:r>
              <a:rPr lang="en-US" sz="1600" dirty="0">
                <a:solidFill>
                  <a:prstClr val="black"/>
                </a:solidFill>
                <a:latin typeface="Times New Roman" pitchFamily="18" charset="0"/>
                <a:cs typeface="Times New Roman" pitchFamily="18" charset="0"/>
              </a:rPr>
              <a:t>Driveway spacing, driveway throat depth, sight distance all adequate</a:t>
            </a:r>
          </a:p>
          <a:p>
            <a:pPr marL="1142891" lvl="2" indent="-285750" defTabSz="914400" fontAlgn="base">
              <a:spcBef>
                <a:spcPct val="0"/>
              </a:spcBef>
              <a:spcAft>
                <a:spcPct val="0"/>
              </a:spcAft>
              <a:buFont typeface="Arial" panose="020B0604020202020204" pitchFamily="34" charset="0"/>
              <a:buChar char="•"/>
              <a:defRPr/>
            </a:pPr>
            <a:r>
              <a:rPr lang="en-US" sz="1600" dirty="0">
                <a:solidFill>
                  <a:prstClr val="black"/>
                </a:solidFill>
                <a:latin typeface="Times New Roman" pitchFamily="18" charset="0"/>
                <a:cs typeface="Times New Roman" pitchFamily="18" charset="0"/>
              </a:rPr>
              <a:t>Low number of traffic accidents in the Project area</a:t>
            </a:r>
          </a:p>
          <a:p>
            <a:pPr marL="1142891" lvl="2" indent="-285750" defTabSz="914400" fontAlgn="base">
              <a:spcBef>
                <a:spcPct val="0"/>
              </a:spcBef>
              <a:spcAft>
                <a:spcPct val="0"/>
              </a:spcAft>
              <a:buFont typeface="Arial" panose="020B0604020202020204" pitchFamily="34" charset="0"/>
              <a:buChar char="•"/>
              <a:defRPr/>
            </a:pPr>
            <a:r>
              <a:rPr lang="en-US" sz="1600" dirty="0">
                <a:solidFill>
                  <a:prstClr val="black"/>
                </a:solidFill>
                <a:latin typeface="Times New Roman" pitchFamily="18" charset="0"/>
                <a:cs typeface="Times New Roman" pitchFamily="18" charset="0"/>
              </a:rPr>
              <a:t>No impact to bus rapid transit service (Route 30) with respect to access and wait times</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Appeal does not provide any evidence to suggest the Project would result in exceedance of any City standard to vehicle or bus wait times nor was any evidence provided to suggest the Project would result in any traffic safety related impacts at nearby street intersections</a:t>
            </a:r>
          </a:p>
          <a:p>
            <a:pPr marL="457154" lvl="1"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defTabSz="914400" fontAlgn="base">
              <a:spcBef>
                <a:spcPct val="0"/>
              </a:spcBef>
              <a:spcAft>
                <a:spcPct val="0"/>
              </a:spcAft>
            </a:pPr>
            <a:endParaRPr lang="en-US" sz="1600" dirty="0">
              <a:effectLst/>
              <a:latin typeface="Arial" panose="020B0604020202020204" pitchFamily="34" charset="0"/>
              <a:ea typeface="Calibri" panose="020F0502020204030204" pitchFamily="34" charset="0"/>
            </a:endParaRP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04142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Appeal Hearing Protocol</a:t>
            </a:r>
          </a:p>
        </p:txBody>
      </p:sp>
      <p:sp>
        <p:nvSpPr>
          <p:cNvPr id="3" name="Subtitle 2"/>
          <p:cNvSpPr>
            <a:spLocks noGrp="1"/>
          </p:cNvSpPr>
          <p:nvPr>
            <p:ph type="subTitle" idx="4294967295"/>
          </p:nvPr>
        </p:nvSpPr>
        <p:spPr>
          <a:xfrm>
            <a:off x="381000" y="1600200"/>
            <a:ext cx="8305800" cy="4038600"/>
          </a:xfrm>
        </p:spPr>
        <p:txBody>
          <a:bodyPr>
            <a:normAutofit/>
          </a:bodyPr>
          <a:lstStyle/>
          <a:p>
            <a:pPr marL="457200" lvl="0" indent="-457200" defTabSz="914400" fontAlgn="base">
              <a:spcBef>
                <a:spcPct val="0"/>
              </a:spcBef>
              <a:spcAft>
                <a:spcPct val="0"/>
              </a:spcAft>
              <a:buFont typeface="+mj-lt"/>
              <a:buAutoNum type="arabicPeriod"/>
            </a:pPr>
            <a:r>
              <a:rPr lang="en-US" sz="2400" dirty="0">
                <a:solidFill>
                  <a:prstClr val="black"/>
                </a:solidFill>
                <a:latin typeface="Times New Roman" pitchFamily="18" charset="0"/>
                <a:cs typeface="Times New Roman" pitchFamily="18" charset="0"/>
              </a:rPr>
              <a:t>  Mayor Opens Hearing  </a:t>
            </a:r>
          </a:p>
          <a:p>
            <a:pPr marL="457200" lvl="0" indent="-457200" defTabSz="914400" fontAlgn="base">
              <a:spcBef>
                <a:spcPct val="0"/>
              </a:spcBef>
              <a:spcAft>
                <a:spcPct val="0"/>
              </a:spcAft>
              <a:buFont typeface="+mj-lt"/>
              <a:buAutoNum type="arabicPeriod"/>
            </a:pPr>
            <a:r>
              <a:rPr lang="en-US" sz="2400" dirty="0">
                <a:solidFill>
                  <a:prstClr val="black"/>
                </a:solidFill>
                <a:latin typeface="Times New Roman" pitchFamily="18" charset="0"/>
                <a:cs typeface="Times New Roman" pitchFamily="18" charset="0"/>
              </a:rPr>
              <a:t>  City Staff Presentation</a:t>
            </a:r>
          </a:p>
          <a:p>
            <a:pPr marL="457200" lvl="0" indent="-457200" defTabSz="914400" fontAlgn="base">
              <a:spcBef>
                <a:spcPct val="0"/>
              </a:spcBef>
              <a:spcAft>
                <a:spcPct val="0"/>
              </a:spcAft>
              <a:buFont typeface="+mj-lt"/>
              <a:buAutoNum type="arabicPeriod"/>
            </a:pPr>
            <a:r>
              <a:rPr lang="en-US" sz="2400" dirty="0">
                <a:solidFill>
                  <a:prstClr val="black"/>
                </a:solidFill>
                <a:latin typeface="Times New Roman" pitchFamily="18" charset="0"/>
                <a:cs typeface="Times New Roman" pitchFamily="18" charset="0"/>
              </a:rPr>
              <a:t>  Appellant Presentation (10 minutes)</a:t>
            </a:r>
          </a:p>
          <a:p>
            <a:pPr marL="457200" lvl="0" indent="-457200" defTabSz="914400" fontAlgn="base">
              <a:spcBef>
                <a:spcPct val="0"/>
              </a:spcBef>
              <a:spcAft>
                <a:spcPct val="0"/>
              </a:spcAft>
              <a:buFont typeface="+mj-lt"/>
              <a:buAutoNum type="arabicPeriod"/>
            </a:pPr>
            <a:r>
              <a:rPr lang="en-US" sz="2400" dirty="0">
                <a:solidFill>
                  <a:prstClr val="black"/>
                </a:solidFill>
                <a:latin typeface="Times New Roman" pitchFamily="18" charset="0"/>
                <a:cs typeface="Times New Roman" pitchFamily="18" charset="0"/>
              </a:rPr>
              <a:t>  Project Applicant Presentation (10 minutes)</a:t>
            </a:r>
          </a:p>
          <a:p>
            <a:pPr marL="457200" lvl="0" indent="-457200" defTabSz="914400" fontAlgn="base">
              <a:spcBef>
                <a:spcPct val="0"/>
              </a:spcBef>
              <a:spcAft>
                <a:spcPct val="0"/>
              </a:spcAft>
              <a:buFont typeface="+mj-lt"/>
              <a:buAutoNum type="arabicPeriod"/>
            </a:pPr>
            <a:r>
              <a:rPr lang="en-US" sz="2400" dirty="0">
                <a:solidFill>
                  <a:prstClr val="black"/>
                </a:solidFill>
                <a:latin typeface="Times New Roman" pitchFamily="18" charset="0"/>
                <a:cs typeface="Times New Roman" pitchFamily="18" charset="0"/>
              </a:rPr>
              <a:t>  Public Comments (3 minutes per person)</a:t>
            </a:r>
          </a:p>
          <a:p>
            <a:pPr marL="457200" lvl="0" indent="-457200" defTabSz="914400" fontAlgn="base">
              <a:spcBef>
                <a:spcPct val="0"/>
              </a:spcBef>
              <a:spcAft>
                <a:spcPct val="0"/>
              </a:spcAft>
              <a:buFont typeface="+mj-lt"/>
              <a:buAutoNum type="arabicPeriod"/>
            </a:pPr>
            <a:r>
              <a:rPr lang="en-US" sz="2400" dirty="0">
                <a:solidFill>
                  <a:prstClr val="black"/>
                </a:solidFill>
                <a:latin typeface="Times New Roman" pitchFamily="18" charset="0"/>
                <a:cs typeface="Times New Roman" pitchFamily="18" charset="0"/>
              </a:rPr>
              <a:t>  Appellant Closing Remarks (5 minutes)</a:t>
            </a:r>
          </a:p>
          <a:p>
            <a:pPr marL="457200" lvl="0" indent="-457200" defTabSz="914400" fontAlgn="base">
              <a:spcBef>
                <a:spcPct val="0"/>
              </a:spcBef>
              <a:spcAft>
                <a:spcPct val="0"/>
              </a:spcAft>
              <a:buFont typeface="+mj-lt"/>
              <a:buAutoNum type="arabicPeriod"/>
            </a:pPr>
            <a:r>
              <a:rPr lang="en-US" sz="2400" dirty="0">
                <a:solidFill>
                  <a:prstClr val="black"/>
                </a:solidFill>
                <a:latin typeface="Times New Roman" pitchFamily="18" charset="0"/>
                <a:cs typeface="Times New Roman" pitchFamily="18" charset="0"/>
              </a:rPr>
              <a:t>  Project Applicant Closing Remarks (5 minutes)</a:t>
            </a:r>
          </a:p>
          <a:p>
            <a:pPr marL="457200" lvl="0" indent="-457200" defTabSz="914400" fontAlgn="base">
              <a:spcBef>
                <a:spcPct val="0"/>
              </a:spcBef>
              <a:spcAft>
                <a:spcPct val="0"/>
              </a:spcAft>
              <a:buFont typeface="+mj-lt"/>
              <a:buAutoNum type="arabicPeriod"/>
            </a:pPr>
            <a:r>
              <a:rPr lang="en-US" sz="2400" dirty="0">
                <a:solidFill>
                  <a:prstClr val="black"/>
                </a:solidFill>
                <a:latin typeface="Times New Roman" pitchFamily="18" charset="0"/>
                <a:cs typeface="Times New Roman" pitchFamily="18" charset="0"/>
              </a:rPr>
              <a:t>  City Staff Questions from Council</a:t>
            </a:r>
          </a:p>
          <a:p>
            <a:pPr marL="457200" lvl="0" indent="-457200" defTabSz="914400" fontAlgn="base">
              <a:spcBef>
                <a:spcPct val="0"/>
              </a:spcBef>
              <a:spcAft>
                <a:spcPct val="0"/>
              </a:spcAft>
              <a:buFont typeface="+mj-lt"/>
              <a:buAutoNum type="arabicPeriod"/>
            </a:pPr>
            <a:r>
              <a:rPr lang="en-US" sz="2400" dirty="0">
                <a:solidFill>
                  <a:prstClr val="black"/>
                </a:solidFill>
                <a:latin typeface="Times New Roman" pitchFamily="18" charset="0"/>
                <a:cs typeface="Times New Roman" pitchFamily="18" charset="0"/>
              </a:rPr>
              <a:t>  Mayor Closes Hearing</a:t>
            </a:r>
          </a:p>
          <a:p>
            <a:pPr marL="457200" lvl="0" indent="-457200" defTabSz="914400" fontAlgn="base">
              <a:spcBef>
                <a:spcPct val="0"/>
              </a:spcBef>
              <a:spcAft>
                <a:spcPct val="0"/>
              </a:spcAft>
              <a:buFont typeface="+mj-lt"/>
              <a:buAutoNum type="arabicPeriod"/>
            </a:pPr>
            <a:r>
              <a:rPr lang="en-US" sz="2400" dirty="0">
                <a:solidFill>
                  <a:prstClr val="black"/>
                </a:solidFill>
                <a:latin typeface="Times New Roman" pitchFamily="18" charset="0"/>
                <a:cs typeface="Times New Roman" pitchFamily="18" charset="0"/>
              </a:rPr>
              <a:t>  City Council Deliberation and Decision</a:t>
            </a:r>
          </a:p>
          <a:p>
            <a:pPr marL="400010"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2754117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Applicant Response Letter</a:t>
            </a:r>
          </a:p>
        </p:txBody>
      </p:sp>
      <p:sp>
        <p:nvSpPr>
          <p:cNvPr id="3" name="Subtitle 2"/>
          <p:cNvSpPr>
            <a:spLocks noGrp="1"/>
          </p:cNvSpPr>
          <p:nvPr>
            <p:ph type="subTitle" idx="4294967295"/>
          </p:nvPr>
        </p:nvSpPr>
        <p:spPr>
          <a:xfrm>
            <a:off x="381000" y="1524000"/>
            <a:ext cx="8534400" cy="3810000"/>
          </a:xfrm>
        </p:spPr>
        <p:txBody>
          <a:bodyPr>
            <a:normAutofit/>
          </a:bodyPr>
          <a:lstStyle/>
          <a:p>
            <a:pPr marL="57121" indent="0" defTabSz="914400" fontAlgn="base">
              <a:spcBef>
                <a:spcPct val="0"/>
              </a:spcBef>
              <a:spcAft>
                <a:spcPct val="0"/>
              </a:spcAft>
              <a:buFont typeface="Arial" pitchFamily="34" charset="0"/>
              <a:buChar char="•"/>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Applicant Response Letter (Attachment 6)</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 Provides overview of Project and its appropriate for the proposed location</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 Disagrees with the assertion that the Initial Study and Mitigated Negative</a:t>
            </a:r>
          </a:p>
          <a:p>
            <a:pPr marL="457131" lvl="1" indent="0" defTabSz="914400" fontAlgn="base">
              <a:spcBef>
                <a:spcPct val="0"/>
              </a:spcBef>
              <a:spcAft>
                <a:spcPct val="0"/>
              </a:spcAft>
              <a:buNone/>
              <a:defRPr/>
            </a:pPr>
            <a:r>
              <a:rPr lang="en-US" sz="1800" dirty="0">
                <a:solidFill>
                  <a:prstClr val="black"/>
                </a:solidFill>
                <a:latin typeface="Times New Roman" pitchFamily="18" charset="0"/>
                <a:cs typeface="Times New Roman" pitchFamily="18" charset="0"/>
              </a:rPr>
              <a:t>      Declaration</a:t>
            </a:r>
          </a:p>
          <a:p>
            <a:pPr marL="457131" lvl="1" indent="0" defTabSz="914400" fontAlgn="base">
              <a:spcBef>
                <a:spcPct val="0"/>
              </a:spcBef>
              <a:spcAft>
                <a:spcPct val="0"/>
              </a:spcAft>
              <a:buNone/>
              <a:defRPr/>
            </a:pPr>
            <a:r>
              <a:rPr lang="en-US" sz="1800" dirty="0">
                <a:solidFill>
                  <a:prstClr val="black"/>
                </a:solidFill>
                <a:latin typeface="Times New Roman" pitchFamily="18" charset="0"/>
                <a:cs typeface="Times New Roman" pitchFamily="18" charset="0"/>
              </a:rPr>
              <a:t>      prepared for the Project are is inadequate (no evidence)</a:t>
            </a:r>
          </a:p>
          <a:p>
            <a:pPr marL="742881" lvl="1" indent="-285750" defTabSz="914400" fontAlgn="base">
              <a:spcBef>
                <a:spcPct val="0"/>
              </a:spcBef>
              <a:spcAft>
                <a:spcPct val="0"/>
              </a:spcAft>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Disagrees that the Project would have an adverse impact on public health, safety,</a:t>
            </a:r>
          </a:p>
          <a:p>
            <a:pPr marL="457131" lvl="1" indent="0" defTabSz="914400" fontAlgn="base">
              <a:spcBef>
                <a:spcPct val="0"/>
              </a:spcBef>
              <a:spcAft>
                <a:spcPct val="0"/>
              </a:spcAft>
              <a:buNone/>
              <a:defRPr/>
            </a:pPr>
            <a:r>
              <a:rPr lang="en-US" sz="1800" dirty="0">
                <a:solidFill>
                  <a:prstClr val="black"/>
                </a:solidFill>
                <a:latin typeface="Times New Roman" pitchFamily="18" charset="0"/>
                <a:cs typeface="Times New Roman" pitchFamily="18" charset="0"/>
              </a:rPr>
              <a:t>    </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and </a:t>
            </a:r>
            <a:r>
              <a:rPr lang="en-US" sz="1800" dirty="0">
                <a:solidFill>
                  <a:prstClr val="black"/>
                </a:solidFill>
                <a:latin typeface="Times New Roman" pitchFamily="18" charset="0"/>
                <a:cs typeface="Times New Roman" pitchFamily="18" charset="0"/>
              </a:rPr>
              <a:t>welfare and would detrimental or injurious to property and improvements in</a:t>
            </a:r>
          </a:p>
          <a:p>
            <a:pPr marL="457131" lvl="1" indent="0" defTabSz="914400" fontAlgn="base">
              <a:spcBef>
                <a:spcPct val="0"/>
              </a:spcBef>
              <a:spcAft>
                <a:spcPct val="0"/>
              </a:spcAft>
              <a:buNone/>
              <a:defRPr/>
            </a:pPr>
            <a:r>
              <a:rPr lang="en-US" sz="1800" dirty="0">
                <a:solidFill>
                  <a:prstClr val="black"/>
                </a:solidFill>
                <a:latin typeface="Times New Roman" pitchFamily="18" charset="0"/>
                <a:cs typeface="Times New Roman" pitchFamily="18" charset="0"/>
              </a:rPr>
              <a:t>      the neighborhood (no evidence)</a:t>
            </a:r>
          </a:p>
          <a:p>
            <a:pPr marL="742881" lvl="1" indent="-285750" defTabSz="914400" fontAlgn="base">
              <a:spcBef>
                <a:spcPct val="0"/>
              </a:spcBef>
              <a:spcAft>
                <a:spcPct val="0"/>
              </a:spcAft>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Disputes assertion that the Project is not feasible (no factual basis)</a:t>
            </a:r>
          </a:p>
          <a:p>
            <a:pPr marL="742881" lvl="1" indent="-28575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 Disagrees with the comment that the wait times are too long (no evidence)</a:t>
            </a:r>
          </a:p>
          <a:p>
            <a:pPr marL="742881" lvl="1" indent="-285750" defTabSz="914400" fontAlgn="base">
              <a:spcBef>
                <a:spcPct val="0"/>
              </a:spcBef>
              <a:spcAft>
                <a:spcPct val="0"/>
              </a:spcAft>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Objection to Delp </a:t>
            </a:r>
            <a:r>
              <a:rPr lang="en-US" sz="1800" dirty="0">
                <a:solidFill>
                  <a:prstClr val="black"/>
                </a:solidFill>
                <a:latin typeface="Times New Roman" pitchFamily="18" charset="0"/>
                <a:cs typeface="Times New Roman" pitchFamily="18" charset="0"/>
              </a:rPr>
              <a:t>and </a:t>
            </a:r>
            <a:r>
              <a:rPr lang="en-US" sz="1800" dirty="0" err="1">
                <a:solidFill>
                  <a:prstClr val="black"/>
                </a:solidFill>
                <a:latin typeface="Times New Roman" pitchFamily="18" charset="0"/>
                <a:cs typeface="Times New Roman" pitchFamily="18" charset="0"/>
              </a:rPr>
              <a:t>Sundermier</a:t>
            </a:r>
            <a:r>
              <a:rPr lang="en-US" sz="1800" dirty="0">
                <a:solidFill>
                  <a:prstClr val="black"/>
                </a:solidFill>
                <a:latin typeface="Times New Roman" pitchFamily="18" charset="0"/>
                <a:cs typeface="Times New Roman" pitchFamily="18" charset="0"/>
              </a:rPr>
              <a:t> Letters (no right of appeal)</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31" lvl="1" indent="0" defTabSz="914400" fontAlgn="base">
              <a:spcBef>
                <a:spcPct val="0"/>
              </a:spcBef>
              <a:spcAft>
                <a:spcPct val="0"/>
              </a:spcAft>
              <a:buNone/>
              <a:defRPr/>
            </a:pPr>
            <a:endParaRPr lang="en-US" sz="18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None/>
              <a:defRPr/>
            </a:pPr>
            <a:r>
              <a:rPr lang="en-US" sz="1800" dirty="0">
                <a:solidFill>
                  <a:prstClr val="black"/>
                </a:solidFill>
                <a:latin typeface="Times New Roman" pitchFamily="18" charset="0"/>
                <a:cs typeface="Times New Roman" pitchFamily="18" charset="0"/>
              </a:rPr>
              <a:t>  </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21" indent="0" defTabSz="914400" fontAlgn="base">
              <a:spcBef>
                <a:spcPct val="0"/>
              </a:spcBef>
              <a:spcAft>
                <a:spcPct val="0"/>
              </a:spcAft>
              <a:buNone/>
              <a:defRPr/>
            </a:pPr>
            <a:r>
              <a:rPr lang="en-US" sz="1800" dirty="0">
                <a:solidFill>
                  <a:prstClr val="black"/>
                </a:solidFill>
                <a:latin typeface="Times New Roman" pitchFamily="18" charset="0"/>
                <a:cs typeface="Times New Roman" pitchFamily="18" charset="0"/>
              </a:rPr>
              <a:t>  </a:t>
            </a:r>
            <a:endParaRPr lang="en-US" sz="1800" dirty="0">
              <a:effectLst/>
              <a:latin typeface="Arial" panose="020B0604020202020204" pitchFamily="34" charset="0"/>
              <a:ea typeface="Calibri" panose="020F0502020204030204" pitchFamily="34" charset="0"/>
            </a:endParaRP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19578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Additional Comments/Letters</a:t>
            </a:r>
          </a:p>
        </p:txBody>
      </p:sp>
      <p:sp>
        <p:nvSpPr>
          <p:cNvPr id="3" name="Subtitle 2"/>
          <p:cNvSpPr>
            <a:spLocks noGrp="1"/>
          </p:cNvSpPr>
          <p:nvPr>
            <p:ph type="subTitle" idx="4294967295"/>
          </p:nvPr>
        </p:nvSpPr>
        <p:spPr>
          <a:xfrm>
            <a:off x="381000" y="1473198"/>
            <a:ext cx="8534400" cy="4241802"/>
          </a:xfrm>
        </p:spPr>
        <p:txBody>
          <a:bodyPr>
            <a:normAutofit/>
          </a:bodyPr>
          <a:lstStyle/>
          <a:p>
            <a:pPr marL="57121" indent="0" defTabSz="914400" fontAlgn="base">
              <a:spcBef>
                <a:spcPct val="0"/>
              </a:spcBef>
              <a:spcAft>
                <a:spcPct val="0"/>
              </a:spcAft>
              <a:buFont typeface="Arial" pitchFamily="34" charset="0"/>
              <a:buChar char="•"/>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Multiple Letters of Support for Project  </a:t>
            </a:r>
          </a:p>
          <a:p>
            <a:pPr marL="57121" indent="0" defTabSz="914400" fontAlgn="base">
              <a:spcBef>
                <a:spcPct val="0"/>
              </a:spcBef>
              <a:spcAft>
                <a:spcPct val="0"/>
              </a:spcAft>
              <a:buFont typeface="Arial" pitchFamily="34" charset="0"/>
              <a:buChar char="•"/>
              <a:defRPr/>
            </a:pPr>
            <a:r>
              <a:rPr lang="en-US" sz="1800" dirty="0">
                <a:solidFill>
                  <a:prstClr val="black"/>
                </a:solidFill>
                <a:latin typeface="Times New Roman" pitchFamily="18" charset="0"/>
                <a:cs typeface="Times New Roman" pitchFamily="18" charset="0"/>
              </a:rPr>
              <a:t>  Roadway Design Requirements (East Natoma Street and Right-of Way)</a:t>
            </a:r>
            <a:r>
              <a:rPr lang="en-US" sz="1400" dirty="0">
                <a:solidFill>
                  <a:prstClr val="black"/>
                </a:solidFill>
                <a:latin typeface="Times New Roman" pitchFamily="18" charset="0"/>
                <a:cs typeface="Times New Roman" pitchFamily="18" charset="0"/>
              </a:rPr>
              <a:t> </a:t>
            </a:r>
          </a:p>
          <a:p>
            <a:pPr marL="57121" indent="0" defTabSz="914400" fontAlgn="base">
              <a:spcBef>
                <a:spcPct val="0"/>
              </a:spcBef>
              <a:spcAft>
                <a:spcPct val="0"/>
              </a:spcAft>
              <a:buFont typeface="Arial" pitchFamily="34" charset="0"/>
              <a:buChar char="•"/>
              <a:defRPr/>
            </a:pPr>
            <a:r>
              <a:rPr lang="en-US" sz="1800" dirty="0">
                <a:solidFill>
                  <a:prstClr val="black"/>
                </a:solidFill>
                <a:latin typeface="Times New Roman" pitchFamily="18" charset="0"/>
                <a:cs typeface="Times New Roman" pitchFamily="18" charset="0"/>
              </a:rPr>
              <a:t>  Traffic Study and Cumulative Impacts (General Plan EIR Traffic Analysis)</a:t>
            </a:r>
          </a:p>
          <a:p>
            <a:pPr marL="57121" indent="0" defTabSz="914400" fontAlgn="base">
              <a:spcBef>
                <a:spcPct val="0"/>
              </a:spcBef>
              <a:spcAft>
                <a:spcPct val="0"/>
              </a:spcAft>
              <a:buFont typeface="Arial" pitchFamily="34" charset="0"/>
              <a:buChar char="•"/>
              <a:defRPr/>
            </a:pPr>
            <a:r>
              <a:rPr lang="en-US" sz="1800" dirty="0">
                <a:solidFill>
                  <a:prstClr val="black"/>
                </a:solidFill>
                <a:latin typeface="Times New Roman" pitchFamily="18" charset="0"/>
                <a:cs typeface="Times New Roman" pitchFamily="18" charset="0"/>
              </a:rPr>
              <a:t>  Parking Mitigation</a:t>
            </a:r>
          </a:p>
          <a:p>
            <a:pPr marL="57121" indent="0" defTabSz="914400" fontAlgn="base">
              <a:spcBef>
                <a:spcPct val="0"/>
              </a:spcBef>
              <a:spcAft>
                <a:spcPct val="0"/>
              </a:spcAft>
              <a:buFont typeface="Arial" pitchFamily="34" charset="0"/>
              <a:buChar char="•"/>
              <a:defRPr/>
            </a:pPr>
            <a:r>
              <a:rPr lang="en-US" sz="1800" dirty="0">
                <a:solidFill>
                  <a:prstClr val="black"/>
                </a:solidFill>
                <a:latin typeface="Times New Roman" pitchFamily="18" charset="0"/>
                <a:cs typeface="Times New Roman" pitchFamily="18" charset="0"/>
              </a:rPr>
              <a:t>  Pedestrian Circulation (Traffic Safety Committee) </a:t>
            </a:r>
          </a:p>
          <a:p>
            <a:pPr marL="57121" indent="0" defTabSz="914400" fontAlgn="base">
              <a:spcBef>
                <a:spcPct val="0"/>
              </a:spcBef>
              <a:spcAft>
                <a:spcPct val="0"/>
              </a:spcAft>
              <a:buFont typeface="Arial" pitchFamily="34" charset="0"/>
              <a:buChar char="•"/>
              <a:defRPr/>
            </a:pPr>
            <a:r>
              <a:rPr lang="en-US" sz="1800" dirty="0">
                <a:solidFill>
                  <a:prstClr val="black"/>
                </a:solidFill>
                <a:latin typeface="Times New Roman" pitchFamily="18" charset="0"/>
                <a:cs typeface="Times New Roman" pitchFamily="18" charset="0"/>
              </a:rPr>
              <a:t>  Off-Site Sidewalk Extension </a:t>
            </a:r>
          </a:p>
          <a:p>
            <a:pPr marL="57121" indent="0" defTabSz="914400" fontAlgn="base">
              <a:spcBef>
                <a:spcPct val="0"/>
              </a:spcBef>
              <a:spcAft>
                <a:spcPct val="0"/>
              </a:spcAft>
              <a:buFont typeface="Arial" pitchFamily="34" charset="0"/>
              <a:buChar char="•"/>
              <a:defRPr/>
            </a:pPr>
            <a:r>
              <a:rPr lang="en-US" sz="1800" dirty="0">
                <a:solidFill>
                  <a:prstClr val="black"/>
                </a:solidFill>
                <a:latin typeface="Times New Roman" pitchFamily="18" charset="0"/>
                <a:cs typeface="Times New Roman" pitchFamily="18" charset="0"/>
              </a:rPr>
              <a:t>  Secondary Access Driveway and Usage</a:t>
            </a:r>
          </a:p>
          <a:p>
            <a:pPr marL="57121" indent="0" defTabSz="914400" fontAlgn="base">
              <a:spcBef>
                <a:spcPct val="0"/>
              </a:spcBef>
              <a:spcAft>
                <a:spcPct val="0"/>
              </a:spcAft>
              <a:buFont typeface="Arial" pitchFamily="34" charset="0"/>
              <a:buChar char="•"/>
              <a:defRPr/>
            </a:pPr>
            <a:r>
              <a:rPr lang="en-US" sz="1800" dirty="0">
                <a:solidFill>
                  <a:prstClr val="black"/>
                </a:solidFill>
                <a:latin typeface="Times New Roman" pitchFamily="18" charset="0"/>
                <a:cs typeface="Times New Roman" pitchFamily="18" charset="0"/>
              </a:rPr>
              <a:t>  Grading, Drainage, and Retaining Walls</a:t>
            </a:r>
          </a:p>
          <a:p>
            <a:pPr marL="57121" indent="0" defTabSz="914400" fontAlgn="base">
              <a:spcBef>
                <a:spcPct val="0"/>
              </a:spcBef>
              <a:spcAft>
                <a:spcPct val="0"/>
              </a:spcAft>
              <a:buFont typeface="Arial" pitchFamily="34" charset="0"/>
              <a:buChar char="•"/>
              <a:defRPr/>
            </a:pPr>
            <a:r>
              <a:rPr lang="en-US" sz="1800" dirty="0">
                <a:solidFill>
                  <a:prstClr val="black"/>
                </a:solidFill>
                <a:latin typeface="Times New Roman" pitchFamily="18" charset="0"/>
                <a:cs typeface="Times New Roman" pitchFamily="18" charset="0"/>
              </a:rPr>
              <a:t>  Oak Tree Impacts (Tree Preservation Ordinance)</a:t>
            </a:r>
          </a:p>
          <a:p>
            <a:pPr marL="57121" indent="0" defTabSz="914400" fontAlgn="base">
              <a:spcBef>
                <a:spcPct val="0"/>
              </a:spcBef>
              <a:spcAft>
                <a:spcPct val="0"/>
              </a:spcAft>
              <a:buFont typeface="Arial" pitchFamily="34" charset="0"/>
              <a:buChar char="•"/>
              <a:defRPr/>
            </a:pPr>
            <a:r>
              <a:rPr lang="en-US" sz="1800" dirty="0">
                <a:solidFill>
                  <a:prstClr val="black"/>
                </a:solidFill>
                <a:latin typeface="Times New Roman" pitchFamily="18" charset="0"/>
                <a:cs typeface="Times New Roman" pitchFamily="18" charset="0"/>
              </a:rPr>
              <a:t>  Sale of Subject Property</a:t>
            </a:r>
          </a:p>
          <a:p>
            <a:pPr marL="57121" indent="0" defTabSz="914400" fontAlgn="base">
              <a:spcBef>
                <a:spcPct val="0"/>
              </a:spcBef>
              <a:spcAft>
                <a:spcPct val="0"/>
              </a:spcAft>
              <a:buFont typeface="Arial" pitchFamily="34" charset="0"/>
              <a:buChar char="•"/>
              <a:defRPr/>
            </a:pPr>
            <a:r>
              <a:rPr lang="en-US" sz="1800" dirty="0">
                <a:solidFill>
                  <a:prstClr val="black"/>
                </a:solidFill>
                <a:latin typeface="Times New Roman" pitchFamily="18" charset="0"/>
                <a:cs typeface="Times New Roman" pitchFamily="18" charset="0"/>
              </a:rPr>
              <a:t>  Adequacy of Initial Study, Mitigated Negative Declaration ,and Mitigation </a:t>
            </a:r>
            <a:r>
              <a:rPr lang="en-US" sz="1800" dirty="0" err="1">
                <a:solidFill>
                  <a:prstClr val="black"/>
                </a:solidFill>
                <a:latin typeface="Times New Roman" pitchFamily="18" charset="0"/>
                <a:cs typeface="Times New Roman" pitchFamily="18" charset="0"/>
              </a:rPr>
              <a:t>Mesaures</a:t>
            </a:r>
            <a:endParaRPr lang="en-US" sz="18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Font typeface="Arial" pitchFamily="34" charset="0"/>
              <a:buChar char="•"/>
              <a:defRPr/>
            </a:pPr>
            <a:endParaRPr lang="en-US" sz="2000" dirty="0">
              <a:solidFill>
                <a:prstClr val="black"/>
              </a:solidFill>
              <a:latin typeface="Times New Roman" pitchFamily="18" charset="0"/>
              <a:cs typeface="Times New Roman" pitchFamily="18" charset="0"/>
            </a:endParaRP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672324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Staff Recommendation</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457200" y="2286000"/>
            <a:ext cx="82296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F4FD6B76-E3F9-4620-A5F7-BC436F9F3019}"/>
              </a:ext>
            </a:extLst>
          </p:cNvPr>
          <p:cNvSpPr/>
          <p:nvPr/>
        </p:nvSpPr>
        <p:spPr>
          <a:xfrm>
            <a:off x="685800" y="2057399"/>
            <a:ext cx="77724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719FFEFC-0392-4F46-B3B0-7F07F63251D5}"/>
              </a:ext>
            </a:extLst>
          </p:cNvPr>
          <p:cNvSpPr/>
          <p:nvPr/>
        </p:nvSpPr>
        <p:spPr>
          <a:xfrm>
            <a:off x="609600" y="2139423"/>
            <a:ext cx="79248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Rectangle 11">
            <a:extLst>
              <a:ext uri="{FF2B5EF4-FFF2-40B4-BE49-F238E27FC236}">
                <a16:creationId xmlns:a16="http://schemas.microsoft.com/office/drawing/2014/main" id="{4AC23588-3353-480B-BF53-02042BAB356B}"/>
              </a:ext>
            </a:extLst>
          </p:cNvPr>
          <p:cNvSpPr/>
          <p:nvPr/>
        </p:nvSpPr>
        <p:spPr>
          <a:xfrm>
            <a:off x="455802" y="2103770"/>
            <a:ext cx="82296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Rectangle 6">
            <a:extLst>
              <a:ext uri="{FF2B5EF4-FFF2-40B4-BE49-F238E27FC236}">
                <a16:creationId xmlns:a16="http://schemas.microsoft.com/office/drawing/2014/main" id="{1B528464-3C55-479B-8EB4-FF1A9DB43601}"/>
              </a:ext>
            </a:extLst>
          </p:cNvPr>
          <p:cNvSpPr/>
          <p:nvPr/>
        </p:nvSpPr>
        <p:spPr>
          <a:xfrm>
            <a:off x="690694" y="2286000"/>
            <a:ext cx="7849998"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TextBox 12">
            <a:extLst>
              <a:ext uri="{FF2B5EF4-FFF2-40B4-BE49-F238E27FC236}">
                <a16:creationId xmlns:a16="http://schemas.microsoft.com/office/drawing/2014/main" id="{7F907C91-ADDB-429E-81DC-86F489582586}"/>
              </a:ext>
            </a:extLst>
          </p:cNvPr>
          <p:cNvSpPr txBox="1"/>
          <p:nvPr/>
        </p:nvSpPr>
        <p:spPr>
          <a:xfrm>
            <a:off x="381000" y="2438399"/>
            <a:ext cx="83820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 name="Picture 4" descr="A grassy field with trees in the background&#10;&#10;Description automatically generated with medium confidence">
            <a:extLst>
              <a:ext uri="{FF2B5EF4-FFF2-40B4-BE49-F238E27FC236}">
                <a16:creationId xmlns:a16="http://schemas.microsoft.com/office/drawing/2014/main" id="{884901BD-58D7-5D77-8D77-F110BD5FCA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1600"/>
            <a:ext cx="9144000" cy="5257800"/>
          </a:xfrm>
          <a:prstGeom prst="rect">
            <a:avLst/>
          </a:prstGeom>
        </p:spPr>
      </p:pic>
      <p:sp>
        <p:nvSpPr>
          <p:cNvPr id="14" name="TextBox 13">
            <a:extLst>
              <a:ext uri="{FF2B5EF4-FFF2-40B4-BE49-F238E27FC236}">
                <a16:creationId xmlns:a16="http://schemas.microsoft.com/office/drawing/2014/main" id="{35724DF9-9A57-2C54-0292-D3D0B57322DF}"/>
              </a:ext>
            </a:extLst>
          </p:cNvPr>
          <p:cNvSpPr txBox="1"/>
          <p:nvPr/>
        </p:nvSpPr>
        <p:spPr>
          <a:xfrm>
            <a:off x="455802" y="2286000"/>
            <a:ext cx="8229600" cy="2862322"/>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Staff Respectfully Recommends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a:solidFill>
                  <a:prstClr val="black"/>
                </a:solidFill>
                <a:latin typeface="Times New Roman" pitchFamily="18" charset="0"/>
                <a:cs typeface="Times New Roman" pitchFamily="18" charset="0"/>
              </a:rPr>
              <a:t>that the City Council Deny the Appeal by Katherine Gray of Decisions by the Planning Commission Approving the Vintage Senior Apartments Project </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80584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14833-31CB-E279-7685-3A2391315A1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C9F088B-3A51-49D0-1F33-A123F1875B7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173228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Cross Section Apartments</a:t>
            </a:r>
          </a:p>
        </p:txBody>
      </p:sp>
      <p:sp>
        <p:nvSpPr>
          <p:cNvPr id="3" name="Subtitle 2"/>
          <p:cNvSpPr>
            <a:spLocks noGrp="1"/>
          </p:cNvSpPr>
          <p:nvPr>
            <p:ph type="subTitle" idx="4294967295"/>
          </p:nvPr>
        </p:nvSpPr>
        <p:spPr>
          <a:xfrm>
            <a:off x="0" y="1447800"/>
            <a:ext cx="9144000" cy="5181600"/>
          </a:xfrm>
        </p:spPr>
        <p:txBody>
          <a:bodyPr>
            <a:normAutofit/>
          </a:bodyPr>
          <a:lstStyle/>
          <a:p>
            <a:pPr marL="0" lv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1600" dirty="0">
              <a:solidFill>
                <a:prstClr val="black"/>
              </a:solidFill>
              <a:latin typeface="Times New Roman" pitchFamily="18" charset="0"/>
              <a:cs typeface="Times New Roman" pitchFamily="18" charset="0"/>
            </a:endParaRPr>
          </a:p>
          <a:p>
            <a:pPr marL="400010" lvl="1" indent="0" defTabSz="914400" fontAlgn="base">
              <a:spcBef>
                <a:spcPct val="0"/>
              </a:spcBef>
              <a:spcAft>
                <a:spcPct val="0"/>
              </a:spcAft>
              <a:buFont typeface="Arial" pitchFamily="34" charset="0"/>
              <a:buChar char="•"/>
            </a:pPr>
            <a:endParaRPr lang="en-US" sz="1600" dirty="0">
              <a:solidFill>
                <a:prstClr val="black"/>
              </a:solidFill>
              <a:latin typeface="Times New Roman" pitchFamily="18" charset="0"/>
              <a:cs typeface="Times New Roman" pitchFamily="18" charset="0"/>
            </a:endParaRPr>
          </a:p>
        </p:txBody>
      </p:sp>
      <p:pic>
        <p:nvPicPr>
          <p:cNvPr id="6" name="Picture 5" descr="Diagram, engineering drawing&#10;&#10;Description automatically generated">
            <a:extLst>
              <a:ext uri="{FF2B5EF4-FFF2-40B4-BE49-F238E27FC236}">
                <a16:creationId xmlns:a16="http://schemas.microsoft.com/office/drawing/2014/main" id="{28B6D865-A428-2FCF-9C33-7CC6C3AC7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4648200"/>
          </a:xfrm>
          <a:prstGeom prst="rect">
            <a:avLst/>
          </a:prstGeom>
        </p:spPr>
      </p:pic>
    </p:spTree>
    <p:extLst>
      <p:ext uri="{BB962C8B-B14F-4D97-AF65-F5344CB8AC3E}">
        <p14:creationId xmlns:p14="http://schemas.microsoft.com/office/powerpoint/2010/main" val="3223438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Cross Section Single-Family</a:t>
            </a:r>
          </a:p>
        </p:txBody>
      </p:sp>
      <p:sp>
        <p:nvSpPr>
          <p:cNvPr id="3" name="Subtitle 2"/>
          <p:cNvSpPr>
            <a:spLocks noGrp="1"/>
          </p:cNvSpPr>
          <p:nvPr>
            <p:ph type="subTitle" idx="4294967295"/>
          </p:nvPr>
        </p:nvSpPr>
        <p:spPr>
          <a:xfrm>
            <a:off x="0" y="1447800"/>
            <a:ext cx="9144000" cy="5181600"/>
          </a:xfrm>
        </p:spPr>
        <p:txBody>
          <a:bodyPr>
            <a:normAutofit/>
          </a:bodyPr>
          <a:lstStyle/>
          <a:p>
            <a:pPr marL="0" lv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1600" dirty="0">
              <a:solidFill>
                <a:prstClr val="black"/>
              </a:solidFill>
              <a:latin typeface="Times New Roman" pitchFamily="18" charset="0"/>
              <a:cs typeface="Times New Roman" pitchFamily="18" charset="0"/>
            </a:endParaRPr>
          </a:p>
          <a:p>
            <a:pPr marL="400010" lvl="1" indent="0" defTabSz="914400" fontAlgn="base">
              <a:spcBef>
                <a:spcPct val="0"/>
              </a:spcBef>
              <a:spcAft>
                <a:spcPct val="0"/>
              </a:spcAft>
              <a:buFont typeface="Arial" pitchFamily="34" charset="0"/>
              <a:buChar char="•"/>
            </a:pPr>
            <a:endParaRPr lang="en-US" sz="1600" dirty="0">
              <a:solidFill>
                <a:prstClr val="black"/>
              </a:solidFill>
              <a:latin typeface="Times New Roman" pitchFamily="18" charset="0"/>
              <a:cs typeface="Times New Roman" pitchFamily="18" charset="0"/>
            </a:endParaRPr>
          </a:p>
        </p:txBody>
      </p:sp>
      <p:pic>
        <p:nvPicPr>
          <p:cNvPr id="5" name="Picture 4" descr="Diagram, engineering drawing&#10;&#10;Description automatically generated">
            <a:extLst>
              <a:ext uri="{FF2B5EF4-FFF2-40B4-BE49-F238E27FC236}">
                <a16:creationId xmlns:a16="http://schemas.microsoft.com/office/drawing/2014/main" id="{BFF9682A-21F2-8D2D-5FFE-80D45BBDA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9144000" cy="4648200"/>
          </a:xfrm>
          <a:prstGeom prst="rect">
            <a:avLst/>
          </a:prstGeom>
        </p:spPr>
      </p:pic>
    </p:spTree>
    <p:extLst>
      <p:ext uri="{BB962C8B-B14F-4D97-AF65-F5344CB8AC3E}">
        <p14:creationId xmlns:p14="http://schemas.microsoft.com/office/powerpoint/2010/main" val="3822115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East </a:t>
            </a:r>
            <a:r>
              <a:rPr lang="en-US" sz="4000" b="1" dirty="0" err="1">
                <a:solidFill>
                  <a:schemeClr val="bg1"/>
                </a:solidFill>
              </a:rPr>
              <a:t>Natoma</a:t>
            </a:r>
            <a:r>
              <a:rPr lang="en-US" sz="4000" b="1" dirty="0">
                <a:solidFill>
                  <a:schemeClr val="bg1"/>
                </a:solidFill>
              </a:rPr>
              <a:t> Street Section West</a:t>
            </a:r>
          </a:p>
        </p:txBody>
      </p:sp>
      <p:sp>
        <p:nvSpPr>
          <p:cNvPr id="3" name="Subtitle 2"/>
          <p:cNvSpPr>
            <a:spLocks noGrp="1"/>
          </p:cNvSpPr>
          <p:nvPr>
            <p:ph type="subTitle" idx="4294967295"/>
          </p:nvPr>
        </p:nvSpPr>
        <p:spPr>
          <a:xfrm>
            <a:off x="0" y="1447800"/>
            <a:ext cx="9144000" cy="5181600"/>
          </a:xfrm>
        </p:spPr>
        <p:txBody>
          <a:bodyPr>
            <a:normAutofit/>
          </a:bodyPr>
          <a:lstStyle/>
          <a:p>
            <a:pPr marL="0" lv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1600" dirty="0">
              <a:solidFill>
                <a:prstClr val="black"/>
              </a:solidFill>
              <a:latin typeface="Times New Roman" pitchFamily="18" charset="0"/>
              <a:cs typeface="Times New Roman" pitchFamily="18" charset="0"/>
            </a:endParaRPr>
          </a:p>
          <a:p>
            <a:pPr marL="400010" lvl="1" indent="0" defTabSz="914400" fontAlgn="base">
              <a:spcBef>
                <a:spcPct val="0"/>
              </a:spcBef>
              <a:spcAft>
                <a:spcPct val="0"/>
              </a:spcAft>
              <a:buFont typeface="Arial" pitchFamily="34" charset="0"/>
              <a:buChar char="•"/>
            </a:pPr>
            <a:endParaRPr lang="en-US" sz="1600" dirty="0">
              <a:solidFill>
                <a:prstClr val="black"/>
              </a:solidFill>
              <a:latin typeface="Times New Roman" pitchFamily="18" charset="0"/>
              <a:cs typeface="Times New Roman" pitchFamily="18" charset="0"/>
            </a:endParaRPr>
          </a:p>
        </p:txBody>
      </p:sp>
      <p:pic>
        <p:nvPicPr>
          <p:cNvPr id="5" name="Picture 4" descr="Diagram, engineering drawing&#10;&#10;Description automatically generated">
            <a:extLst>
              <a:ext uri="{FF2B5EF4-FFF2-40B4-BE49-F238E27FC236}">
                <a16:creationId xmlns:a16="http://schemas.microsoft.com/office/drawing/2014/main" id="{12923866-9F44-0D1E-0368-501C664CE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5029200"/>
          </a:xfrm>
          <a:prstGeom prst="rect">
            <a:avLst/>
          </a:prstGeom>
        </p:spPr>
      </p:pic>
    </p:spTree>
    <p:extLst>
      <p:ext uri="{BB962C8B-B14F-4D97-AF65-F5344CB8AC3E}">
        <p14:creationId xmlns:p14="http://schemas.microsoft.com/office/powerpoint/2010/main" val="2677190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East </a:t>
            </a:r>
            <a:r>
              <a:rPr lang="en-US" sz="4000" b="1" dirty="0" err="1">
                <a:solidFill>
                  <a:schemeClr val="bg1"/>
                </a:solidFill>
              </a:rPr>
              <a:t>Natoma</a:t>
            </a:r>
            <a:r>
              <a:rPr lang="en-US" sz="4000" b="1" dirty="0">
                <a:solidFill>
                  <a:schemeClr val="bg1"/>
                </a:solidFill>
              </a:rPr>
              <a:t> Street Section East</a:t>
            </a:r>
          </a:p>
        </p:txBody>
      </p:sp>
      <p:sp>
        <p:nvSpPr>
          <p:cNvPr id="3" name="Subtitle 2"/>
          <p:cNvSpPr>
            <a:spLocks noGrp="1"/>
          </p:cNvSpPr>
          <p:nvPr>
            <p:ph type="subTitle" idx="4294967295"/>
          </p:nvPr>
        </p:nvSpPr>
        <p:spPr>
          <a:xfrm>
            <a:off x="0" y="1447800"/>
            <a:ext cx="9144000" cy="5181600"/>
          </a:xfrm>
        </p:spPr>
        <p:txBody>
          <a:bodyPr>
            <a:normAutofit/>
          </a:bodyPr>
          <a:lstStyle/>
          <a:p>
            <a:pPr marL="0" lv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1600" dirty="0">
              <a:solidFill>
                <a:prstClr val="black"/>
              </a:solidFill>
              <a:latin typeface="Times New Roman" pitchFamily="18" charset="0"/>
              <a:cs typeface="Times New Roman" pitchFamily="18" charset="0"/>
            </a:endParaRPr>
          </a:p>
          <a:p>
            <a:pPr marL="400010" lvl="1" indent="0" defTabSz="914400" fontAlgn="base">
              <a:spcBef>
                <a:spcPct val="0"/>
              </a:spcBef>
              <a:spcAft>
                <a:spcPct val="0"/>
              </a:spcAft>
              <a:buFont typeface="Arial" pitchFamily="34" charset="0"/>
              <a:buChar char="•"/>
            </a:pPr>
            <a:endParaRPr lang="en-US" sz="1600" dirty="0">
              <a:solidFill>
                <a:prstClr val="black"/>
              </a:solidFill>
              <a:latin typeface="Times New Roman" pitchFamily="18" charset="0"/>
              <a:cs typeface="Times New Roman" pitchFamily="18" charset="0"/>
            </a:endParaRPr>
          </a:p>
        </p:txBody>
      </p:sp>
      <p:pic>
        <p:nvPicPr>
          <p:cNvPr id="6" name="Picture 5" descr="Diagram, engineering drawing&#10;&#10;Description automatically generated">
            <a:extLst>
              <a:ext uri="{FF2B5EF4-FFF2-40B4-BE49-F238E27FC236}">
                <a16:creationId xmlns:a16="http://schemas.microsoft.com/office/drawing/2014/main" id="{DE7A72C5-A434-4F39-DC19-C605A8D4F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9144000" cy="4800600"/>
          </a:xfrm>
          <a:prstGeom prst="rect">
            <a:avLst/>
          </a:prstGeom>
        </p:spPr>
      </p:pic>
    </p:spTree>
    <p:extLst>
      <p:ext uri="{BB962C8B-B14F-4D97-AF65-F5344CB8AC3E}">
        <p14:creationId xmlns:p14="http://schemas.microsoft.com/office/powerpoint/2010/main" val="73824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Review of City Standards</a:t>
            </a:r>
          </a:p>
        </p:txBody>
      </p:sp>
      <p:sp>
        <p:nvSpPr>
          <p:cNvPr id="3" name="Subtitle 2"/>
          <p:cNvSpPr>
            <a:spLocks noGrp="1"/>
          </p:cNvSpPr>
          <p:nvPr>
            <p:ph type="subTitle" idx="4294967295"/>
          </p:nvPr>
        </p:nvSpPr>
        <p:spPr>
          <a:xfrm>
            <a:off x="0" y="1447800"/>
            <a:ext cx="9144000" cy="5181600"/>
          </a:xfrm>
        </p:spPr>
        <p:txBody>
          <a:bodyPr>
            <a:normAutofit/>
          </a:bodyPr>
          <a:lstStyle/>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Project Consistent with all Established City Standards </a:t>
            </a:r>
          </a:p>
          <a:p>
            <a:pPr marL="400010" lvl="1"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Folsom General Plan (2035)  </a:t>
            </a:r>
          </a:p>
          <a:p>
            <a:pPr marL="400010" lvl="1"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Folsom Municipal Code</a:t>
            </a:r>
          </a:p>
          <a:p>
            <a:pPr marL="400010" lvl="1"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Development Standards for Business and Professional Zoning District (Setbacks, Height, Etc.)</a:t>
            </a:r>
          </a:p>
          <a:p>
            <a:pPr marL="400010" lvl="1"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Design Guidelines for Multi-Family Development (Not Objective Standards)</a:t>
            </a:r>
          </a:p>
          <a:p>
            <a:pPr marL="400010" lvl="1"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Stormwater Quality Program</a:t>
            </a:r>
            <a:endParaRPr lang="en-US" sz="1400" dirty="0">
              <a:solidFill>
                <a:prstClr val="black"/>
              </a:solidFill>
              <a:latin typeface="Times New Roman" pitchFamily="18" charset="0"/>
              <a:cs typeface="Times New Roman" pitchFamily="18" charset="0"/>
            </a:endParaRPr>
          </a:p>
          <a:p>
            <a:pPr marL="800020" lvl="2" indent="0" defTabSz="914400" fontAlgn="base">
              <a:spcBef>
                <a:spcPct val="0"/>
              </a:spcBef>
              <a:spcAft>
                <a:spcPct val="0"/>
              </a:spcAft>
              <a:buFont typeface="Arial" pitchFamily="34" charset="0"/>
              <a:buChar char="•"/>
            </a:pPr>
            <a:r>
              <a:rPr lang="en-US" sz="1400" dirty="0">
                <a:solidFill>
                  <a:prstClr val="black"/>
                </a:solidFill>
                <a:latin typeface="Times New Roman" pitchFamily="18" charset="0"/>
                <a:cs typeface="Times New Roman" pitchFamily="18" charset="0"/>
              </a:rPr>
              <a:t>  Preliminary Drainage and Stormwater Quality Report (August-2022)</a:t>
            </a:r>
          </a:p>
          <a:p>
            <a:pPr marL="800020" lvl="2" indent="0" defTabSz="914400" fontAlgn="base">
              <a:spcBef>
                <a:spcPct val="0"/>
              </a:spcBef>
              <a:spcAft>
                <a:spcPct val="0"/>
              </a:spcAft>
              <a:buFont typeface="Arial" pitchFamily="34" charset="0"/>
              <a:buChar char="•"/>
            </a:pPr>
            <a:r>
              <a:rPr lang="en-US" sz="1400" dirty="0">
                <a:solidFill>
                  <a:prstClr val="black"/>
                </a:solidFill>
                <a:latin typeface="Times New Roman" pitchFamily="18" charset="0"/>
                <a:cs typeface="Times New Roman" pitchFamily="18" charset="0"/>
              </a:rPr>
              <a:t>  Complies with City’s Design Procedures Manual and Sacramento Stormwater Quality Design Manual</a:t>
            </a:r>
          </a:p>
          <a:p>
            <a:pPr marL="800020" lvl="2" indent="0" defTabSz="914400" fontAlgn="base">
              <a:spcBef>
                <a:spcPct val="0"/>
              </a:spcBef>
              <a:spcAft>
                <a:spcPct val="0"/>
              </a:spcAft>
              <a:buFont typeface="Arial" pitchFamily="34" charset="0"/>
              <a:buChar char="•"/>
            </a:pPr>
            <a:r>
              <a:rPr lang="en-US" sz="1400" dirty="0">
                <a:solidFill>
                  <a:prstClr val="black"/>
                </a:solidFill>
                <a:latin typeface="Times New Roman" pitchFamily="18" charset="0"/>
                <a:cs typeface="Times New Roman" pitchFamily="18" charset="0"/>
              </a:rPr>
              <a:t>  Drainage and Stormwater Conditions of Approval (Condition Nos. 15, 16, 28, 31, 32, 33, and 34)</a:t>
            </a:r>
          </a:p>
          <a:p>
            <a:pPr marL="400010" lvl="1"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Design Standards for Improvements and Construction</a:t>
            </a:r>
          </a:p>
          <a:p>
            <a:pPr marL="400010" lvl="1"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Folsom Fire Department Strategic Plan 2020 (6 Minute Response Time to Project Site)</a:t>
            </a:r>
            <a:endParaRPr lang="en-US" sz="1400" dirty="0">
              <a:solidFill>
                <a:prstClr val="black"/>
              </a:solidFill>
              <a:latin typeface="Times New Roman" pitchFamily="18" charset="0"/>
              <a:cs typeface="Times New Roman" pitchFamily="18" charset="0"/>
            </a:endParaRPr>
          </a:p>
          <a:p>
            <a:pPr marL="800020" lvl="2" indent="0" defTabSz="914400" fontAlgn="base">
              <a:spcBef>
                <a:spcPct val="0"/>
              </a:spcBef>
              <a:spcAft>
                <a:spcPct val="0"/>
              </a:spcAft>
              <a:buFont typeface="Arial" pitchFamily="34" charset="0"/>
              <a:buChar char="•"/>
            </a:pPr>
            <a:r>
              <a:rPr lang="en-US" sz="1400" dirty="0">
                <a:solidFill>
                  <a:prstClr val="black"/>
                </a:solidFill>
                <a:latin typeface="Times New Roman" pitchFamily="18" charset="0"/>
                <a:cs typeface="Times New Roman" pitchFamily="18" charset="0"/>
              </a:rPr>
              <a:t>  Project Meets All Site Accessibility Requirements for Emergency Service Vehicles</a:t>
            </a:r>
          </a:p>
          <a:p>
            <a:pPr marL="800020" lvl="2" indent="0" defTabSz="914400" fontAlgn="base">
              <a:spcBef>
                <a:spcPct val="0"/>
              </a:spcBef>
              <a:spcAft>
                <a:spcPct val="0"/>
              </a:spcAft>
              <a:buFont typeface="Arial" pitchFamily="34" charset="0"/>
              <a:buChar char="•"/>
            </a:pPr>
            <a:r>
              <a:rPr lang="en-US" sz="1400" dirty="0">
                <a:solidFill>
                  <a:prstClr val="black"/>
                </a:solidFill>
                <a:latin typeface="Times New Roman" pitchFamily="18" charset="0"/>
                <a:cs typeface="Times New Roman" pitchFamily="18" charset="0"/>
              </a:rPr>
              <a:t>  Project Meets All Building Accessibility Requirements (Staircases and Elevators)</a:t>
            </a:r>
          </a:p>
          <a:p>
            <a:pPr marL="800020" lvl="2" indent="0" defTabSz="914400" fontAlgn="base">
              <a:spcBef>
                <a:spcPct val="0"/>
              </a:spcBef>
              <a:spcAft>
                <a:spcPct val="0"/>
              </a:spcAft>
              <a:buFont typeface="Arial" pitchFamily="34" charset="0"/>
              <a:buChar char="•"/>
            </a:pPr>
            <a:r>
              <a:rPr lang="en-US" sz="1400" dirty="0">
                <a:solidFill>
                  <a:prstClr val="black"/>
                </a:solidFill>
                <a:latin typeface="Times New Roman" pitchFamily="18" charset="0"/>
                <a:cs typeface="Times New Roman" pitchFamily="18" charset="0"/>
              </a:rPr>
              <a:t>  Project Required to Meet All Fire and Building Code Requirements for Construction</a:t>
            </a:r>
          </a:p>
          <a:p>
            <a:pPr marL="400010" lvl="1" indent="0" defTabSz="914400" fontAlgn="base">
              <a:spcBef>
                <a:spcPct val="0"/>
              </a:spcBef>
              <a:spcAft>
                <a:spcPct val="0"/>
              </a:spcAft>
              <a:buFont typeface="Arial" pitchFamily="34" charset="0"/>
              <a:buChar char="•"/>
            </a:pPr>
            <a:endParaRPr lang="en-US" sz="1600" dirty="0">
              <a:solidFill>
                <a:prstClr val="black"/>
              </a:solidFill>
              <a:latin typeface="Times New Roman" pitchFamily="18" charset="0"/>
              <a:cs typeface="Times New Roman" pitchFamily="18" charset="0"/>
            </a:endParaRPr>
          </a:p>
          <a:p>
            <a:pPr marL="400010" lvl="1" indent="0" defTabSz="914400" fontAlgn="base">
              <a:spcBef>
                <a:spcPct val="0"/>
              </a:spcBef>
              <a:spcAft>
                <a:spcPct val="0"/>
              </a:spcAft>
              <a:buFont typeface="Arial" pitchFamily="34" charset="0"/>
              <a:buChar char="•"/>
            </a:pPr>
            <a:endParaRPr lang="en-US"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873056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Project Modifications</a:t>
            </a:r>
          </a:p>
        </p:txBody>
      </p:sp>
      <p:sp>
        <p:nvSpPr>
          <p:cNvPr id="3" name="Subtitle 2"/>
          <p:cNvSpPr>
            <a:spLocks noGrp="1"/>
          </p:cNvSpPr>
          <p:nvPr>
            <p:ph type="subTitle" idx="4294967295"/>
          </p:nvPr>
        </p:nvSpPr>
        <p:spPr>
          <a:xfrm>
            <a:off x="0" y="1447800"/>
            <a:ext cx="9144000" cy="5181600"/>
          </a:xfrm>
        </p:spPr>
        <p:txBody>
          <a:bodyPr>
            <a:normAutofit/>
          </a:bodyPr>
          <a:lstStyle/>
          <a:p>
            <a:pPr marL="457200" indent="-457200" defTabSz="914400" fontAlgn="base">
              <a:spcBef>
                <a:spcPct val="0"/>
              </a:spcBef>
              <a:spcAft>
                <a:spcPct val="0"/>
              </a:spcAft>
              <a:buFont typeface="+mj-lt"/>
              <a:buAutoNum type="arabicPeriod"/>
            </a:pPr>
            <a:r>
              <a:rPr lang="en-US" sz="2000" dirty="0">
                <a:solidFill>
                  <a:prstClr val="black"/>
                </a:solidFill>
                <a:latin typeface="Times New Roman" pitchFamily="18" charset="0"/>
                <a:cs typeface="Times New Roman" pitchFamily="18" charset="0"/>
              </a:rPr>
              <a:t>Restrict Secondary Project Driveway to Emergency Service and Solid Waste Vehicle Access Only</a:t>
            </a:r>
          </a:p>
          <a:p>
            <a:pPr lvl="1"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Install sliding electronically active gate at Secondary Project Driveway</a:t>
            </a:r>
          </a:p>
          <a:p>
            <a:pPr lvl="1"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Install signage and pavement markings</a:t>
            </a:r>
          </a:p>
          <a:p>
            <a:pPr marL="457154" lvl="1"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457200" indent="-457200" defTabSz="914400" fontAlgn="base">
              <a:spcBef>
                <a:spcPct val="0"/>
              </a:spcBef>
              <a:spcAft>
                <a:spcPct val="0"/>
              </a:spcAft>
              <a:buFont typeface="+mj-lt"/>
              <a:buAutoNum type="arabicPeriod"/>
            </a:pPr>
            <a:r>
              <a:rPr lang="en-US" sz="2000" dirty="0">
                <a:solidFill>
                  <a:prstClr val="black"/>
                </a:solidFill>
                <a:latin typeface="Times New Roman" pitchFamily="18" charset="0"/>
                <a:cs typeface="Times New Roman" pitchFamily="18" charset="0"/>
              </a:rPr>
              <a:t>Install Pedestrian-Actuated Rectangular Rapid Flashing Beacon (RRFB) System at Existing Pedestrian Crosswalk at East Natoma Street and Cimarron Circle</a:t>
            </a:r>
          </a:p>
          <a:p>
            <a:pPr lvl="1"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Install two rectangular-shaped yellow indicators with light emitting diode array</a:t>
            </a:r>
          </a:p>
          <a:p>
            <a:pPr lvl="1"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Install pedestrian-activated buttons on new poles</a:t>
            </a:r>
          </a:p>
          <a:p>
            <a:pPr lvl="1" defTabSz="914400" fontAlgn="base">
              <a:spcBef>
                <a:spcPct val="0"/>
              </a:spcBef>
              <a:spcAft>
                <a:spcPct val="0"/>
              </a:spcAft>
              <a:buFont typeface="Arial" panose="020B0604020202020204" pitchFamily="34" charset="0"/>
              <a:buChar char="•"/>
            </a:pPr>
            <a:endParaRPr lang="en-US" sz="1600" dirty="0">
              <a:solidFill>
                <a:prstClr val="black"/>
              </a:solidFill>
              <a:latin typeface="Times New Roman" pitchFamily="18" charset="0"/>
              <a:cs typeface="Times New Roman" pitchFamily="18" charset="0"/>
            </a:endParaRPr>
          </a:p>
          <a:p>
            <a:pPr marL="457200" indent="-457200" defTabSz="914400" fontAlgn="base">
              <a:spcBef>
                <a:spcPct val="0"/>
              </a:spcBef>
              <a:spcAft>
                <a:spcPct val="0"/>
              </a:spcAft>
              <a:buFont typeface="+mj-lt"/>
              <a:buAutoNum type="arabicPeriod"/>
            </a:pPr>
            <a:r>
              <a:rPr lang="en-US" sz="2000" dirty="0">
                <a:solidFill>
                  <a:prstClr val="black"/>
                </a:solidFill>
                <a:latin typeface="Times New Roman" pitchFamily="18" charset="0"/>
                <a:cs typeface="Times New Roman" pitchFamily="18" charset="0"/>
              </a:rPr>
              <a:t>Parking Modifications and Restrictions</a:t>
            </a:r>
          </a:p>
          <a:p>
            <a:pPr lvl="1"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Parking Permit Program for Residents (Maximum of 130 Parking Permits)</a:t>
            </a:r>
          </a:p>
          <a:p>
            <a:pPr lvl="1"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Designate 6 Parking Spaces for Exclusive Use by Employees and Guests</a:t>
            </a:r>
          </a:p>
          <a:p>
            <a:pPr lvl="1" defTabSz="914400" fontAlgn="base">
              <a:spcBef>
                <a:spcPct val="0"/>
              </a:spcBef>
              <a:spcAft>
                <a:spcPct val="0"/>
              </a:spcAft>
              <a:buFont typeface="Arial" panose="020B0604020202020204" pitchFamily="34" charset="0"/>
              <a:buChar char="•"/>
            </a:pPr>
            <a:endParaRPr lang="en-US" sz="1600" dirty="0">
              <a:solidFill>
                <a:prstClr val="black"/>
              </a:solidFill>
              <a:latin typeface="Times New Roman" pitchFamily="18" charset="0"/>
              <a:cs typeface="Times New Roman" pitchFamily="18" charset="0"/>
            </a:endParaRPr>
          </a:p>
          <a:p>
            <a:pPr marL="457200" indent="-457200" defTabSz="914400" fontAlgn="base">
              <a:spcBef>
                <a:spcPct val="0"/>
              </a:spcBef>
              <a:spcAft>
                <a:spcPct val="0"/>
              </a:spcAft>
              <a:buFont typeface="+mj-lt"/>
              <a:buAutoNum type="arabicPeriod"/>
            </a:pPr>
            <a:r>
              <a:rPr lang="en-US" sz="2000" dirty="0">
                <a:solidFill>
                  <a:prstClr val="black"/>
                </a:solidFill>
                <a:latin typeface="Times New Roman" pitchFamily="18" charset="0"/>
                <a:cs typeface="Times New Roman" pitchFamily="18" charset="0"/>
              </a:rPr>
              <a:t>Landscape Improvements</a:t>
            </a:r>
          </a:p>
          <a:p>
            <a:pPr lvl="1"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Require New Trees Planted along Eastern Project Boundary to be 36-Inch Box Trees</a:t>
            </a:r>
          </a:p>
          <a:p>
            <a:pPr lvl="1"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Require New Trees Planted along Eastern Project Boundary to be Minimum of 16 Feet Tall</a:t>
            </a:r>
          </a:p>
          <a:p>
            <a:pPr lvl="1"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Required Additional Measures to Ensure Success of Tree Plantings and Landscaping</a:t>
            </a:r>
          </a:p>
          <a:p>
            <a:pPr defTabSz="914400" fontAlgn="base">
              <a:spcBef>
                <a:spcPct val="0"/>
              </a:spcBef>
              <a:spcAft>
                <a:spcPct val="0"/>
              </a:spcAft>
              <a:buFont typeface="Arial" panose="020B0604020202020204" pitchFamily="34" charset="0"/>
              <a:buChar char="•"/>
            </a:pPr>
            <a:endParaRPr lang="en-US" sz="2400" dirty="0">
              <a:solidFill>
                <a:prstClr val="black"/>
              </a:solidFill>
              <a:latin typeface="Times New Roman" pitchFamily="18" charset="0"/>
              <a:cs typeface="Times New Roman" pitchFamily="18" charset="0"/>
            </a:endParaRPr>
          </a:p>
          <a:p>
            <a:pPr mar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p>
          <a:p>
            <a:pPr marL="400010" lvl="1" indent="0" defTabSz="914400" fontAlgn="base">
              <a:spcBef>
                <a:spcPct val="0"/>
              </a:spcBef>
              <a:spcAft>
                <a:spcPct val="0"/>
              </a:spcAft>
              <a:buNone/>
            </a:pPr>
            <a:r>
              <a:rPr lang="en-US" sz="16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3120708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Key Project Details</a:t>
            </a:r>
          </a:p>
        </p:txBody>
      </p:sp>
      <p:sp>
        <p:nvSpPr>
          <p:cNvPr id="3" name="Subtitle 2"/>
          <p:cNvSpPr>
            <a:spLocks noGrp="1"/>
          </p:cNvSpPr>
          <p:nvPr>
            <p:ph type="subTitle" idx="4294967295"/>
          </p:nvPr>
        </p:nvSpPr>
        <p:spPr>
          <a:xfrm>
            <a:off x="380326" y="1447800"/>
            <a:ext cx="8458874" cy="5181600"/>
          </a:xfrm>
        </p:spPr>
        <p:txBody>
          <a:bodyPr>
            <a:normAutofit/>
          </a:bodyPr>
          <a:lstStyle/>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Vintage Senior Apartments</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136-Unit Senior Age-Restricted (55+) Affordable Apartment Community</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4.86-Acre Site at Intersection of East Natoma Street and Prison Road</a:t>
            </a:r>
            <a:endParaRPr lang="en-US" sz="1200" dirty="0">
              <a:solidFill>
                <a:prstClr val="black"/>
              </a:solidFill>
              <a:latin typeface="Times New Roman" pitchFamily="18" charset="0"/>
              <a:cs typeface="Times New Roman" pitchFamily="18" charset="0"/>
            </a:endParaRPr>
          </a:p>
          <a:p>
            <a:pPr marL="400010" lvl="1" indent="0" defTabSz="914400" fontAlgn="base">
              <a:spcBef>
                <a:spcPct val="0"/>
              </a:spcBef>
              <a:spcAft>
                <a:spcPct val="0"/>
              </a:spcAft>
              <a:buNone/>
            </a:pPr>
            <a:r>
              <a:rPr lang="en-US" sz="1200" dirty="0">
                <a:solidFill>
                  <a:prstClr val="black"/>
                </a:solidFill>
                <a:latin typeface="Times New Roman" pitchFamily="18" charset="0"/>
                <a:cs typeface="Times New Roman" pitchFamily="18" charset="0"/>
              </a:rPr>
              <a:t>      </a:t>
            </a:r>
          </a:p>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Conditional Use Permit </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Allow for Development/Operation of Senior Affordable Apartment Project </a:t>
            </a:r>
            <a:endParaRPr lang="en-US" sz="1200" dirty="0">
              <a:solidFill>
                <a:prstClr val="black"/>
              </a:solidFill>
              <a:latin typeface="Times New Roman" pitchFamily="18" charset="0"/>
              <a:cs typeface="Times New Roman" pitchFamily="18" charset="0"/>
            </a:endParaRPr>
          </a:p>
          <a:p>
            <a:pPr marL="400010" lvl="1" indent="0" defTabSz="914400" fontAlgn="base">
              <a:spcBef>
                <a:spcPct val="0"/>
              </a:spcBef>
              <a:spcAft>
                <a:spcPct val="0"/>
              </a:spcAft>
              <a:buNone/>
            </a:pPr>
            <a:r>
              <a:rPr lang="en-US" sz="1200" dirty="0">
                <a:solidFill>
                  <a:prstClr val="black"/>
                </a:solidFill>
                <a:latin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000" dirty="0">
                <a:solidFill>
                  <a:prstClr val="black"/>
                </a:solidFill>
                <a:latin typeface="Times New Roman" pitchFamily="18" charset="0"/>
                <a:cs typeface="Times New Roman" pitchFamily="18" charset="0"/>
              </a:rPr>
              <a:t>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Planned Development Permit </a:t>
            </a:r>
          </a:p>
          <a:p>
            <a:pPr marL="400010"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Establish Project Specific Development Standards </a:t>
            </a:r>
          </a:p>
          <a:p>
            <a:pPr marL="400010"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Evaluate Site Design and Architecture and Design   </a:t>
            </a: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61963" lvl="2"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Density Bonus </a:t>
            </a:r>
          </a:p>
          <a:p>
            <a:pPr marL="400010"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Allow Development at a Residential Density of 28 Units Per Acre</a:t>
            </a:r>
          </a:p>
          <a:p>
            <a:pPr marL="400010"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000" dirty="0">
                <a:solidFill>
                  <a:prstClr val="black"/>
                </a:solidFill>
                <a:latin typeface="Times New Roman" pitchFamily="18" charset="0"/>
                <a:cs typeface="Times New Roman" pitchFamily="18" charset="0"/>
              </a:rPr>
              <a:t>  Provide Three Incentives (Parking, Building Height, Building Stories)</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61963" lvl="2"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90675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Project Modifications Site Plan</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Diagram&#10;&#10;Description automatically generated">
            <a:extLst>
              <a:ext uri="{FF2B5EF4-FFF2-40B4-BE49-F238E27FC236}">
                <a16:creationId xmlns:a16="http://schemas.microsoft.com/office/drawing/2014/main" id="{F0A1E715-055C-1C8C-AE65-36F96DE5B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4" y="1371600"/>
            <a:ext cx="8096251" cy="5257800"/>
          </a:xfrm>
          <a:prstGeom prst="rect">
            <a:avLst/>
          </a:prstGeom>
        </p:spPr>
      </p:pic>
      <p:sp>
        <p:nvSpPr>
          <p:cNvPr id="4" name="Rectangle 3">
            <a:extLst>
              <a:ext uri="{FF2B5EF4-FFF2-40B4-BE49-F238E27FC236}">
                <a16:creationId xmlns:a16="http://schemas.microsoft.com/office/drawing/2014/main" id="{5F403352-B7C6-9D5C-AE7D-0CE7C4E65364}"/>
              </a:ext>
            </a:extLst>
          </p:cNvPr>
          <p:cNvSpPr/>
          <p:nvPr/>
        </p:nvSpPr>
        <p:spPr>
          <a:xfrm rot="2975484">
            <a:off x="5237375" y="1432570"/>
            <a:ext cx="378430" cy="217404"/>
          </a:xfrm>
          <a:prstGeom prst="rect">
            <a:avLst/>
          </a:prstGeom>
          <a:solidFill>
            <a:srgbClr val="FFFF00">
              <a:alpha val="20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E65A81C-79F7-0358-B155-096455AB5C7A}"/>
              </a:ext>
            </a:extLst>
          </p:cNvPr>
          <p:cNvSpPr/>
          <p:nvPr/>
        </p:nvSpPr>
        <p:spPr>
          <a:xfrm rot="18995109">
            <a:off x="4354232" y="2357888"/>
            <a:ext cx="457200" cy="183922"/>
          </a:xfrm>
          <a:prstGeom prst="rect">
            <a:avLst/>
          </a:prstGeom>
          <a:solidFill>
            <a:srgbClr val="FFFF00">
              <a:alpha val="20000"/>
            </a:srgb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4F63EF4-AB69-F897-0490-1889B6D7BEFA}"/>
              </a:ext>
            </a:extLst>
          </p:cNvPr>
          <p:cNvSpPr/>
          <p:nvPr/>
        </p:nvSpPr>
        <p:spPr>
          <a:xfrm rot="2684964">
            <a:off x="4119185" y="3795812"/>
            <a:ext cx="4506485" cy="113345"/>
          </a:xfrm>
          <a:prstGeom prst="rect">
            <a:avLst/>
          </a:prstGeom>
          <a:solidFill>
            <a:srgbClr val="00CC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772CB60-5741-E8D8-2708-0A07D0FD1A29}"/>
              </a:ext>
            </a:extLst>
          </p:cNvPr>
          <p:cNvPicPr>
            <a:picLocks noChangeAspect="1"/>
          </p:cNvPicPr>
          <p:nvPr/>
        </p:nvPicPr>
        <p:blipFill>
          <a:blip r:embed="rId3"/>
          <a:stretch>
            <a:fillRect/>
          </a:stretch>
        </p:blipFill>
        <p:spPr>
          <a:xfrm>
            <a:off x="5991449" y="1408861"/>
            <a:ext cx="2590353" cy="1524001"/>
          </a:xfrm>
          <a:prstGeom prst="rect">
            <a:avLst/>
          </a:prstGeom>
        </p:spPr>
      </p:pic>
    </p:spTree>
    <p:extLst>
      <p:ext uri="{BB962C8B-B14F-4D97-AF65-F5344CB8AC3E}">
        <p14:creationId xmlns:p14="http://schemas.microsoft.com/office/powerpoint/2010/main" val="3678603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State Housing Law</a:t>
            </a:r>
          </a:p>
        </p:txBody>
      </p:sp>
      <p:sp>
        <p:nvSpPr>
          <p:cNvPr id="3" name="Subtitle 2"/>
          <p:cNvSpPr>
            <a:spLocks noGrp="1"/>
          </p:cNvSpPr>
          <p:nvPr>
            <p:ph type="subTitle" idx="4294967295"/>
          </p:nvPr>
        </p:nvSpPr>
        <p:spPr>
          <a:xfrm>
            <a:off x="152400" y="1371600"/>
            <a:ext cx="8991600" cy="5257800"/>
          </a:xfrm>
        </p:spPr>
        <p:txBody>
          <a:bodyPr>
            <a:normAutofit/>
          </a:bodyPr>
          <a:lstStyle/>
          <a:p>
            <a:pPr marL="0" indent="0" defTabSz="914400" fontAlgn="base">
              <a:spcBef>
                <a:spcPct val="0"/>
              </a:spcBef>
              <a:spcAft>
                <a:spcPct val="0"/>
              </a:spcAft>
              <a:buNone/>
            </a:pPr>
            <a:r>
              <a:rPr lang="en-US" sz="2400" u="sng" dirty="0">
                <a:solidFill>
                  <a:prstClr val="black"/>
                </a:solidFill>
                <a:latin typeface="Times New Roman" pitchFamily="18" charset="0"/>
                <a:cs typeface="Times New Roman" pitchFamily="18" charset="0"/>
              </a:rPr>
              <a:t>Penalties for Failure to Comply with Housing Accountability Act</a:t>
            </a:r>
            <a:endParaRPr lang="en-US" sz="2000" u="sng" dirty="0">
              <a:solidFill>
                <a:prstClr val="black"/>
              </a:solidFill>
              <a:latin typeface="Times New Roman" pitchFamily="18" charset="0"/>
              <a:cs typeface="Times New Roman" pitchFamily="18" charset="0"/>
            </a:endParaRPr>
          </a:p>
          <a:p>
            <a:pPr defTabSz="914400" fontAlgn="base">
              <a:spcBef>
                <a:spcPct val="0"/>
              </a:spcBef>
              <a:spcAft>
                <a:spcPct val="0"/>
              </a:spcAft>
              <a:buFont typeface="Arial" panose="020B0604020202020204" pitchFamily="34" charset="0"/>
              <a:buChar char="•"/>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If the City denies a housing development project, reduces the density of the project, or imposes condition(s) of approval that render an affordable project unaffordable, the project applicant, a person who would be eligible to apply to live in the proposed project, or a “housing organization” may file suit against the City to enforce the Housing Accountability Act </a:t>
            </a:r>
          </a:p>
          <a:p>
            <a:pPr marL="457154" lvl="1" indent="0" defTabSz="914400" fontAlgn="base">
              <a:spcBef>
                <a:spcPct val="0"/>
              </a:spcBef>
              <a:spcAft>
                <a:spcPct val="0"/>
              </a:spcAft>
              <a:buNone/>
            </a:pP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p>
            <a:pPr defTabSz="914400" fontAlgn="base">
              <a:spcBef>
                <a:spcPct val="0"/>
              </a:spcBef>
              <a:spcAft>
                <a:spcPct val="0"/>
              </a:spcAft>
              <a:buFont typeface="Arial" panose="020B0604020202020204" pitchFamily="34" charset="0"/>
              <a:buChar char="•"/>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The City must  prove that its decision was based on one of the statutorily required findings, and that those findings are supported by substantial evidence in the record.  In this context, the City has the burden of proof even though it is the one being sued        </a:t>
            </a:r>
          </a:p>
          <a:p>
            <a:pPr marL="457154" lvl="1" indent="0" defTabSz="914400" fontAlgn="base">
              <a:spcBef>
                <a:spcPct val="0"/>
              </a:spcBef>
              <a:spcAft>
                <a:spcPct val="0"/>
              </a:spcAft>
              <a:buNone/>
            </a:pPr>
            <a:endParaRPr lang="en-US" sz="1000" dirty="0">
              <a:effectLst/>
              <a:latin typeface="Arial" panose="020B0604020202020204" pitchFamily="34" charset="0"/>
              <a:ea typeface="Calibri" panose="020F0502020204030204" pitchFamily="34" charset="0"/>
            </a:endParaRPr>
          </a:p>
          <a:p>
            <a:pPr defTabSz="914400" fontAlgn="base">
              <a:spcBef>
                <a:spcPct val="0"/>
              </a:spcBef>
              <a:spcAft>
                <a:spcPct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If the court determines that the City’s decision to deny the project, reduces the density of the project, or impose condition(s) of approval that render an affordable project unaffordable violated the Housing Accountability Act, it will order the City to comply with the HAA within 60 days.  If the court finds that the City acted in bad faith, it can simply order the City to approve the project.  </a:t>
            </a:r>
          </a:p>
          <a:p>
            <a:pPr marL="0" indent="0" defTabSz="914400" fontAlgn="base">
              <a:spcBef>
                <a:spcPct val="0"/>
              </a:spcBef>
              <a:spcAft>
                <a:spcPct val="0"/>
              </a:spcAft>
              <a:buNone/>
            </a:pP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defTabSz="914400" fontAlgn="base">
              <a:spcBef>
                <a:spcPct val="0"/>
              </a:spcBef>
              <a:spcAft>
                <a:spcPct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If the City does not comply within 60 days, the court “shall” impose a minimum fine of $10,000 per housing unit in the project at issue.  If the court finds that the City acted in bad faith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and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the City failed to comply with the HAA within 60 days, the fine “shall” increase to a minimum of $50,000 per unit. Any successful plaintiff is entitled to recover attorney’s fees, which typically range from $100,000 to $500,000 in these kinds of cases.  In a situation involving multiple plaintiffs, each plaintiff is entitled to recover its own attorney’s fees, so the City would be faced with multiple fee demands in the range stated above  </a:t>
            </a: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indent="0" defTabSz="914400" fontAlgn="base">
              <a:spcBef>
                <a:spcPct val="0"/>
              </a:spcBef>
              <a:spcAft>
                <a:spcPct val="0"/>
              </a:spcAft>
              <a:buNone/>
            </a:pPr>
            <a:endParaRPr lang="en-US" sz="1000" dirty="0">
              <a:solidFill>
                <a:prstClr val="black"/>
              </a:solidFill>
              <a:latin typeface="Times New Roman" panose="02020603050405020304"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31151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Staff Recommendation</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457200" y="2286000"/>
            <a:ext cx="82296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F4FD6B76-E3F9-4620-A5F7-BC436F9F3019}"/>
              </a:ext>
            </a:extLst>
          </p:cNvPr>
          <p:cNvSpPr/>
          <p:nvPr/>
        </p:nvSpPr>
        <p:spPr>
          <a:xfrm>
            <a:off x="685800" y="2057399"/>
            <a:ext cx="77724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719FFEFC-0392-4F46-B3B0-7F07F63251D5}"/>
              </a:ext>
            </a:extLst>
          </p:cNvPr>
          <p:cNvSpPr/>
          <p:nvPr/>
        </p:nvSpPr>
        <p:spPr>
          <a:xfrm>
            <a:off x="609600" y="2139423"/>
            <a:ext cx="79248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Rectangle 11">
            <a:extLst>
              <a:ext uri="{FF2B5EF4-FFF2-40B4-BE49-F238E27FC236}">
                <a16:creationId xmlns:a16="http://schemas.microsoft.com/office/drawing/2014/main" id="{4AC23588-3353-480B-BF53-02042BAB356B}"/>
              </a:ext>
            </a:extLst>
          </p:cNvPr>
          <p:cNvSpPr/>
          <p:nvPr/>
        </p:nvSpPr>
        <p:spPr>
          <a:xfrm>
            <a:off x="455802" y="2103770"/>
            <a:ext cx="82296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Rectangle 6">
            <a:extLst>
              <a:ext uri="{FF2B5EF4-FFF2-40B4-BE49-F238E27FC236}">
                <a16:creationId xmlns:a16="http://schemas.microsoft.com/office/drawing/2014/main" id="{1B528464-3C55-479B-8EB4-FF1A9DB43601}"/>
              </a:ext>
            </a:extLst>
          </p:cNvPr>
          <p:cNvSpPr/>
          <p:nvPr/>
        </p:nvSpPr>
        <p:spPr>
          <a:xfrm>
            <a:off x="690694" y="2286000"/>
            <a:ext cx="7849998"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TextBox 12">
            <a:extLst>
              <a:ext uri="{FF2B5EF4-FFF2-40B4-BE49-F238E27FC236}">
                <a16:creationId xmlns:a16="http://schemas.microsoft.com/office/drawing/2014/main" id="{7F907C91-ADDB-429E-81DC-86F489582586}"/>
              </a:ext>
            </a:extLst>
          </p:cNvPr>
          <p:cNvSpPr txBox="1"/>
          <p:nvPr/>
        </p:nvSpPr>
        <p:spPr>
          <a:xfrm>
            <a:off x="381000" y="2438399"/>
            <a:ext cx="83820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 name="Picture 4" descr="A grassy field with trees in the background&#10;&#10;Description automatically generated with medium confidence">
            <a:extLst>
              <a:ext uri="{FF2B5EF4-FFF2-40B4-BE49-F238E27FC236}">
                <a16:creationId xmlns:a16="http://schemas.microsoft.com/office/drawing/2014/main" id="{884901BD-58D7-5D77-8D77-F110BD5FCA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1600"/>
            <a:ext cx="9144000" cy="5257800"/>
          </a:xfrm>
          <a:prstGeom prst="rect">
            <a:avLst/>
          </a:prstGeom>
        </p:spPr>
      </p:pic>
      <p:sp>
        <p:nvSpPr>
          <p:cNvPr id="14" name="TextBox 13">
            <a:extLst>
              <a:ext uri="{FF2B5EF4-FFF2-40B4-BE49-F238E27FC236}">
                <a16:creationId xmlns:a16="http://schemas.microsoft.com/office/drawing/2014/main" id="{35724DF9-9A57-2C54-0292-D3D0B57322DF}"/>
              </a:ext>
            </a:extLst>
          </p:cNvPr>
          <p:cNvSpPr txBox="1"/>
          <p:nvPr/>
        </p:nvSpPr>
        <p:spPr>
          <a:xfrm>
            <a:off x="464890" y="2286000"/>
            <a:ext cx="8220512" cy="2862322"/>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Staff Recommends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Planning Commission Approval of the Vintage Senior Apartments Conditional Use Permit, Planned Development Permit, and Density Bonus</a:t>
            </a:r>
          </a:p>
        </p:txBody>
      </p:sp>
    </p:spTree>
    <p:extLst>
      <p:ext uri="{BB962C8B-B14F-4D97-AF65-F5344CB8AC3E}">
        <p14:creationId xmlns:p14="http://schemas.microsoft.com/office/powerpoint/2010/main" val="3500948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Vicinity Map</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486400" y="1981200"/>
            <a:ext cx="1371600" cy="457200"/>
          </a:xfrm>
          <a:prstGeom prst="rect">
            <a:avLst/>
          </a:prstGeom>
          <a:solidFill>
            <a:schemeClr val="bg1"/>
          </a:solidFill>
        </p:spPr>
        <p:txBody>
          <a:bodyPr wrap="square" rtlCol="0">
            <a:spAutoFit/>
          </a:bodyPr>
          <a:lstStyle/>
          <a:p>
            <a:endParaRPr lang="en-US" dirty="0"/>
          </a:p>
        </p:txBody>
      </p:sp>
      <p:pic>
        <p:nvPicPr>
          <p:cNvPr id="7" name="Picture 6" descr="Map&#10;&#10;Description automatically generated">
            <a:extLst>
              <a:ext uri="{FF2B5EF4-FFF2-40B4-BE49-F238E27FC236}">
                <a16:creationId xmlns:a16="http://schemas.microsoft.com/office/drawing/2014/main" id="{674953F3-73AD-2DF3-8F3B-9ADEC6635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8382000" cy="5257800"/>
          </a:xfrm>
          <a:prstGeom prst="rect">
            <a:avLst/>
          </a:prstGeom>
        </p:spPr>
      </p:pic>
      <p:sp>
        <p:nvSpPr>
          <p:cNvPr id="8" name="TextBox 7">
            <a:extLst>
              <a:ext uri="{FF2B5EF4-FFF2-40B4-BE49-F238E27FC236}">
                <a16:creationId xmlns:a16="http://schemas.microsoft.com/office/drawing/2014/main" id="{AEFBCD95-5063-0821-B010-259A22AC3F0E}"/>
              </a:ext>
            </a:extLst>
          </p:cNvPr>
          <p:cNvSpPr txBox="1"/>
          <p:nvPr/>
        </p:nvSpPr>
        <p:spPr>
          <a:xfrm>
            <a:off x="4648200" y="3810000"/>
            <a:ext cx="609600" cy="276999"/>
          </a:xfrm>
          <a:prstGeom prst="rect">
            <a:avLst/>
          </a:prstGeom>
          <a:noFill/>
        </p:spPr>
        <p:txBody>
          <a:bodyPr wrap="square" rtlCol="0">
            <a:spAutoFit/>
          </a:bodyPr>
          <a:lstStyle/>
          <a:p>
            <a:endParaRPr lang="en-US" sz="1200" b="1" dirty="0"/>
          </a:p>
        </p:txBody>
      </p:sp>
      <p:sp>
        <p:nvSpPr>
          <p:cNvPr id="9" name="TextBox 8">
            <a:extLst>
              <a:ext uri="{FF2B5EF4-FFF2-40B4-BE49-F238E27FC236}">
                <a16:creationId xmlns:a16="http://schemas.microsoft.com/office/drawing/2014/main" id="{B59414FA-68E3-0A9B-4ECA-7D2B7D2CD1BB}"/>
              </a:ext>
            </a:extLst>
          </p:cNvPr>
          <p:cNvSpPr txBox="1"/>
          <p:nvPr/>
        </p:nvSpPr>
        <p:spPr>
          <a:xfrm>
            <a:off x="3048000" y="3124200"/>
            <a:ext cx="1219200" cy="307777"/>
          </a:xfrm>
          <a:prstGeom prst="rect">
            <a:avLst/>
          </a:prstGeom>
          <a:solidFill>
            <a:schemeClr val="bg1"/>
          </a:solidFill>
          <a:ln w="19050">
            <a:solidFill>
              <a:srgbClr val="0000FF"/>
            </a:solidFill>
          </a:ln>
        </p:spPr>
        <p:txBody>
          <a:bodyPr wrap="square" rtlCol="0">
            <a:spAutoFit/>
          </a:bodyPr>
          <a:lstStyle/>
          <a:p>
            <a:r>
              <a:rPr lang="en-US" sz="1400" b="1" dirty="0"/>
              <a:t>Project Site</a:t>
            </a:r>
          </a:p>
        </p:txBody>
      </p:sp>
      <p:cxnSp>
        <p:nvCxnSpPr>
          <p:cNvPr id="12" name="Straight Arrow Connector 11">
            <a:extLst>
              <a:ext uri="{FF2B5EF4-FFF2-40B4-BE49-F238E27FC236}">
                <a16:creationId xmlns:a16="http://schemas.microsoft.com/office/drawing/2014/main" id="{BA13B1E8-D52D-529D-1C28-EDDD8B4E3189}"/>
              </a:ext>
            </a:extLst>
          </p:cNvPr>
          <p:cNvCxnSpPr/>
          <p:nvPr/>
        </p:nvCxnSpPr>
        <p:spPr>
          <a:xfrm>
            <a:off x="4343400" y="3505200"/>
            <a:ext cx="609600" cy="457200"/>
          </a:xfrm>
          <a:prstGeom prst="straightConnector1">
            <a:avLst/>
          </a:prstGeom>
          <a:ln w="50800">
            <a:solidFill>
              <a:srgbClr val="0000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6524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Aerial View of Project Site</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9" name="Picture 8" descr="An aerial view of a city&#10;&#10;Description automatically generated with medium confidence">
            <a:extLst>
              <a:ext uri="{FF2B5EF4-FFF2-40B4-BE49-F238E27FC236}">
                <a16:creationId xmlns:a16="http://schemas.microsoft.com/office/drawing/2014/main" id="{4C37C216-1267-91DB-1389-BBAE3088F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4" y="1371600"/>
            <a:ext cx="8096251" cy="5257800"/>
          </a:xfrm>
          <a:prstGeom prst="rect">
            <a:avLst/>
          </a:prstGeom>
        </p:spPr>
      </p:pic>
      <p:sp>
        <p:nvSpPr>
          <p:cNvPr id="10" name="TextBox 9">
            <a:extLst>
              <a:ext uri="{FF2B5EF4-FFF2-40B4-BE49-F238E27FC236}">
                <a16:creationId xmlns:a16="http://schemas.microsoft.com/office/drawing/2014/main" id="{62D9A7A4-4E3C-ABBF-814A-78AE0AE692D8}"/>
              </a:ext>
            </a:extLst>
          </p:cNvPr>
          <p:cNvSpPr txBox="1"/>
          <p:nvPr/>
        </p:nvSpPr>
        <p:spPr>
          <a:xfrm>
            <a:off x="4191000" y="3886200"/>
            <a:ext cx="609600" cy="369332"/>
          </a:xfrm>
          <a:prstGeom prst="rect">
            <a:avLst/>
          </a:prstGeom>
          <a:solidFill>
            <a:schemeClr val="bg1"/>
          </a:solidFill>
          <a:ln w="25400">
            <a:solidFill>
              <a:schemeClr val="tx1"/>
            </a:solidFill>
          </a:ln>
        </p:spPr>
        <p:txBody>
          <a:bodyPr wrap="square" rtlCol="0">
            <a:spAutoFit/>
          </a:bodyPr>
          <a:lstStyle/>
          <a:p>
            <a:pPr algn="ctr"/>
            <a:r>
              <a:rPr lang="en-US" b="1" dirty="0">
                <a:solidFill>
                  <a:srgbClr val="0000FF"/>
                </a:solidFill>
              </a:rPr>
              <a:t>Site</a:t>
            </a:r>
          </a:p>
        </p:txBody>
      </p:sp>
    </p:spTree>
    <p:extLst>
      <p:ext uri="{BB962C8B-B14F-4D97-AF65-F5344CB8AC3E}">
        <p14:creationId xmlns:p14="http://schemas.microsoft.com/office/powerpoint/2010/main" val="9862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Project Background</a:t>
            </a:r>
          </a:p>
        </p:txBody>
      </p:sp>
      <p:sp>
        <p:nvSpPr>
          <p:cNvPr id="3" name="Subtitle 2"/>
          <p:cNvSpPr>
            <a:spLocks noGrp="1"/>
          </p:cNvSpPr>
          <p:nvPr>
            <p:ph type="subTitle" idx="4294967295"/>
          </p:nvPr>
        </p:nvSpPr>
        <p:spPr>
          <a:xfrm>
            <a:off x="152400" y="1371600"/>
            <a:ext cx="8991600" cy="5257800"/>
          </a:xfrm>
        </p:spPr>
        <p:txBody>
          <a:bodyPr>
            <a:normAutofit/>
          </a:bodyPr>
          <a:lstStyle/>
          <a:p>
            <a:pPr marL="0" lvl="0" indent="0" defTabSz="914400" fontAlgn="base">
              <a:spcBef>
                <a:spcPct val="0"/>
              </a:spcBef>
              <a:spcAft>
                <a:spcPct val="0"/>
              </a:spcAft>
              <a:buNone/>
            </a:pPr>
            <a:r>
              <a:rPr lang="en-US" sz="2400" u="sng" dirty="0">
                <a:solidFill>
                  <a:prstClr val="black"/>
                </a:solidFill>
                <a:latin typeface="Times New Roman" pitchFamily="18" charset="0"/>
                <a:cs typeface="Times New Roman" pitchFamily="18" charset="0"/>
              </a:rPr>
              <a:t>April 20, 2005:  </a:t>
            </a:r>
          </a:p>
          <a:p>
            <a:pPr marL="0" lvl="0"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Planning Commission Consideration of a General Plan Amendment, Rezone, Tentative Subdivision Map, and Planned Development Permit for Development of a 21-Unit Single-Family Residential Subdivision, Application Eventually Withdrawn</a:t>
            </a:r>
          </a:p>
          <a:p>
            <a:pPr mar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sz="24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January 7, 2009:  </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Planning Commission Approval of a Tentative Parcel Map and Planned Development Permit for Development of a 32,000-Square-Foot Professional Office Park (Montara Grove), Application Eventually Withdrawn</a:t>
            </a:r>
          </a:p>
          <a:p>
            <a:pPr mar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sz="2400" b="0"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March 11, 2021:  </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Community Development Department Review of Pre-Application for Development of a 150-Unit Senior Affordable Apartment Community</a:t>
            </a:r>
          </a:p>
          <a:p>
            <a:pPr marL="0" lvl="0"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a:p>
            <a:pPr marL="400010"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a:t>
            </a:r>
            <a:endParaRPr lang="en-US" sz="1200" dirty="0">
              <a:solidFill>
                <a:prstClr val="black"/>
              </a:solidFill>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96908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Key Project Details</a:t>
            </a:r>
          </a:p>
        </p:txBody>
      </p:sp>
      <p:sp>
        <p:nvSpPr>
          <p:cNvPr id="3" name="Subtitle 2"/>
          <p:cNvSpPr>
            <a:spLocks noGrp="1"/>
          </p:cNvSpPr>
          <p:nvPr>
            <p:ph type="subTitle" idx="4294967295"/>
          </p:nvPr>
        </p:nvSpPr>
        <p:spPr>
          <a:xfrm>
            <a:off x="380326" y="1447800"/>
            <a:ext cx="9144000" cy="5181600"/>
          </a:xfrm>
        </p:spPr>
        <p:txBody>
          <a:bodyPr>
            <a:normAutofit/>
          </a:bodyPr>
          <a:lstStyle/>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Vintage Senior Apartments</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136-Unit Senior (55+) Affordable Apartment Community</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Units Restricted to Low (LI) and Very-Low Income (VLI) Households</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No Request for Financial Participation from City</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4.86-Acre Site at Intersection of East Natoma Street and Prison Road</a:t>
            </a:r>
            <a:endParaRPr lang="en-US" sz="1200" dirty="0">
              <a:solidFill>
                <a:prstClr val="black"/>
              </a:solidFill>
              <a:latin typeface="Times New Roman" pitchFamily="18" charset="0"/>
              <a:cs typeface="Times New Roman" pitchFamily="18" charset="0"/>
            </a:endParaRPr>
          </a:p>
          <a:p>
            <a:pPr marL="400010" lvl="1" indent="0" defTabSz="914400" fontAlgn="base">
              <a:spcBef>
                <a:spcPct val="0"/>
              </a:spcBef>
              <a:spcAft>
                <a:spcPct val="0"/>
              </a:spcAft>
              <a:buNone/>
            </a:pPr>
            <a:r>
              <a:rPr lang="en-US" sz="1200" dirty="0">
                <a:solidFill>
                  <a:prstClr val="black"/>
                </a:solidFill>
                <a:latin typeface="Times New Roman" pitchFamily="18" charset="0"/>
                <a:cs typeface="Times New Roman" pitchFamily="18" charset="0"/>
              </a:rPr>
              <a:t>      </a:t>
            </a:r>
          </a:p>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Conditional Use Permit </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Allow for Development/Operation of Senior Affordable Apartment Project </a:t>
            </a:r>
            <a:endParaRPr lang="en-US" sz="1200" dirty="0">
              <a:solidFill>
                <a:prstClr val="black"/>
              </a:solidFill>
              <a:latin typeface="Times New Roman" pitchFamily="18" charset="0"/>
              <a:cs typeface="Times New Roman" pitchFamily="18" charset="0"/>
            </a:endParaRPr>
          </a:p>
          <a:p>
            <a:pPr marL="400010" lvl="1" indent="0" defTabSz="914400" fontAlgn="base">
              <a:spcBef>
                <a:spcPct val="0"/>
              </a:spcBef>
              <a:spcAft>
                <a:spcPct val="0"/>
              </a:spcAft>
              <a:buNone/>
            </a:pPr>
            <a:r>
              <a:rPr lang="en-US" sz="1200" dirty="0">
                <a:solidFill>
                  <a:prstClr val="black"/>
                </a:solidFill>
                <a:latin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000" dirty="0">
                <a:solidFill>
                  <a:prstClr val="black"/>
                </a:solidFill>
                <a:latin typeface="Times New Roman" pitchFamily="18" charset="0"/>
                <a:cs typeface="Times New Roman" pitchFamily="18" charset="0"/>
              </a:rPr>
              <a:t>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Planned Development Permit </a:t>
            </a:r>
          </a:p>
          <a:p>
            <a:pPr marL="400010"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Establish Project Specific Development Standards </a:t>
            </a:r>
          </a:p>
          <a:p>
            <a:pPr marL="400010"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Evaluate Site Design</a:t>
            </a:r>
          </a:p>
          <a:p>
            <a:pPr marL="400010"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Evaluate Architecture and Design   </a:t>
            </a: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61963" lvl="2"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Density Bonus </a:t>
            </a:r>
          </a:p>
          <a:p>
            <a:pPr marL="400010"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Allow Development at a Residential Density of 28 Units Per Acre</a:t>
            </a:r>
          </a:p>
          <a:p>
            <a:pPr marL="400010"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000" dirty="0">
                <a:solidFill>
                  <a:prstClr val="black"/>
                </a:solidFill>
                <a:latin typeface="Times New Roman" pitchFamily="18" charset="0"/>
                <a:cs typeface="Times New Roman" pitchFamily="18" charset="0"/>
              </a:rPr>
              <a:t>  Provide Three Incentives (Parking, Building Height, Building Stories)</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61963" lvl="2"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58605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Plan</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Diagram&#10;&#10;Description automatically generated">
            <a:extLst>
              <a:ext uri="{FF2B5EF4-FFF2-40B4-BE49-F238E27FC236}">
                <a16:creationId xmlns:a16="http://schemas.microsoft.com/office/drawing/2014/main" id="{F0A1E715-055C-1C8C-AE65-36F96DE5B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4" y="1371600"/>
            <a:ext cx="8096251" cy="5257800"/>
          </a:xfrm>
          <a:prstGeom prst="rect">
            <a:avLst/>
          </a:prstGeom>
        </p:spPr>
      </p:pic>
    </p:spTree>
    <p:extLst>
      <p:ext uri="{BB962C8B-B14F-4D97-AF65-F5344CB8AC3E}">
        <p14:creationId xmlns:p14="http://schemas.microsoft.com/office/powerpoint/2010/main" val="2831209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Project Analysis</a:t>
            </a:r>
          </a:p>
        </p:txBody>
      </p:sp>
      <p:sp>
        <p:nvSpPr>
          <p:cNvPr id="3" name="Subtitle 2"/>
          <p:cNvSpPr>
            <a:spLocks noGrp="1"/>
          </p:cNvSpPr>
          <p:nvPr>
            <p:ph type="subTitle" idx="4294967295"/>
          </p:nvPr>
        </p:nvSpPr>
        <p:spPr>
          <a:xfrm>
            <a:off x="152400" y="1447800"/>
            <a:ext cx="8839200" cy="5334000"/>
          </a:xfrm>
        </p:spPr>
        <p:txBody>
          <a:bodyPr>
            <a:normAutofit/>
          </a:bodyPr>
          <a:lstStyle/>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General Plan and Zoning Consistency</a:t>
            </a:r>
          </a:p>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Conditional Use Permit</a:t>
            </a:r>
          </a:p>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Planned Development Permit</a:t>
            </a:r>
          </a:p>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Density Bonus</a:t>
            </a:r>
          </a:p>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Traffic/Access/Circulation</a:t>
            </a:r>
          </a:p>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Parking</a:t>
            </a:r>
          </a:p>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Noise Impacts</a:t>
            </a:r>
          </a:p>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Walls/Fencing</a:t>
            </a:r>
          </a:p>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Site Lighting  </a:t>
            </a:r>
          </a:p>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Existing and Proposed Landscaping</a:t>
            </a:r>
          </a:p>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Tree Preservation</a:t>
            </a:r>
          </a:p>
          <a:p>
            <a:pPr marL="457131"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p>
          <a:p>
            <a:pPr marL="457131" lvl="1"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901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General Plan/Zoning Consistency</a:t>
            </a:r>
          </a:p>
        </p:txBody>
      </p:sp>
      <p:sp>
        <p:nvSpPr>
          <p:cNvPr id="3" name="Subtitle 2"/>
          <p:cNvSpPr>
            <a:spLocks noGrp="1"/>
          </p:cNvSpPr>
          <p:nvPr>
            <p:ph type="subTitle" idx="4294967295"/>
          </p:nvPr>
        </p:nvSpPr>
        <p:spPr>
          <a:xfrm>
            <a:off x="380326" y="1371600"/>
            <a:ext cx="8763674" cy="5410200"/>
          </a:xfrm>
        </p:spPr>
        <p:txBody>
          <a:bodyPr>
            <a:normAutofit/>
          </a:bodyPr>
          <a:lstStyle/>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General Plan/Zoning Designations</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General Plan Land Use Designation:  PO (Professional Office)</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Zoning Designation:  BP PD (Business/Professional District)</a:t>
            </a: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r>
              <a:rPr lang="en-US" sz="1200" dirty="0">
                <a:solidFill>
                  <a:prstClr val="black"/>
                </a:solidFill>
                <a:latin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Analysis</a:t>
            </a:r>
          </a:p>
          <a:p>
            <a:pPr marL="400010" lvl="1" indent="0" defTabSz="914400" fontAlgn="base">
              <a:spcBef>
                <a:spcPct val="0"/>
              </a:spcBef>
              <a:spcAft>
                <a:spcPct val="0"/>
              </a:spcAft>
              <a:buFont typeface="Arial" pitchFamily="34" charset="0"/>
              <a:buChar char="•"/>
              <a:defRPr/>
            </a:pPr>
            <a:r>
              <a:rPr lang="en-US" sz="2000" dirty="0">
                <a:solidFill>
                  <a:prstClr val="black"/>
                </a:solidFill>
                <a:latin typeface="Times New Roman" pitchFamily="18" charset="0"/>
                <a:cs typeface="Times New Roman" pitchFamily="18" charset="0"/>
              </a:rPr>
              <a:t>  Senior Apartments are Permitted Land Use in in BP Zoning District with</a:t>
            </a:r>
          </a:p>
          <a:p>
            <a:pPr marL="400010" lvl="1" indent="0" defTabSz="914400" fontAlgn="base">
              <a:spcBef>
                <a:spcPct val="0"/>
              </a:spcBef>
              <a:spcAft>
                <a:spcPct val="0"/>
              </a:spcAft>
              <a:buNone/>
              <a:defRPr/>
            </a:pPr>
            <a:r>
              <a:rPr lang="en-US" sz="2000" dirty="0">
                <a:solidFill>
                  <a:prstClr val="black"/>
                </a:solidFill>
                <a:latin typeface="Times New Roman" pitchFamily="18" charset="0"/>
                <a:cs typeface="Times New Roman" pitchFamily="18" charset="0"/>
              </a:rPr>
              <a:t>   Approval of a Conditional Use Permit</a:t>
            </a:r>
          </a:p>
          <a:p>
            <a:pPr marL="400010" lvl="1" indent="0" defTabSz="914400" fontAlgn="base">
              <a:spcBef>
                <a:spcPct val="0"/>
              </a:spcBef>
              <a:spcAft>
                <a:spcPct val="0"/>
              </a:spcAft>
              <a:buFont typeface="Arial" pitchFamily="34" charset="0"/>
              <a:buChar char="•"/>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Project Meets Established Development Standards for BP Zoning District</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800020" lvl="2" indent="0" defTabSz="914400" fontAlgn="base">
              <a:spcBef>
                <a:spcPct val="0"/>
              </a:spcBef>
              <a:spcAft>
                <a:spcPct val="0"/>
              </a:spcAft>
              <a:buFont typeface="Arial" pitchFamily="34" charset="0"/>
              <a:buChar char="•"/>
              <a:defRPr/>
            </a:pPr>
            <a:r>
              <a:rPr lang="en-US" sz="1800" dirty="0">
                <a:solidFill>
                  <a:prstClr val="black"/>
                </a:solidFill>
                <a:latin typeface="Times New Roman" pitchFamily="18" charset="0"/>
                <a:cs typeface="Times New Roman" pitchFamily="18" charset="0"/>
              </a:rPr>
              <a:t>  Lot Area</a:t>
            </a:r>
          </a:p>
          <a:p>
            <a:pPr marL="800020" lvl="2" indent="0" defTabSz="914400" fontAlgn="base">
              <a:spcBef>
                <a:spcPct val="0"/>
              </a:spcBef>
              <a:spcAft>
                <a:spcPct val="0"/>
              </a:spcAft>
              <a:buFont typeface="Arial" pitchFamily="34" charset="0"/>
              <a:buChar char="•"/>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Lot Width</a:t>
            </a:r>
          </a:p>
          <a:p>
            <a:pPr marL="800020" lvl="2" indent="0" defTabSz="914400" fontAlgn="base">
              <a:spcBef>
                <a:spcPct val="0"/>
              </a:spcBef>
              <a:spcAft>
                <a:spcPct val="0"/>
              </a:spcAft>
              <a:buFont typeface="Arial" pitchFamily="34" charset="0"/>
              <a:buChar char="•"/>
              <a:defRPr/>
            </a:pPr>
            <a:r>
              <a:rPr lang="en-US" sz="1800" dirty="0">
                <a:solidFill>
                  <a:prstClr val="black"/>
                </a:solidFill>
                <a:latin typeface="Times New Roman" pitchFamily="18" charset="0"/>
                <a:cs typeface="Times New Roman" pitchFamily="18" charset="0"/>
              </a:rPr>
              <a:t>  Building Height</a:t>
            </a:r>
          </a:p>
          <a:p>
            <a:pPr marL="800020" lvl="2" indent="0" defTabSz="914400" fontAlgn="base">
              <a:spcBef>
                <a:spcPct val="0"/>
              </a:spcBef>
              <a:spcAft>
                <a:spcPct val="0"/>
              </a:spcAft>
              <a:buFont typeface="Arial" pitchFamily="34" charset="0"/>
              <a:buChar char="•"/>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Building Coverage</a:t>
            </a:r>
          </a:p>
          <a:p>
            <a:pPr marL="800020" lvl="2" indent="0" defTabSz="914400" fontAlgn="base">
              <a:spcBef>
                <a:spcPct val="0"/>
              </a:spcBef>
              <a:spcAft>
                <a:spcPct val="0"/>
              </a:spcAft>
              <a:buFont typeface="Arial" pitchFamily="34" charset="0"/>
              <a:buChar char="•"/>
              <a:defRPr/>
            </a:pPr>
            <a:r>
              <a:rPr lang="en-US" sz="1800" dirty="0">
                <a:solidFill>
                  <a:prstClr val="black"/>
                </a:solidFill>
                <a:latin typeface="Times New Roman" pitchFamily="18" charset="0"/>
                <a:cs typeface="Times New Roman" pitchFamily="18" charset="0"/>
              </a:rPr>
              <a:t>  Building Setbacks</a:t>
            </a:r>
          </a:p>
          <a:p>
            <a:pPr marL="800020" lvl="2" indent="0" defTabSz="914400" fontAlgn="base">
              <a:spcBef>
                <a:spcPct val="0"/>
              </a:spcBef>
              <a:spcAft>
                <a:spcPct val="0"/>
              </a:spcAft>
              <a:buFont typeface="Arial" pitchFamily="34" charset="0"/>
              <a:buChar char="•"/>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Parking Standard Established through Planned Development Permit Process</a:t>
            </a:r>
          </a:p>
          <a:p>
            <a:pPr marL="400010" lvl="1" indent="0" defTabSz="914400" fontAlgn="base">
              <a:spcBef>
                <a:spcPct val="0"/>
              </a:spcBef>
              <a:spcAft>
                <a:spcPct val="0"/>
              </a:spcAft>
              <a:buNone/>
              <a:defRPr/>
            </a:pPr>
            <a:r>
              <a:rPr lang="en-US" sz="2000" dirty="0">
                <a:solidFill>
                  <a:prstClr val="black"/>
                </a:solidFill>
                <a:latin typeface="Times New Roman" pitchFamily="18" charset="0"/>
                <a:cs typeface="Times New Roman" pitchFamily="18" charset="0"/>
              </a:rPr>
              <a:t>  </a:t>
            </a:r>
          </a:p>
          <a:p>
            <a:pPr marL="461963" lvl="2"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1205355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Project Setting</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9" name="Picture 8" descr="An aerial view of a city&#10;&#10;Description automatically generated with medium confidence">
            <a:extLst>
              <a:ext uri="{FF2B5EF4-FFF2-40B4-BE49-F238E27FC236}">
                <a16:creationId xmlns:a16="http://schemas.microsoft.com/office/drawing/2014/main" id="{4C37C216-1267-91DB-1389-BBAE3088F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3" y="1382593"/>
            <a:ext cx="8096251" cy="5257800"/>
          </a:xfrm>
          <a:prstGeom prst="rect">
            <a:avLst/>
          </a:prstGeom>
        </p:spPr>
      </p:pic>
      <p:sp>
        <p:nvSpPr>
          <p:cNvPr id="10" name="TextBox 9">
            <a:extLst>
              <a:ext uri="{FF2B5EF4-FFF2-40B4-BE49-F238E27FC236}">
                <a16:creationId xmlns:a16="http://schemas.microsoft.com/office/drawing/2014/main" id="{62D9A7A4-4E3C-ABBF-814A-78AE0AE692D8}"/>
              </a:ext>
            </a:extLst>
          </p:cNvPr>
          <p:cNvSpPr txBox="1"/>
          <p:nvPr/>
        </p:nvSpPr>
        <p:spPr>
          <a:xfrm>
            <a:off x="4191000" y="3886200"/>
            <a:ext cx="609600" cy="369332"/>
          </a:xfrm>
          <a:prstGeom prst="rect">
            <a:avLst/>
          </a:prstGeom>
          <a:solidFill>
            <a:schemeClr val="bg1"/>
          </a:solidFill>
          <a:ln w="25400">
            <a:solidFill>
              <a:schemeClr val="tx1"/>
            </a:solidFill>
          </a:ln>
        </p:spPr>
        <p:txBody>
          <a:bodyPr wrap="square" rtlCol="0">
            <a:spAutoFit/>
          </a:bodyPr>
          <a:lstStyle/>
          <a:p>
            <a:pPr algn="ctr"/>
            <a:r>
              <a:rPr lang="en-US" b="1" dirty="0">
                <a:solidFill>
                  <a:srgbClr val="0000FF"/>
                </a:solidFill>
              </a:rPr>
              <a:t>Site</a:t>
            </a:r>
          </a:p>
        </p:txBody>
      </p:sp>
      <p:sp>
        <p:nvSpPr>
          <p:cNvPr id="4" name="TextBox 3">
            <a:extLst>
              <a:ext uri="{FF2B5EF4-FFF2-40B4-BE49-F238E27FC236}">
                <a16:creationId xmlns:a16="http://schemas.microsoft.com/office/drawing/2014/main" id="{17200C96-F191-9D79-FF6B-79279F909FC5}"/>
              </a:ext>
            </a:extLst>
          </p:cNvPr>
          <p:cNvSpPr txBox="1"/>
          <p:nvPr/>
        </p:nvSpPr>
        <p:spPr>
          <a:xfrm>
            <a:off x="6248400" y="3037820"/>
            <a:ext cx="2209800" cy="307777"/>
          </a:xfrm>
          <a:prstGeom prst="rect">
            <a:avLst/>
          </a:prstGeom>
          <a:solidFill>
            <a:schemeClr val="bg1"/>
          </a:solidFill>
          <a:ln w="12700">
            <a:solidFill>
              <a:schemeClr val="tx1"/>
            </a:solidFill>
          </a:ln>
        </p:spPr>
        <p:txBody>
          <a:bodyPr wrap="square" rtlCol="0">
            <a:spAutoFit/>
          </a:bodyPr>
          <a:lstStyle/>
          <a:p>
            <a:pPr algn="ctr"/>
            <a:r>
              <a:rPr lang="en-US" sz="1400" dirty="0">
                <a:solidFill>
                  <a:srgbClr val="FF0000"/>
                </a:solidFill>
              </a:rPr>
              <a:t>Single-Family Residential</a:t>
            </a:r>
          </a:p>
        </p:txBody>
      </p:sp>
      <p:sp>
        <p:nvSpPr>
          <p:cNvPr id="5" name="TextBox 4">
            <a:extLst>
              <a:ext uri="{FF2B5EF4-FFF2-40B4-BE49-F238E27FC236}">
                <a16:creationId xmlns:a16="http://schemas.microsoft.com/office/drawing/2014/main" id="{448DF666-8323-F7A6-DA55-9AC81DDA646F}"/>
              </a:ext>
            </a:extLst>
          </p:cNvPr>
          <p:cNvSpPr txBox="1"/>
          <p:nvPr/>
        </p:nvSpPr>
        <p:spPr>
          <a:xfrm>
            <a:off x="4800600" y="5946577"/>
            <a:ext cx="2971800" cy="307777"/>
          </a:xfrm>
          <a:prstGeom prst="rect">
            <a:avLst/>
          </a:prstGeom>
          <a:solidFill>
            <a:schemeClr val="bg1"/>
          </a:solidFill>
          <a:ln w="12700">
            <a:solidFill>
              <a:schemeClr val="tx1"/>
            </a:solidFill>
          </a:ln>
        </p:spPr>
        <p:txBody>
          <a:bodyPr wrap="square" rtlCol="0">
            <a:spAutoFit/>
          </a:bodyPr>
          <a:lstStyle/>
          <a:p>
            <a:pPr algn="ctr"/>
            <a:r>
              <a:rPr lang="en-US" sz="1400" dirty="0">
                <a:solidFill>
                  <a:srgbClr val="FF0000"/>
                </a:solidFill>
              </a:rPr>
              <a:t>Single and Multi-Family Residential</a:t>
            </a:r>
          </a:p>
        </p:txBody>
      </p:sp>
      <p:sp>
        <p:nvSpPr>
          <p:cNvPr id="6" name="TextBox 5">
            <a:extLst>
              <a:ext uri="{FF2B5EF4-FFF2-40B4-BE49-F238E27FC236}">
                <a16:creationId xmlns:a16="http://schemas.microsoft.com/office/drawing/2014/main" id="{AB6CB6F1-D1D1-D913-37AA-DA357836AAAE}"/>
              </a:ext>
            </a:extLst>
          </p:cNvPr>
          <p:cNvSpPr txBox="1"/>
          <p:nvPr/>
        </p:nvSpPr>
        <p:spPr>
          <a:xfrm>
            <a:off x="3581400" y="6306077"/>
            <a:ext cx="838200" cy="307777"/>
          </a:xfrm>
          <a:prstGeom prst="rect">
            <a:avLst/>
          </a:prstGeom>
          <a:solidFill>
            <a:schemeClr val="bg1"/>
          </a:solidFill>
          <a:ln w="12700">
            <a:solidFill>
              <a:schemeClr val="tx1"/>
            </a:solidFill>
          </a:ln>
        </p:spPr>
        <p:txBody>
          <a:bodyPr wrap="square" rtlCol="0">
            <a:spAutoFit/>
          </a:bodyPr>
          <a:lstStyle/>
          <a:p>
            <a:r>
              <a:rPr lang="en-US" sz="1400" dirty="0">
                <a:solidFill>
                  <a:srgbClr val="7030A0"/>
                </a:solidFill>
              </a:rPr>
              <a:t>Hospital</a:t>
            </a:r>
          </a:p>
        </p:txBody>
      </p:sp>
      <p:sp>
        <p:nvSpPr>
          <p:cNvPr id="7" name="TextBox 6">
            <a:extLst>
              <a:ext uri="{FF2B5EF4-FFF2-40B4-BE49-F238E27FC236}">
                <a16:creationId xmlns:a16="http://schemas.microsoft.com/office/drawing/2014/main" id="{B6D2B50C-6476-388F-528A-7FFBA397D685}"/>
              </a:ext>
            </a:extLst>
          </p:cNvPr>
          <p:cNvSpPr txBox="1"/>
          <p:nvPr/>
        </p:nvSpPr>
        <p:spPr>
          <a:xfrm>
            <a:off x="1600200" y="5638800"/>
            <a:ext cx="685800" cy="307777"/>
          </a:xfrm>
          <a:prstGeom prst="rect">
            <a:avLst/>
          </a:prstGeom>
          <a:solidFill>
            <a:schemeClr val="bg1"/>
          </a:solidFill>
          <a:ln w="12700">
            <a:solidFill>
              <a:schemeClr val="tx1"/>
            </a:solidFill>
          </a:ln>
        </p:spPr>
        <p:txBody>
          <a:bodyPr wrap="square" rtlCol="0">
            <a:spAutoFit/>
          </a:bodyPr>
          <a:lstStyle/>
          <a:p>
            <a:pPr algn="ctr"/>
            <a:r>
              <a:rPr lang="en-US" sz="1400" dirty="0">
                <a:solidFill>
                  <a:srgbClr val="00CCFF"/>
                </a:solidFill>
              </a:rPr>
              <a:t>Office</a:t>
            </a:r>
          </a:p>
        </p:txBody>
      </p:sp>
      <p:sp>
        <p:nvSpPr>
          <p:cNvPr id="8" name="TextBox 7">
            <a:extLst>
              <a:ext uri="{FF2B5EF4-FFF2-40B4-BE49-F238E27FC236}">
                <a16:creationId xmlns:a16="http://schemas.microsoft.com/office/drawing/2014/main" id="{B59E4C3D-EB1E-6E31-953F-DEF7D1B0CF1B}"/>
              </a:ext>
            </a:extLst>
          </p:cNvPr>
          <p:cNvSpPr txBox="1"/>
          <p:nvPr/>
        </p:nvSpPr>
        <p:spPr>
          <a:xfrm>
            <a:off x="2819400" y="2057400"/>
            <a:ext cx="1219200" cy="307777"/>
          </a:xfrm>
          <a:prstGeom prst="rect">
            <a:avLst/>
          </a:prstGeom>
          <a:solidFill>
            <a:schemeClr val="bg1"/>
          </a:solidFill>
          <a:ln w="12700">
            <a:solidFill>
              <a:schemeClr val="tx1"/>
            </a:solidFill>
          </a:ln>
        </p:spPr>
        <p:txBody>
          <a:bodyPr wrap="square" rtlCol="0">
            <a:spAutoFit/>
          </a:bodyPr>
          <a:lstStyle/>
          <a:p>
            <a:pPr algn="ctr"/>
            <a:r>
              <a:rPr lang="en-US" sz="1400" dirty="0">
                <a:solidFill>
                  <a:srgbClr val="663300"/>
                </a:solidFill>
              </a:rPr>
              <a:t>State Prison</a:t>
            </a:r>
          </a:p>
        </p:txBody>
      </p:sp>
      <p:sp>
        <p:nvSpPr>
          <p:cNvPr id="12" name="TextBox 11">
            <a:extLst>
              <a:ext uri="{FF2B5EF4-FFF2-40B4-BE49-F238E27FC236}">
                <a16:creationId xmlns:a16="http://schemas.microsoft.com/office/drawing/2014/main" id="{1618248F-677E-5DDB-772A-C31733D4D7FA}"/>
              </a:ext>
            </a:extLst>
          </p:cNvPr>
          <p:cNvSpPr txBox="1"/>
          <p:nvPr/>
        </p:nvSpPr>
        <p:spPr>
          <a:xfrm>
            <a:off x="609600" y="4724400"/>
            <a:ext cx="1143000" cy="307777"/>
          </a:xfrm>
          <a:prstGeom prst="rect">
            <a:avLst/>
          </a:prstGeom>
          <a:solidFill>
            <a:schemeClr val="bg1"/>
          </a:solidFill>
          <a:ln w="12700">
            <a:solidFill>
              <a:schemeClr val="tx1"/>
            </a:solidFill>
          </a:ln>
        </p:spPr>
        <p:txBody>
          <a:bodyPr wrap="square" rtlCol="0">
            <a:spAutoFit/>
          </a:bodyPr>
          <a:lstStyle/>
          <a:p>
            <a:pPr algn="ctr"/>
            <a:r>
              <a:rPr lang="en-US" sz="1400" dirty="0">
                <a:solidFill>
                  <a:srgbClr val="663300"/>
                </a:solidFill>
              </a:rPr>
              <a:t>City Offices</a:t>
            </a:r>
          </a:p>
        </p:txBody>
      </p:sp>
    </p:spTree>
    <p:extLst>
      <p:ext uri="{BB962C8B-B14F-4D97-AF65-F5344CB8AC3E}">
        <p14:creationId xmlns:p14="http://schemas.microsoft.com/office/powerpoint/2010/main" val="1766316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Conditional Use Permit</a:t>
            </a:r>
          </a:p>
        </p:txBody>
      </p:sp>
      <p:sp>
        <p:nvSpPr>
          <p:cNvPr id="3" name="Subtitle 2"/>
          <p:cNvSpPr>
            <a:spLocks noGrp="1"/>
          </p:cNvSpPr>
          <p:nvPr>
            <p:ph type="subTitle" idx="4294967295"/>
          </p:nvPr>
        </p:nvSpPr>
        <p:spPr>
          <a:xfrm>
            <a:off x="152400" y="1447800"/>
            <a:ext cx="8839200" cy="5334000"/>
          </a:xfrm>
        </p:spPr>
        <p:txBody>
          <a:bodyPr>
            <a:normAutofit/>
          </a:bodyPr>
          <a:lstStyle/>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Conditional Use Permit</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Land Use Compatibility </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Adjacent and Nearby Land Uses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Traffic Impacts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Parking Impacts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Noise Impacts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Aesthetic Impacts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Lighting Impacts</a:t>
            </a:r>
          </a:p>
          <a:p>
            <a:pPr marL="857141" lvl="2"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Planning Commission Finding</a:t>
            </a:r>
          </a:p>
          <a:p>
            <a:pPr marL="857141" lvl="2" indent="0" defTabSz="914400" fontAlgn="base">
              <a:spcBef>
                <a:spcPct val="0"/>
              </a:spcBef>
              <a:spcAft>
                <a:spcPct val="0"/>
              </a:spcAft>
              <a:buNone/>
            </a:pPr>
            <a:r>
              <a:rPr lang="en-US" sz="1600" dirty="0">
                <a:latin typeface="Times New Roman" panose="02020603050405020304" pitchFamily="18" charset="0"/>
                <a:cs typeface="Times New Roman" panose="02020603050405020304" pitchFamily="18" charset="0"/>
              </a:rPr>
              <a:t>In order to approve this request for a Conditional Use Permit, the Commission</a:t>
            </a:r>
          </a:p>
          <a:p>
            <a:pPr marL="857141" lvl="2" indent="0" defTabSz="914400" fontAlgn="base">
              <a:spcBef>
                <a:spcPct val="0"/>
              </a:spcBef>
              <a:spcAft>
                <a:spcPct val="0"/>
              </a:spcAft>
              <a:buNone/>
            </a:pPr>
            <a:r>
              <a:rPr lang="en-US" sz="1600" dirty="0">
                <a:latin typeface="Times New Roman" panose="02020603050405020304" pitchFamily="18" charset="0"/>
                <a:cs typeface="Times New Roman" panose="02020603050405020304" pitchFamily="18" charset="0"/>
              </a:rPr>
              <a:t>must find that the “establishment, maintenance, or operation of the use or building applied for will not, under the circumstances of the particular case, be </a:t>
            </a:r>
            <a:r>
              <a:rPr lang="en-US" sz="1600" u="sng" dirty="0">
                <a:latin typeface="Times New Roman" panose="02020603050405020304" pitchFamily="18" charset="0"/>
                <a:cs typeface="Times New Roman" panose="02020603050405020304" pitchFamily="18" charset="0"/>
              </a:rPr>
              <a:t>detrimental to the health, safety, peace, morals, comfort, and general welfare of persons residing or working in the neighborhood</a:t>
            </a:r>
            <a:r>
              <a:rPr lang="en-US" sz="1600" dirty="0">
                <a:latin typeface="Times New Roman" panose="02020603050405020304" pitchFamily="18" charset="0"/>
                <a:cs typeface="Times New Roman" panose="02020603050405020304" pitchFamily="18" charset="0"/>
              </a:rPr>
              <a:t> of such proposed use, or be detrimental or injurious to property and improvements in the neighborhood, or to the general welfare of the City.”</a:t>
            </a:r>
          </a:p>
          <a:p>
            <a:pPr marL="57121" indent="0" defTabSz="914400" fontAlgn="base">
              <a:spcBef>
                <a:spcPct val="0"/>
              </a:spcBef>
              <a:spcAft>
                <a:spcPct val="0"/>
              </a:spcAft>
              <a:buFont typeface="Arial" pitchFamily="34" charset="0"/>
              <a:buChar char="•"/>
            </a:pPr>
            <a:endParaRPr lang="en-US" sz="24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p>
          <a:p>
            <a:pPr marL="457131" lvl="1"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739509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Land Use Compatibility</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9" name="Picture 8" descr="An aerial view of a city&#10;&#10;Description automatically generated with medium confidence">
            <a:extLst>
              <a:ext uri="{FF2B5EF4-FFF2-40B4-BE49-F238E27FC236}">
                <a16:creationId xmlns:a16="http://schemas.microsoft.com/office/drawing/2014/main" id="{4C37C216-1267-91DB-1389-BBAE3088F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3" y="1382593"/>
            <a:ext cx="8096251" cy="5257800"/>
          </a:xfrm>
          <a:prstGeom prst="rect">
            <a:avLst/>
          </a:prstGeom>
        </p:spPr>
      </p:pic>
      <p:sp>
        <p:nvSpPr>
          <p:cNvPr id="10" name="TextBox 9">
            <a:extLst>
              <a:ext uri="{FF2B5EF4-FFF2-40B4-BE49-F238E27FC236}">
                <a16:creationId xmlns:a16="http://schemas.microsoft.com/office/drawing/2014/main" id="{62D9A7A4-4E3C-ABBF-814A-78AE0AE692D8}"/>
              </a:ext>
            </a:extLst>
          </p:cNvPr>
          <p:cNvSpPr txBox="1"/>
          <p:nvPr/>
        </p:nvSpPr>
        <p:spPr>
          <a:xfrm>
            <a:off x="4191000" y="3886200"/>
            <a:ext cx="609600" cy="369332"/>
          </a:xfrm>
          <a:prstGeom prst="rect">
            <a:avLst/>
          </a:prstGeom>
          <a:solidFill>
            <a:schemeClr val="bg1"/>
          </a:solidFill>
          <a:ln w="25400">
            <a:solidFill>
              <a:schemeClr val="tx1"/>
            </a:solidFill>
          </a:ln>
        </p:spPr>
        <p:txBody>
          <a:bodyPr wrap="square" rtlCol="0">
            <a:spAutoFit/>
          </a:bodyPr>
          <a:lstStyle/>
          <a:p>
            <a:pPr algn="ctr"/>
            <a:r>
              <a:rPr lang="en-US" b="1" dirty="0">
                <a:solidFill>
                  <a:srgbClr val="0000FF"/>
                </a:solidFill>
              </a:rPr>
              <a:t>Site</a:t>
            </a:r>
          </a:p>
        </p:txBody>
      </p:sp>
      <p:sp>
        <p:nvSpPr>
          <p:cNvPr id="4" name="TextBox 3">
            <a:extLst>
              <a:ext uri="{FF2B5EF4-FFF2-40B4-BE49-F238E27FC236}">
                <a16:creationId xmlns:a16="http://schemas.microsoft.com/office/drawing/2014/main" id="{17200C96-F191-9D79-FF6B-79279F909FC5}"/>
              </a:ext>
            </a:extLst>
          </p:cNvPr>
          <p:cNvSpPr txBox="1"/>
          <p:nvPr/>
        </p:nvSpPr>
        <p:spPr>
          <a:xfrm>
            <a:off x="6248400" y="3037820"/>
            <a:ext cx="2209800" cy="307777"/>
          </a:xfrm>
          <a:prstGeom prst="rect">
            <a:avLst/>
          </a:prstGeom>
          <a:solidFill>
            <a:schemeClr val="bg1"/>
          </a:solidFill>
          <a:ln w="12700">
            <a:solidFill>
              <a:schemeClr val="tx1"/>
            </a:solidFill>
          </a:ln>
        </p:spPr>
        <p:txBody>
          <a:bodyPr wrap="square" rtlCol="0">
            <a:spAutoFit/>
          </a:bodyPr>
          <a:lstStyle/>
          <a:p>
            <a:pPr algn="ctr"/>
            <a:r>
              <a:rPr lang="en-US" sz="1400" dirty="0">
                <a:solidFill>
                  <a:srgbClr val="FF0000"/>
                </a:solidFill>
              </a:rPr>
              <a:t>Single-Family Residential</a:t>
            </a:r>
          </a:p>
        </p:txBody>
      </p:sp>
      <p:sp>
        <p:nvSpPr>
          <p:cNvPr id="5" name="TextBox 4">
            <a:extLst>
              <a:ext uri="{FF2B5EF4-FFF2-40B4-BE49-F238E27FC236}">
                <a16:creationId xmlns:a16="http://schemas.microsoft.com/office/drawing/2014/main" id="{448DF666-8323-F7A6-DA55-9AC81DDA646F}"/>
              </a:ext>
            </a:extLst>
          </p:cNvPr>
          <p:cNvSpPr txBox="1"/>
          <p:nvPr/>
        </p:nvSpPr>
        <p:spPr>
          <a:xfrm>
            <a:off x="4800600" y="5946577"/>
            <a:ext cx="2971800" cy="307777"/>
          </a:xfrm>
          <a:prstGeom prst="rect">
            <a:avLst/>
          </a:prstGeom>
          <a:solidFill>
            <a:schemeClr val="bg1"/>
          </a:solidFill>
          <a:ln w="12700">
            <a:solidFill>
              <a:schemeClr val="tx1"/>
            </a:solidFill>
          </a:ln>
        </p:spPr>
        <p:txBody>
          <a:bodyPr wrap="square" rtlCol="0">
            <a:spAutoFit/>
          </a:bodyPr>
          <a:lstStyle/>
          <a:p>
            <a:pPr algn="ctr"/>
            <a:r>
              <a:rPr lang="en-US" sz="1400" dirty="0">
                <a:solidFill>
                  <a:srgbClr val="FF0000"/>
                </a:solidFill>
              </a:rPr>
              <a:t>Single and Multi-Family Residential</a:t>
            </a:r>
          </a:p>
        </p:txBody>
      </p:sp>
      <p:sp>
        <p:nvSpPr>
          <p:cNvPr id="6" name="TextBox 5">
            <a:extLst>
              <a:ext uri="{FF2B5EF4-FFF2-40B4-BE49-F238E27FC236}">
                <a16:creationId xmlns:a16="http://schemas.microsoft.com/office/drawing/2014/main" id="{AB6CB6F1-D1D1-D913-37AA-DA357836AAAE}"/>
              </a:ext>
            </a:extLst>
          </p:cNvPr>
          <p:cNvSpPr txBox="1"/>
          <p:nvPr/>
        </p:nvSpPr>
        <p:spPr>
          <a:xfrm>
            <a:off x="3581400" y="6306077"/>
            <a:ext cx="838200" cy="307777"/>
          </a:xfrm>
          <a:prstGeom prst="rect">
            <a:avLst/>
          </a:prstGeom>
          <a:solidFill>
            <a:schemeClr val="bg1"/>
          </a:solidFill>
          <a:ln w="12700">
            <a:solidFill>
              <a:schemeClr val="tx1"/>
            </a:solidFill>
          </a:ln>
        </p:spPr>
        <p:txBody>
          <a:bodyPr wrap="square" rtlCol="0">
            <a:spAutoFit/>
          </a:bodyPr>
          <a:lstStyle/>
          <a:p>
            <a:r>
              <a:rPr lang="en-US" sz="1400" dirty="0">
                <a:solidFill>
                  <a:srgbClr val="7030A0"/>
                </a:solidFill>
              </a:rPr>
              <a:t>Hospital</a:t>
            </a:r>
          </a:p>
        </p:txBody>
      </p:sp>
      <p:sp>
        <p:nvSpPr>
          <p:cNvPr id="7" name="TextBox 6">
            <a:extLst>
              <a:ext uri="{FF2B5EF4-FFF2-40B4-BE49-F238E27FC236}">
                <a16:creationId xmlns:a16="http://schemas.microsoft.com/office/drawing/2014/main" id="{B6D2B50C-6476-388F-528A-7FFBA397D685}"/>
              </a:ext>
            </a:extLst>
          </p:cNvPr>
          <p:cNvSpPr txBox="1"/>
          <p:nvPr/>
        </p:nvSpPr>
        <p:spPr>
          <a:xfrm>
            <a:off x="1600200" y="5638800"/>
            <a:ext cx="685800" cy="307777"/>
          </a:xfrm>
          <a:prstGeom prst="rect">
            <a:avLst/>
          </a:prstGeom>
          <a:solidFill>
            <a:schemeClr val="bg1"/>
          </a:solidFill>
          <a:ln w="12700">
            <a:solidFill>
              <a:schemeClr val="tx1"/>
            </a:solidFill>
          </a:ln>
        </p:spPr>
        <p:txBody>
          <a:bodyPr wrap="square" rtlCol="0">
            <a:spAutoFit/>
          </a:bodyPr>
          <a:lstStyle/>
          <a:p>
            <a:pPr algn="ctr"/>
            <a:r>
              <a:rPr lang="en-US" sz="1400" dirty="0">
                <a:solidFill>
                  <a:srgbClr val="00CCFF"/>
                </a:solidFill>
              </a:rPr>
              <a:t>Office</a:t>
            </a:r>
          </a:p>
        </p:txBody>
      </p:sp>
      <p:sp>
        <p:nvSpPr>
          <p:cNvPr id="8" name="TextBox 7">
            <a:extLst>
              <a:ext uri="{FF2B5EF4-FFF2-40B4-BE49-F238E27FC236}">
                <a16:creationId xmlns:a16="http://schemas.microsoft.com/office/drawing/2014/main" id="{B59E4C3D-EB1E-6E31-953F-DEF7D1B0CF1B}"/>
              </a:ext>
            </a:extLst>
          </p:cNvPr>
          <p:cNvSpPr txBox="1"/>
          <p:nvPr/>
        </p:nvSpPr>
        <p:spPr>
          <a:xfrm>
            <a:off x="2819400" y="2057400"/>
            <a:ext cx="1219200" cy="307777"/>
          </a:xfrm>
          <a:prstGeom prst="rect">
            <a:avLst/>
          </a:prstGeom>
          <a:solidFill>
            <a:schemeClr val="bg1"/>
          </a:solidFill>
          <a:ln w="12700">
            <a:solidFill>
              <a:schemeClr val="tx1"/>
            </a:solidFill>
          </a:ln>
        </p:spPr>
        <p:txBody>
          <a:bodyPr wrap="square" rtlCol="0">
            <a:spAutoFit/>
          </a:bodyPr>
          <a:lstStyle/>
          <a:p>
            <a:pPr algn="ctr"/>
            <a:r>
              <a:rPr lang="en-US" sz="1400" dirty="0">
                <a:solidFill>
                  <a:srgbClr val="663300"/>
                </a:solidFill>
              </a:rPr>
              <a:t>State Prison</a:t>
            </a:r>
          </a:p>
        </p:txBody>
      </p:sp>
      <p:sp>
        <p:nvSpPr>
          <p:cNvPr id="12" name="TextBox 11">
            <a:extLst>
              <a:ext uri="{FF2B5EF4-FFF2-40B4-BE49-F238E27FC236}">
                <a16:creationId xmlns:a16="http://schemas.microsoft.com/office/drawing/2014/main" id="{1618248F-677E-5DDB-772A-C31733D4D7FA}"/>
              </a:ext>
            </a:extLst>
          </p:cNvPr>
          <p:cNvSpPr txBox="1"/>
          <p:nvPr/>
        </p:nvSpPr>
        <p:spPr>
          <a:xfrm>
            <a:off x="609600" y="4724400"/>
            <a:ext cx="1143000" cy="307777"/>
          </a:xfrm>
          <a:prstGeom prst="rect">
            <a:avLst/>
          </a:prstGeom>
          <a:solidFill>
            <a:schemeClr val="bg1"/>
          </a:solidFill>
          <a:ln w="12700">
            <a:solidFill>
              <a:schemeClr val="tx1"/>
            </a:solidFill>
          </a:ln>
        </p:spPr>
        <p:txBody>
          <a:bodyPr wrap="square" rtlCol="0">
            <a:spAutoFit/>
          </a:bodyPr>
          <a:lstStyle/>
          <a:p>
            <a:pPr algn="ctr"/>
            <a:r>
              <a:rPr lang="en-US" sz="1400" dirty="0">
                <a:solidFill>
                  <a:srgbClr val="663300"/>
                </a:solidFill>
              </a:rPr>
              <a:t>City Offices</a:t>
            </a:r>
          </a:p>
        </p:txBody>
      </p:sp>
    </p:spTree>
    <p:extLst>
      <p:ext uri="{BB962C8B-B14F-4D97-AF65-F5344CB8AC3E}">
        <p14:creationId xmlns:p14="http://schemas.microsoft.com/office/powerpoint/2010/main" val="1621891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Planned Development Permit</a:t>
            </a:r>
          </a:p>
        </p:txBody>
      </p:sp>
      <p:sp>
        <p:nvSpPr>
          <p:cNvPr id="3" name="Subtitle 2"/>
          <p:cNvSpPr>
            <a:spLocks noGrp="1"/>
          </p:cNvSpPr>
          <p:nvPr>
            <p:ph type="subTitle" idx="4294967295"/>
          </p:nvPr>
        </p:nvSpPr>
        <p:spPr>
          <a:xfrm>
            <a:off x="0" y="1371600"/>
            <a:ext cx="9144000" cy="5334000"/>
          </a:xfrm>
        </p:spPr>
        <p:txBody>
          <a:bodyPr>
            <a:normAutofit/>
          </a:bodyPr>
          <a:lstStyle/>
          <a:p>
            <a:pPr mar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Conformance with Development Standards </a:t>
            </a:r>
          </a:p>
          <a:p>
            <a:pPr marL="857141" lvl="2"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p>
          <a:p>
            <a:pPr marL="857141" lvl="2"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Font typeface="Arial" pitchFamily="34" charset="0"/>
              <a:buChar char="•"/>
            </a:pPr>
            <a:endParaRPr lang="en-US" sz="20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Font typeface="Arial" pitchFamily="34" charset="0"/>
              <a:buChar char="•"/>
            </a:pPr>
            <a:endParaRPr lang="en-US" sz="20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Font typeface="Arial" pitchFamily="34" charset="0"/>
              <a:buChar char="•"/>
            </a:pPr>
            <a:endParaRPr lang="en-US" sz="20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Font typeface="Arial" pitchFamily="34" charset="0"/>
              <a:buChar char="•"/>
            </a:pPr>
            <a:endParaRPr lang="en-US" sz="20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Font typeface="Arial" pitchFamily="34" charset="0"/>
              <a:buChar char="•"/>
            </a:pPr>
            <a:endParaRPr lang="en-US" sz="20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Project Meets all Established Development Standards  </a:t>
            </a: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Establishment of Project-Specific Parking Standards </a:t>
            </a: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Site Design</a:t>
            </a: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Building Architecture and Design</a:t>
            </a:r>
          </a:p>
          <a:p>
            <a:pPr marL="857141" lvl="2"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a:t>
            </a:r>
            <a:endParaRPr lang="en-US" sz="14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None/>
            </a:pPr>
            <a:r>
              <a:rPr lang="en-US" sz="1800" dirty="0">
                <a:solidFill>
                  <a:prstClr val="black"/>
                </a:solidFill>
                <a:latin typeface="Times New Roman" pitchFamily="18" charset="0"/>
                <a:cs typeface="Times New Roman" pitchFamily="18" charset="0"/>
              </a:rPr>
              <a:t>  </a:t>
            </a: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dirty="0"/>
          </a:p>
        </p:txBody>
      </p:sp>
      <p:sp>
        <p:nvSpPr>
          <p:cNvPr id="8" name="Rectangle 2">
            <a:extLst>
              <a:ext uri="{FF2B5EF4-FFF2-40B4-BE49-F238E27FC236}">
                <a16:creationId xmlns:a16="http://schemas.microsoft.com/office/drawing/2014/main" id="{754E7CAC-7041-4EEB-B1E0-6A8E8B60BB2B}"/>
              </a:ext>
            </a:extLst>
          </p:cNvPr>
          <p:cNvSpPr>
            <a:spLocks noChangeArrowheads="1"/>
          </p:cNvSpPr>
          <p:nvPr/>
        </p:nvSpPr>
        <p:spPr bwMode="auto">
          <a:xfrm>
            <a:off x="543703" y="2974975"/>
            <a:ext cx="654289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5" name="Rectangle 1">
            <a:extLst>
              <a:ext uri="{FF2B5EF4-FFF2-40B4-BE49-F238E27FC236}">
                <a16:creationId xmlns:a16="http://schemas.microsoft.com/office/drawing/2014/main" id="{8D6CE416-B71F-41B8-9060-5CE33C0501B3}"/>
              </a:ext>
            </a:extLst>
          </p:cNvPr>
          <p:cNvSpPr>
            <a:spLocks noChangeArrowheads="1"/>
          </p:cNvSpPr>
          <p:nvPr/>
        </p:nvSpPr>
        <p:spPr bwMode="auto">
          <a:xfrm>
            <a:off x="-160056" y="2719568"/>
            <a:ext cx="10905844" cy="71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6" name="Table 5">
            <a:extLst>
              <a:ext uri="{FF2B5EF4-FFF2-40B4-BE49-F238E27FC236}">
                <a16:creationId xmlns:a16="http://schemas.microsoft.com/office/drawing/2014/main" id="{4BFD5898-F534-D117-8C84-F336B512D36A}"/>
              </a:ext>
            </a:extLst>
          </p:cNvPr>
          <p:cNvGraphicFramePr>
            <a:graphicFrameLocks noGrp="1"/>
          </p:cNvGraphicFramePr>
          <p:nvPr>
            <p:extLst>
              <p:ext uri="{D42A27DB-BD31-4B8C-83A1-F6EECF244321}">
                <p14:modId xmlns:p14="http://schemas.microsoft.com/office/powerpoint/2010/main" val="2582649068"/>
              </p:ext>
            </p:extLst>
          </p:nvPr>
        </p:nvGraphicFramePr>
        <p:xfrm>
          <a:off x="511465" y="1905000"/>
          <a:ext cx="5940425" cy="2418146"/>
        </p:xfrm>
        <a:graphic>
          <a:graphicData uri="http://schemas.openxmlformats.org/drawingml/2006/table">
            <a:tbl>
              <a:tblPr firstRow="1" firstCol="1" lastRow="1" lastCol="1" bandRow="1" bandCol="1"/>
              <a:tblGrid>
                <a:gridCol w="1022350">
                  <a:extLst>
                    <a:ext uri="{9D8B030D-6E8A-4147-A177-3AD203B41FA5}">
                      <a16:colId xmlns:a16="http://schemas.microsoft.com/office/drawing/2014/main" val="3938596181"/>
                    </a:ext>
                  </a:extLst>
                </a:gridCol>
                <a:gridCol w="596265">
                  <a:extLst>
                    <a:ext uri="{9D8B030D-6E8A-4147-A177-3AD203B41FA5}">
                      <a16:colId xmlns:a16="http://schemas.microsoft.com/office/drawing/2014/main" val="567343614"/>
                    </a:ext>
                  </a:extLst>
                </a:gridCol>
                <a:gridCol w="550545">
                  <a:extLst>
                    <a:ext uri="{9D8B030D-6E8A-4147-A177-3AD203B41FA5}">
                      <a16:colId xmlns:a16="http://schemas.microsoft.com/office/drawing/2014/main" val="2642976411"/>
                    </a:ext>
                  </a:extLst>
                </a:gridCol>
                <a:gridCol w="742315">
                  <a:extLst>
                    <a:ext uri="{9D8B030D-6E8A-4147-A177-3AD203B41FA5}">
                      <a16:colId xmlns:a16="http://schemas.microsoft.com/office/drawing/2014/main" val="273968962"/>
                    </a:ext>
                  </a:extLst>
                </a:gridCol>
                <a:gridCol w="766445">
                  <a:extLst>
                    <a:ext uri="{9D8B030D-6E8A-4147-A177-3AD203B41FA5}">
                      <a16:colId xmlns:a16="http://schemas.microsoft.com/office/drawing/2014/main" val="2532402484"/>
                    </a:ext>
                  </a:extLst>
                </a:gridCol>
                <a:gridCol w="716280">
                  <a:extLst>
                    <a:ext uri="{9D8B030D-6E8A-4147-A177-3AD203B41FA5}">
                      <a16:colId xmlns:a16="http://schemas.microsoft.com/office/drawing/2014/main" val="1382987669"/>
                    </a:ext>
                  </a:extLst>
                </a:gridCol>
                <a:gridCol w="695325">
                  <a:extLst>
                    <a:ext uri="{9D8B030D-6E8A-4147-A177-3AD203B41FA5}">
                      <a16:colId xmlns:a16="http://schemas.microsoft.com/office/drawing/2014/main" val="24851811"/>
                    </a:ext>
                  </a:extLst>
                </a:gridCol>
                <a:gridCol w="850900">
                  <a:extLst>
                    <a:ext uri="{9D8B030D-6E8A-4147-A177-3AD203B41FA5}">
                      <a16:colId xmlns:a16="http://schemas.microsoft.com/office/drawing/2014/main" val="661335229"/>
                    </a:ext>
                  </a:extLst>
                </a:gridCol>
              </a:tblGrid>
              <a:tr h="187960">
                <a:tc gridSpan="8">
                  <a:txBody>
                    <a:bodyPr/>
                    <a:lstStyle/>
                    <a:p>
                      <a:pPr marL="0" marR="0" algn="ctr">
                        <a:lnSpc>
                          <a:spcPct val="107000"/>
                        </a:lnSpc>
                        <a:spcBef>
                          <a:spcPts val="0"/>
                        </a:spcBef>
                        <a:spcAft>
                          <a:spcPts val="0"/>
                        </a:spcAft>
                      </a:pPr>
                      <a:r>
                        <a:rPr lang="en-US" sz="1100" b="1" dirty="0">
                          <a:solidFill>
                            <a:srgbClr val="000000"/>
                          </a:solidFill>
                          <a:effectLst/>
                          <a:latin typeface="Arial" panose="020B0604020202020204" pitchFamily="34" charset="0"/>
                          <a:ea typeface="Calibri" panose="020F0502020204030204" pitchFamily="34" charset="0"/>
                        </a:rPr>
                        <a:t>Development Standards Table</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100" b="1" dirty="0">
                          <a:solidFill>
                            <a:srgbClr val="000000"/>
                          </a:solidFill>
                          <a:effectLst/>
                          <a:latin typeface="Arial" panose="020B0604020202020204" pitchFamily="34" charset="0"/>
                          <a:ea typeface="Calibri" panose="020F0502020204030204" pitchFamily="34" charset="0"/>
                        </a:rPr>
                        <a:t>Vintage Senior Apartments</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15737664"/>
                  </a:ext>
                </a:extLst>
              </a:tr>
              <a:tr h="359410">
                <a:tc>
                  <a:txBody>
                    <a:bodyPr/>
                    <a:lstStyle/>
                    <a:p>
                      <a:pPr marL="0" marR="0" algn="just">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Min.</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Lot </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Area</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Min.</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Lot</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Width</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Max.</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Building</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Coverage</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Front Yard Setback</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Rear</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Yard  Setback</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Side</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Yard</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Setbacks</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tc>
                  <a:txBody>
                    <a:bodyPr/>
                    <a:lstStyle/>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Building</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Height</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limit</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extLst>
                  <a:ext uri="{0D108BD9-81ED-4DB2-BD59-A6C34878D82A}">
                    <a16:rowId xmlns:a16="http://schemas.microsoft.com/office/drawing/2014/main" val="655714621"/>
                  </a:ext>
                </a:extLst>
              </a:tr>
              <a:tr h="342265">
                <a:tc>
                  <a:txBody>
                    <a:bodyPr/>
                    <a:lstStyle/>
                    <a:p>
                      <a:pPr marL="0" marR="0">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BP Zoning District </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6,000</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s.f.</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60</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60%</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20 feet</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20 feet</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NA</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35 feet (two stories),(4 stories with CUP)</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7034149"/>
                  </a:ext>
                </a:extLst>
              </a:tr>
              <a:tr h="342265">
                <a:tc>
                  <a:txBody>
                    <a:bodyPr/>
                    <a:lstStyle/>
                    <a:p>
                      <a:pPr marL="0" marR="0">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R-4 Zoning District</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6,000 s.f.</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60 </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feet</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60%</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20 feet</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20 feet</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5 feet and </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10 feet</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50 feet (four-stories)</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352052"/>
                  </a:ext>
                </a:extLst>
              </a:tr>
              <a:tr h="330835">
                <a:tc>
                  <a:txBody>
                    <a:bodyPr/>
                    <a:lstStyle/>
                    <a:p>
                      <a:pPr marL="0" marR="0">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Proposed</a:t>
                      </a:r>
                      <a:endParaRPr lang="en-US" sz="1200" dirty="0">
                        <a:effectLst/>
                        <a:latin typeface="Arial" panose="020B0604020202020204" pitchFamily="34" charset="0"/>
                        <a:ea typeface="Calibri" panose="020F0502020204030204" pitchFamily="34" charset="0"/>
                      </a:endParaRPr>
                    </a:p>
                    <a:p>
                      <a:pPr marL="0" marR="0">
                        <a:lnSpc>
                          <a:spcPct val="107000"/>
                        </a:lnSpc>
                        <a:spcBef>
                          <a:spcPts val="0"/>
                        </a:spcBef>
                        <a:spcAft>
                          <a:spcPts val="0"/>
                        </a:spcAft>
                      </a:pPr>
                      <a:r>
                        <a:rPr lang="en-US" sz="1000" b="1" dirty="0">
                          <a:solidFill>
                            <a:srgbClr val="000000"/>
                          </a:solidFill>
                          <a:effectLst/>
                          <a:latin typeface="Arial" panose="020B0604020202020204" pitchFamily="34" charset="0"/>
                          <a:ea typeface="Calibri" panose="020F0502020204030204" pitchFamily="34" charset="0"/>
                        </a:rPr>
                        <a:t>Project</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211,701 s.f.</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580 feet</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18%</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20 feet</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87 feet</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68 feet  and</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117 feet</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34 feet</a:t>
                      </a:r>
                      <a:endParaRPr lang="en-US" sz="1200" dirty="0">
                        <a:effectLst/>
                        <a:latin typeface="Arial" panose="020B0604020202020204" pitchFamily="34" charset="0"/>
                        <a:ea typeface="Calibri" panose="020F0502020204030204" pitchFamily="34" charset="0"/>
                      </a:endParaRPr>
                    </a:p>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404048"/>
                  </a:ext>
                </a:extLst>
              </a:tr>
            </a:tbl>
          </a:graphicData>
        </a:graphic>
      </p:graphicFrame>
      <p:sp>
        <p:nvSpPr>
          <p:cNvPr id="7" name="Rectangle 1">
            <a:extLst>
              <a:ext uri="{FF2B5EF4-FFF2-40B4-BE49-F238E27FC236}">
                <a16:creationId xmlns:a16="http://schemas.microsoft.com/office/drawing/2014/main" id="{0E6F6EF7-4962-4018-2A2D-729B229E52C5}"/>
              </a:ext>
            </a:extLst>
          </p:cNvPr>
          <p:cNvSpPr>
            <a:spLocks noChangeArrowheads="1"/>
          </p:cNvSpPr>
          <p:nvPr/>
        </p:nvSpPr>
        <p:spPr bwMode="auto">
          <a:xfrm>
            <a:off x="511466" y="190519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1781624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Design</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Diagram&#10;&#10;Description automatically generated">
            <a:extLst>
              <a:ext uri="{FF2B5EF4-FFF2-40B4-BE49-F238E27FC236}">
                <a16:creationId xmlns:a16="http://schemas.microsoft.com/office/drawing/2014/main" id="{7570A8D6-9C1B-2981-ED77-B3623C3EB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95400"/>
            <a:ext cx="8229600" cy="5334000"/>
          </a:xfrm>
          <a:prstGeom prst="rect">
            <a:avLst/>
          </a:prstGeom>
        </p:spPr>
      </p:pic>
    </p:spTree>
    <p:extLst>
      <p:ext uri="{BB962C8B-B14F-4D97-AF65-F5344CB8AC3E}">
        <p14:creationId xmlns:p14="http://schemas.microsoft.com/office/powerpoint/2010/main" val="1951808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Architecture/Design</a:t>
            </a:r>
          </a:p>
        </p:txBody>
      </p:sp>
      <p:sp>
        <p:nvSpPr>
          <p:cNvPr id="3" name="Subtitle 2"/>
          <p:cNvSpPr>
            <a:spLocks noGrp="1"/>
          </p:cNvSpPr>
          <p:nvPr>
            <p:ph type="subTitle" idx="4294967295"/>
          </p:nvPr>
        </p:nvSpPr>
        <p:spPr>
          <a:xfrm>
            <a:off x="0" y="1396998"/>
            <a:ext cx="9144000" cy="5334000"/>
          </a:xfrm>
        </p:spPr>
        <p:txBody>
          <a:bodyPr>
            <a:noAutofit/>
          </a:bodyPr>
          <a:lstStyle/>
          <a:p>
            <a:pPr marL="57121" indent="0" defTabSz="914400" fontAlgn="base">
              <a:spcBef>
                <a:spcPct val="0"/>
              </a:spcBef>
              <a:spcAft>
                <a:spcPct val="0"/>
              </a:spcAft>
              <a:buFont typeface="Arial" pitchFamily="34" charset="0"/>
              <a:buChar char="•"/>
            </a:pPr>
            <a:r>
              <a:rPr lang="en-US" sz="2800" dirty="0">
                <a:solidFill>
                  <a:prstClr val="black"/>
                </a:solidFill>
                <a:latin typeface="Times New Roman" pitchFamily="18" charset="0"/>
                <a:cs typeface="Times New Roman" pitchFamily="18" charset="0"/>
              </a:rPr>
              <a:t>  Proposed Architecture/Design </a:t>
            </a:r>
            <a:endParaRPr lang="en-US" sz="2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Three-Story Apartment Building (111,755-Square-Feet) </a:t>
            </a:r>
          </a:p>
          <a:p>
            <a:pPr marL="857141" lvl="2"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Contemporary Residential Design Concept  </a:t>
            </a:r>
          </a:p>
          <a:p>
            <a:pPr marL="857141" lvl="2"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Rectangular-Shaped Building with Two Wings</a:t>
            </a:r>
          </a:p>
          <a:p>
            <a:pPr marL="857141" lvl="2"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Design Details (Rectilinear Forms, Recessed Elements, Balconies)</a:t>
            </a:r>
          </a:p>
          <a:p>
            <a:pPr marL="857141" lvl="2"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Earth Tone Colors (Shades of Brown) with more Vibrant Accent Colors</a:t>
            </a:r>
          </a:p>
          <a:p>
            <a:pPr marL="857141" lvl="2" indent="0" defTabSz="914400" fontAlgn="base">
              <a:spcBef>
                <a:spcPct val="0"/>
              </a:spcBef>
              <a:spcAft>
                <a:spcPct val="0"/>
              </a:spcAft>
              <a:buNone/>
            </a:pPr>
            <a:endParaRPr lang="en-US" sz="14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Font typeface="Arial" pitchFamily="34" charset="0"/>
              <a:buChar char="•"/>
            </a:pPr>
            <a:r>
              <a:rPr lang="en-US" sz="2800" dirty="0">
                <a:solidFill>
                  <a:prstClr val="black"/>
                </a:solidFill>
                <a:latin typeface="Times New Roman" pitchFamily="18" charset="0"/>
                <a:cs typeface="Times New Roman" pitchFamily="18" charset="0"/>
              </a:rPr>
              <a:t>  Design Guidelines for Multi-Family Development </a:t>
            </a:r>
            <a:endParaRPr lang="en-US" sz="2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Preservation of Existing Neighborhood Character</a:t>
            </a:r>
            <a:r>
              <a:rPr lang="en-US" sz="1800" dirty="0">
                <a:latin typeface="Times New Roman" panose="02020603050405020304" pitchFamily="18" charset="0"/>
                <a:cs typeface="Times New Roman" panose="02020603050405020304" pitchFamily="18" charset="0"/>
              </a:rPr>
              <a:t> </a:t>
            </a:r>
            <a:r>
              <a:rPr lang="en-US" sz="1800" dirty="0">
                <a:solidFill>
                  <a:prstClr val="black"/>
                </a:solidFill>
                <a:latin typeface="Times New Roman" panose="02020603050405020304" pitchFamily="18" charset="0"/>
                <a:cs typeface="Times New Roman" pitchFamily="18" charset="0"/>
              </a:rPr>
              <a:t>   </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Promote Suitable Housing Types for all Residents Including Higher Densities</a:t>
            </a:r>
            <a:r>
              <a:rPr lang="en-US" sz="1800" dirty="0">
                <a:latin typeface="Times New Roman" panose="02020603050405020304" pitchFamily="18" charset="0"/>
                <a:cs typeface="Times New Roman" panose="02020603050405020304" pitchFamily="18" charset="0"/>
              </a:rPr>
              <a:t> </a:t>
            </a:r>
            <a:r>
              <a:rPr lang="en-US" sz="1800" dirty="0">
                <a:solidFill>
                  <a:prstClr val="black"/>
                </a:solidFill>
                <a:latin typeface="Times New Roman" panose="02020603050405020304" pitchFamily="18" charset="0"/>
                <a:cs typeface="Times New Roman" pitchFamily="18" charset="0"/>
              </a:rPr>
              <a:t> </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Creation of Interconnected and Livable Communities</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457131" lvl="1" indent="0" defTabSz="914400" fontAlgn="base">
              <a:spcBef>
                <a:spcPct val="0"/>
              </a:spcBef>
              <a:spcAft>
                <a:spcPct val="0"/>
              </a:spcAft>
              <a:buFont typeface="Arial" pitchFamily="34" charset="0"/>
              <a:buChar char="•"/>
            </a:pPr>
            <a:r>
              <a:rPr lang="en-US" sz="1800" dirty="0">
                <a:latin typeface="Times New Roman" panose="02020603050405020304" pitchFamily="18" charset="0"/>
                <a:ea typeface="Calibri" panose="020F0502020204030204" pitchFamily="34" charset="0"/>
                <a:cs typeface="Times New Roman" panose="02020603050405020304" pitchFamily="18" charset="0"/>
              </a:rPr>
              <a:t>  Minimize the Impact of Parking within Existing Neighborhoods</a:t>
            </a:r>
          </a:p>
          <a:p>
            <a:pPr marL="457131" lvl="1" indent="0" defTabSz="914400" fontAlgn="base">
              <a:spcBef>
                <a:spcPct val="0"/>
              </a:spcBef>
              <a:spcAft>
                <a:spcPct val="0"/>
              </a:spcAft>
              <a:buFont typeface="Arial" pitchFamily="34" charset="0"/>
              <a:buChar char="•"/>
            </a:pPr>
            <a:endParaRPr lang="en-US" sz="1800" dirty="0">
              <a:solidFill>
                <a:prstClr val="black"/>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456831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Architecture/Design</a:t>
            </a:r>
          </a:p>
        </p:txBody>
      </p:sp>
      <p:sp>
        <p:nvSpPr>
          <p:cNvPr id="3" name="Subtitle 2"/>
          <p:cNvSpPr>
            <a:spLocks noGrp="1"/>
          </p:cNvSpPr>
          <p:nvPr>
            <p:ph type="subTitle" idx="4294967295"/>
          </p:nvPr>
        </p:nvSpPr>
        <p:spPr>
          <a:xfrm>
            <a:off x="0" y="1396998"/>
            <a:ext cx="9144000" cy="5334000"/>
          </a:xfrm>
        </p:spPr>
        <p:txBody>
          <a:bodyPr>
            <a:noAutofit/>
          </a:bodyPr>
          <a:lstStyle/>
          <a:p>
            <a:pPr marL="57121" indent="0" defTabSz="914400" fontAlgn="base">
              <a:spcBef>
                <a:spcPct val="0"/>
              </a:spcBef>
              <a:spcAft>
                <a:spcPct val="0"/>
              </a:spcAft>
              <a:buFont typeface="Arial" pitchFamily="34" charset="0"/>
              <a:buChar char="•"/>
            </a:pPr>
            <a:r>
              <a:rPr lang="en-US" sz="2800" dirty="0">
                <a:solidFill>
                  <a:prstClr val="black"/>
                </a:solidFill>
                <a:latin typeface="Times New Roman" pitchFamily="18" charset="0"/>
                <a:cs typeface="Times New Roman" pitchFamily="18" charset="0"/>
              </a:rPr>
              <a:t>  Design Guidelines for Multi-Family Development </a:t>
            </a:r>
            <a:endParaRPr lang="en-US" sz="2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Variety and Distinctness are Desirable</a:t>
            </a:r>
            <a:r>
              <a:rPr lang="en-US" sz="1800" dirty="0">
                <a:latin typeface="Times New Roman" panose="02020603050405020304" pitchFamily="18" charset="0"/>
                <a:cs typeface="Times New Roman" panose="02020603050405020304" pitchFamily="18" charset="0"/>
              </a:rPr>
              <a:t> </a:t>
            </a:r>
            <a:r>
              <a:rPr lang="en-US" sz="1800" dirty="0">
                <a:solidFill>
                  <a:prstClr val="black"/>
                </a:solidFill>
                <a:latin typeface="Times New Roman" panose="02020603050405020304" pitchFamily="18" charset="0"/>
                <a:cs typeface="Times New Roman" pitchFamily="18" charset="0"/>
              </a:rPr>
              <a:t>   </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Avoid Expanses of Uninterrupted Wall Area</a:t>
            </a:r>
            <a:r>
              <a:rPr lang="en-US" sz="1800" dirty="0">
                <a:latin typeface="Times New Roman" panose="02020603050405020304" pitchFamily="18" charset="0"/>
                <a:cs typeface="Times New Roman" panose="02020603050405020304" pitchFamily="18" charset="0"/>
              </a:rPr>
              <a:t> </a:t>
            </a:r>
            <a:r>
              <a:rPr lang="en-US" sz="1800" dirty="0">
                <a:solidFill>
                  <a:prstClr val="black"/>
                </a:solidFill>
                <a:latin typeface="Times New Roman" panose="02020603050405020304" pitchFamily="18" charset="0"/>
                <a:cs typeface="Times New Roman" pitchFamily="18" charset="0"/>
              </a:rPr>
              <a:t> </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Articulation Shall be Used to Break Up Visual Massing</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457131" lvl="1" indent="0" defTabSz="914400" fontAlgn="base">
              <a:spcBef>
                <a:spcPct val="0"/>
              </a:spcBef>
              <a:spcAft>
                <a:spcPct val="0"/>
              </a:spcAft>
              <a:buFont typeface="Arial" pitchFamily="34" charset="0"/>
              <a:buChar char="•"/>
            </a:pPr>
            <a:r>
              <a:rPr lang="en-US" sz="1800" dirty="0">
                <a:latin typeface="Times New Roman" panose="02020603050405020304" pitchFamily="18" charset="0"/>
                <a:ea typeface="Calibri" panose="020F0502020204030204" pitchFamily="34" charset="0"/>
                <a:cs typeface="Times New Roman" panose="02020603050405020304" pitchFamily="18" charset="0"/>
              </a:rPr>
              <a:t>  Use of a Variety of Building Materials is Encouraged</a:t>
            </a:r>
          </a:p>
          <a:p>
            <a:pPr marL="457131" lvl="1" indent="0" defTabSz="914400" fontAlgn="base">
              <a:spcBef>
                <a:spcPct val="0"/>
              </a:spcBef>
              <a:spcAft>
                <a:spcPct val="0"/>
              </a:spcAft>
              <a:buFont typeface="Arial" pitchFamily="34" charset="0"/>
              <a:buChar char="•"/>
            </a:pPr>
            <a:r>
              <a:rPr lang="en-US" sz="1800" dirty="0">
                <a:latin typeface="Times New Roman" panose="02020603050405020304" pitchFamily="18" charset="0"/>
                <a:ea typeface="Calibri" panose="020F0502020204030204" pitchFamily="34" charset="0"/>
                <a:cs typeface="Times New Roman" panose="02020603050405020304" pitchFamily="18" charset="0"/>
              </a:rPr>
              <a:t>  Building Materials Shall Integrate with Design of Surrounding Neighborhood</a:t>
            </a:r>
          </a:p>
          <a:p>
            <a:pPr marL="457131" lvl="1" indent="0" defTabSz="914400" fontAlgn="base">
              <a:spcBef>
                <a:spcPct val="0"/>
              </a:spcBef>
              <a:spcAft>
                <a:spcPct val="0"/>
              </a:spcAft>
              <a:buFont typeface="Arial" pitchFamily="34" charset="0"/>
              <a:buChar char="•"/>
            </a:pPr>
            <a:r>
              <a:rPr lang="en-US" sz="1800" dirty="0">
                <a:latin typeface="Times New Roman" panose="02020603050405020304" pitchFamily="18" charset="0"/>
                <a:ea typeface="Calibri" panose="020F0502020204030204" pitchFamily="34" charset="0"/>
                <a:cs typeface="Times New Roman" panose="02020603050405020304" pitchFamily="18" charset="0"/>
              </a:rPr>
              <a:t>  Exterior Colors Shall be Compatible with Surrounding Neighborhood</a:t>
            </a:r>
          </a:p>
          <a:p>
            <a:pPr marL="457131" lvl="1" indent="0" defTabSz="914400" fontAlgn="base">
              <a:spcBef>
                <a:spcPct val="0"/>
              </a:spcBef>
              <a:spcAft>
                <a:spcPct val="0"/>
              </a:spcAft>
              <a:buNone/>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457131" lvl="1" indent="0" defTabSz="914400" fontAlgn="base">
              <a:spcBef>
                <a:spcPct val="0"/>
              </a:spcBef>
              <a:spcAft>
                <a:spcPct val="0"/>
              </a:spcAft>
              <a:buFont typeface="Arial" pitchFamily="34" charset="0"/>
              <a:buChar char="•"/>
            </a:pPr>
            <a:endParaRPr lang="en-US" sz="1800" dirty="0">
              <a:solidFill>
                <a:prstClr val="black"/>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748988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Elevations </a:t>
            </a:r>
          </a:p>
        </p:txBody>
      </p:sp>
      <p:sp>
        <p:nvSpPr>
          <p:cNvPr id="3" name="Subtitle 2"/>
          <p:cNvSpPr>
            <a:spLocks noGrp="1"/>
          </p:cNvSpPr>
          <p:nvPr>
            <p:ph type="subTitle" idx="4294967295"/>
          </p:nvPr>
        </p:nvSpPr>
        <p:spPr>
          <a:xfrm>
            <a:off x="0" y="1371600"/>
            <a:ext cx="9144000" cy="5334000"/>
          </a:xfrm>
        </p:spPr>
        <p:txBody>
          <a:bodyPr>
            <a:noAutofit/>
          </a:bodyPr>
          <a:lstStyle/>
          <a:p>
            <a:pPr marL="800020"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1085770" lvl="2" indent="-285750" defTabSz="914400" fontAlgn="base">
              <a:spcBef>
                <a:spcPct val="0"/>
              </a:spcBef>
              <a:spcAft>
                <a:spcPct val="0"/>
              </a:spcAft>
              <a:buFont typeface="Arial" panose="020B0604020202020204" pitchFamily="34" charset="0"/>
              <a:buChar char="•"/>
            </a:pPr>
            <a:endParaRPr lang="en-US" sz="16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p:txBody>
      </p:sp>
      <p:pic>
        <p:nvPicPr>
          <p:cNvPr id="5" name="Picture 4" descr="A picture containing text, building, outdoor, resort&#10;&#10;Description automatically generated">
            <a:extLst>
              <a:ext uri="{FF2B5EF4-FFF2-40B4-BE49-F238E27FC236}">
                <a16:creationId xmlns:a16="http://schemas.microsoft.com/office/drawing/2014/main" id="{6F15B950-533C-DC40-EAE3-D5CF2EDFF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371600"/>
            <a:ext cx="8839200" cy="5257800"/>
          </a:xfrm>
          <a:prstGeom prst="rect">
            <a:avLst/>
          </a:prstGeom>
        </p:spPr>
      </p:pic>
    </p:spTree>
    <p:extLst>
      <p:ext uri="{BB962C8B-B14F-4D97-AF65-F5344CB8AC3E}">
        <p14:creationId xmlns:p14="http://schemas.microsoft.com/office/powerpoint/2010/main" val="4064991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Rendering (Northeast)</a:t>
            </a:r>
          </a:p>
        </p:txBody>
      </p:sp>
      <p:sp>
        <p:nvSpPr>
          <p:cNvPr id="3" name="Subtitle 2"/>
          <p:cNvSpPr>
            <a:spLocks noGrp="1"/>
          </p:cNvSpPr>
          <p:nvPr>
            <p:ph type="subTitle" idx="4294967295"/>
          </p:nvPr>
        </p:nvSpPr>
        <p:spPr>
          <a:xfrm>
            <a:off x="0" y="1371600"/>
            <a:ext cx="9144000" cy="5334000"/>
          </a:xfrm>
        </p:spPr>
        <p:txBody>
          <a:bodyPr>
            <a:noAutofit/>
          </a:bodyPr>
          <a:lstStyle/>
          <a:p>
            <a:pPr marL="800020"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1085770" lvl="2" indent="-285750" defTabSz="914400" fontAlgn="base">
              <a:spcBef>
                <a:spcPct val="0"/>
              </a:spcBef>
              <a:spcAft>
                <a:spcPct val="0"/>
              </a:spcAft>
              <a:buFont typeface="Arial" panose="020B0604020202020204" pitchFamily="34" charset="0"/>
              <a:buChar char="•"/>
            </a:pPr>
            <a:endParaRPr lang="en-US" sz="16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p:txBody>
      </p:sp>
      <p:pic>
        <p:nvPicPr>
          <p:cNvPr id="6" name="Picture 5" descr="A building with cars parked in front&#10;&#10;Description automatically generated with low confidence">
            <a:extLst>
              <a:ext uri="{FF2B5EF4-FFF2-40B4-BE49-F238E27FC236}">
                <a16:creationId xmlns:a16="http://schemas.microsoft.com/office/drawing/2014/main" id="{95414BF9-D7D0-B23A-CBE2-A14A69D53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 y="1364479"/>
            <a:ext cx="9144000" cy="5199845"/>
          </a:xfrm>
          <a:prstGeom prst="rect">
            <a:avLst/>
          </a:prstGeom>
        </p:spPr>
      </p:pic>
    </p:spTree>
    <p:extLst>
      <p:ext uri="{BB962C8B-B14F-4D97-AF65-F5344CB8AC3E}">
        <p14:creationId xmlns:p14="http://schemas.microsoft.com/office/powerpoint/2010/main" val="2039197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Rendering (Southwest)</a:t>
            </a:r>
          </a:p>
        </p:txBody>
      </p:sp>
      <p:sp>
        <p:nvSpPr>
          <p:cNvPr id="3" name="Subtitle 2"/>
          <p:cNvSpPr>
            <a:spLocks noGrp="1"/>
          </p:cNvSpPr>
          <p:nvPr>
            <p:ph type="subTitle" idx="4294967295"/>
          </p:nvPr>
        </p:nvSpPr>
        <p:spPr>
          <a:xfrm>
            <a:off x="0" y="1371600"/>
            <a:ext cx="9144000" cy="5334000"/>
          </a:xfrm>
        </p:spPr>
        <p:txBody>
          <a:bodyPr>
            <a:noAutofit/>
          </a:bodyPr>
          <a:lstStyle/>
          <a:p>
            <a:pPr marL="800020"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1085770" lvl="2" indent="-285750" defTabSz="914400" fontAlgn="base">
              <a:spcBef>
                <a:spcPct val="0"/>
              </a:spcBef>
              <a:spcAft>
                <a:spcPct val="0"/>
              </a:spcAft>
              <a:buFont typeface="Arial" panose="020B0604020202020204" pitchFamily="34" charset="0"/>
              <a:buChar char="•"/>
            </a:pPr>
            <a:endParaRPr lang="en-US" sz="16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p:txBody>
      </p:sp>
      <p:pic>
        <p:nvPicPr>
          <p:cNvPr id="5" name="Picture 4" descr="A picture containing grass, outdoor, house, building&#10;&#10;Description automatically generated">
            <a:extLst>
              <a:ext uri="{FF2B5EF4-FFF2-40B4-BE49-F238E27FC236}">
                <a16:creationId xmlns:a16="http://schemas.microsoft.com/office/drawing/2014/main" id="{F5449223-5CE1-0140-53E5-129B2E6AA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5070407"/>
          </a:xfrm>
          <a:prstGeom prst="rect">
            <a:avLst/>
          </a:prstGeom>
        </p:spPr>
      </p:pic>
    </p:spTree>
    <p:extLst>
      <p:ext uri="{BB962C8B-B14F-4D97-AF65-F5344CB8AC3E}">
        <p14:creationId xmlns:p14="http://schemas.microsoft.com/office/powerpoint/2010/main" val="3939440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Rendering (Southeast)</a:t>
            </a:r>
          </a:p>
        </p:txBody>
      </p:sp>
      <p:sp>
        <p:nvSpPr>
          <p:cNvPr id="3" name="Subtitle 2"/>
          <p:cNvSpPr>
            <a:spLocks noGrp="1"/>
          </p:cNvSpPr>
          <p:nvPr>
            <p:ph type="subTitle" idx="4294967295"/>
          </p:nvPr>
        </p:nvSpPr>
        <p:spPr>
          <a:xfrm>
            <a:off x="0" y="1371600"/>
            <a:ext cx="9144000" cy="5334000"/>
          </a:xfrm>
        </p:spPr>
        <p:txBody>
          <a:bodyPr>
            <a:noAutofit/>
          </a:bodyPr>
          <a:lstStyle/>
          <a:p>
            <a:pPr marL="800020"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1085770" lvl="2" indent="-285750" defTabSz="914400" fontAlgn="base">
              <a:spcBef>
                <a:spcPct val="0"/>
              </a:spcBef>
              <a:spcAft>
                <a:spcPct val="0"/>
              </a:spcAft>
              <a:buFont typeface="Arial" panose="020B0604020202020204" pitchFamily="34" charset="0"/>
              <a:buChar char="•"/>
            </a:pPr>
            <a:endParaRPr lang="en-US" sz="16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p:txBody>
      </p:sp>
      <p:pic>
        <p:nvPicPr>
          <p:cNvPr id="5" name="Picture 4" descr="A picture containing text, sky, grass, outdoor&#10;&#10;Description automatically generated">
            <a:extLst>
              <a:ext uri="{FF2B5EF4-FFF2-40B4-BE49-F238E27FC236}">
                <a16:creationId xmlns:a16="http://schemas.microsoft.com/office/drawing/2014/main" id="{CF8266D8-F348-C566-3DE4-D4DD829BC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5314181"/>
          </a:xfrm>
          <a:prstGeom prst="rect">
            <a:avLst/>
          </a:prstGeom>
        </p:spPr>
      </p:pic>
    </p:spTree>
    <p:extLst>
      <p:ext uri="{BB962C8B-B14F-4D97-AF65-F5344CB8AC3E}">
        <p14:creationId xmlns:p14="http://schemas.microsoft.com/office/powerpoint/2010/main" val="105417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Plan</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Diagram&#10;&#10;Description automatically generated">
            <a:extLst>
              <a:ext uri="{FF2B5EF4-FFF2-40B4-BE49-F238E27FC236}">
                <a16:creationId xmlns:a16="http://schemas.microsoft.com/office/drawing/2014/main" id="{F0A1E715-055C-1C8C-AE65-36F96DE5B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4" y="1371600"/>
            <a:ext cx="8096251" cy="5257800"/>
          </a:xfrm>
          <a:prstGeom prst="rect">
            <a:avLst/>
          </a:prstGeom>
        </p:spPr>
      </p:pic>
    </p:spTree>
    <p:extLst>
      <p:ext uri="{BB962C8B-B14F-4D97-AF65-F5344CB8AC3E}">
        <p14:creationId xmlns:p14="http://schemas.microsoft.com/office/powerpoint/2010/main" val="3065974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Color and Materials Board</a:t>
            </a:r>
          </a:p>
        </p:txBody>
      </p:sp>
      <p:sp>
        <p:nvSpPr>
          <p:cNvPr id="3" name="Subtitle 2"/>
          <p:cNvSpPr>
            <a:spLocks noGrp="1"/>
          </p:cNvSpPr>
          <p:nvPr>
            <p:ph type="subTitle" idx="4294967295"/>
          </p:nvPr>
        </p:nvSpPr>
        <p:spPr>
          <a:xfrm>
            <a:off x="0" y="1371600"/>
            <a:ext cx="9144000" cy="5334000"/>
          </a:xfrm>
        </p:spPr>
        <p:txBody>
          <a:bodyPr>
            <a:noAutofit/>
          </a:bodyPr>
          <a:lstStyle/>
          <a:p>
            <a:pPr marL="800020"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1085770" lvl="2" indent="-285750" defTabSz="914400" fontAlgn="base">
              <a:spcBef>
                <a:spcPct val="0"/>
              </a:spcBef>
              <a:spcAft>
                <a:spcPct val="0"/>
              </a:spcAft>
              <a:buFont typeface="Arial" panose="020B0604020202020204" pitchFamily="34" charset="0"/>
              <a:buChar char="•"/>
            </a:pPr>
            <a:endParaRPr lang="en-US" sz="16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p:txBody>
      </p:sp>
      <p:pic>
        <p:nvPicPr>
          <p:cNvPr id="6" name="Picture 5" descr="Diagram&#10;&#10;Description automatically generated">
            <a:extLst>
              <a:ext uri="{FF2B5EF4-FFF2-40B4-BE49-F238E27FC236}">
                <a16:creationId xmlns:a16="http://schemas.microsoft.com/office/drawing/2014/main" id="{F3DACD2C-008C-8965-A3E4-E2540C65F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8244"/>
            <a:ext cx="9144000" cy="4161511"/>
          </a:xfrm>
          <a:prstGeom prst="rect">
            <a:avLst/>
          </a:prstGeom>
        </p:spPr>
      </p:pic>
    </p:spTree>
    <p:extLst>
      <p:ext uri="{BB962C8B-B14F-4D97-AF65-F5344CB8AC3E}">
        <p14:creationId xmlns:p14="http://schemas.microsoft.com/office/powerpoint/2010/main" val="2079692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Site Sections (North)</a:t>
            </a:r>
          </a:p>
        </p:txBody>
      </p:sp>
      <p:sp>
        <p:nvSpPr>
          <p:cNvPr id="3" name="Subtitle 2"/>
          <p:cNvSpPr>
            <a:spLocks noGrp="1"/>
          </p:cNvSpPr>
          <p:nvPr>
            <p:ph type="subTitle" idx="4294967295"/>
          </p:nvPr>
        </p:nvSpPr>
        <p:spPr>
          <a:xfrm>
            <a:off x="0" y="1371600"/>
            <a:ext cx="9144000" cy="5334000"/>
          </a:xfrm>
        </p:spPr>
        <p:txBody>
          <a:bodyPr>
            <a:noAutofit/>
          </a:bodyPr>
          <a:lstStyle/>
          <a:p>
            <a:pPr marL="800020"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1085770" lvl="2" indent="-285750" defTabSz="914400" fontAlgn="base">
              <a:spcBef>
                <a:spcPct val="0"/>
              </a:spcBef>
              <a:spcAft>
                <a:spcPct val="0"/>
              </a:spcAft>
              <a:buFont typeface="Arial" panose="020B0604020202020204" pitchFamily="34" charset="0"/>
              <a:buChar char="•"/>
            </a:pPr>
            <a:endParaRPr lang="en-US" sz="16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p:txBody>
      </p:sp>
      <p:pic>
        <p:nvPicPr>
          <p:cNvPr id="8" name="Picture 7" descr="A picture containing text, shore&#10;&#10;Description automatically generated">
            <a:extLst>
              <a:ext uri="{FF2B5EF4-FFF2-40B4-BE49-F238E27FC236}">
                <a16:creationId xmlns:a16="http://schemas.microsoft.com/office/drawing/2014/main" id="{DFCF46BE-40E8-5DFC-38D0-EB4D78DAB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5813"/>
            <a:ext cx="9144000" cy="5233587"/>
          </a:xfrm>
          <a:prstGeom prst="rect">
            <a:avLst/>
          </a:prstGeom>
        </p:spPr>
      </p:pic>
    </p:spTree>
    <p:extLst>
      <p:ext uri="{BB962C8B-B14F-4D97-AF65-F5344CB8AC3E}">
        <p14:creationId xmlns:p14="http://schemas.microsoft.com/office/powerpoint/2010/main" val="3038014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Site Sections (South)</a:t>
            </a:r>
          </a:p>
        </p:txBody>
      </p:sp>
      <p:sp>
        <p:nvSpPr>
          <p:cNvPr id="3" name="Subtitle 2"/>
          <p:cNvSpPr>
            <a:spLocks noGrp="1"/>
          </p:cNvSpPr>
          <p:nvPr>
            <p:ph type="subTitle" idx="4294967295"/>
          </p:nvPr>
        </p:nvSpPr>
        <p:spPr>
          <a:xfrm>
            <a:off x="0" y="1371600"/>
            <a:ext cx="9144000" cy="5334000"/>
          </a:xfrm>
        </p:spPr>
        <p:txBody>
          <a:bodyPr>
            <a:noAutofit/>
          </a:bodyPr>
          <a:lstStyle/>
          <a:p>
            <a:pPr marL="800020"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1085770" lvl="2" indent="-285750" defTabSz="914400" fontAlgn="base">
              <a:spcBef>
                <a:spcPct val="0"/>
              </a:spcBef>
              <a:spcAft>
                <a:spcPct val="0"/>
              </a:spcAft>
              <a:buFont typeface="Arial" panose="020B0604020202020204" pitchFamily="34" charset="0"/>
              <a:buChar char="•"/>
            </a:pPr>
            <a:endParaRPr lang="en-US" sz="16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p:txBody>
      </p:sp>
      <p:pic>
        <p:nvPicPr>
          <p:cNvPr id="5" name="Picture 4" descr="A picture containing text, shore&#10;&#10;Description automatically generated">
            <a:extLst>
              <a:ext uri="{FF2B5EF4-FFF2-40B4-BE49-F238E27FC236}">
                <a16:creationId xmlns:a16="http://schemas.microsoft.com/office/drawing/2014/main" id="{49A17C60-FA54-FCF9-7AFF-520626249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5" y="1396525"/>
            <a:ext cx="9144000" cy="5232875"/>
          </a:xfrm>
          <a:prstGeom prst="rect">
            <a:avLst/>
          </a:prstGeom>
        </p:spPr>
      </p:pic>
    </p:spTree>
    <p:extLst>
      <p:ext uri="{BB962C8B-B14F-4D97-AF65-F5344CB8AC3E}">
        <p14:creationId xmlns:p14="http://schemas.microsoft.com/office/powerpoint/2010/main" val="2828492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Density Bonus</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Density Bonus Request</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Establish Residential Density of 28 Units Per Acre</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Three Concessions </a:t>
            </a:r>
            <a:endParaRPr lang="en-US" sz="1800" dirty="0">
              <a:solidFill>
                <a:prstClr val="black"/>
              </a:solidFill>
              <a:latin typeface="Times New Roman" pitchFamily="18" charset="0"/>
              <a:cs typeface="Times New Roman" pitchFamily="18" charset="0"/>
            </a:endParaRPr>
          </a:p>
          <a:p>
            <a:pPr marL="800020" lvl="2" indent="0" defTabSz="914400" fontAlgn="base">
              <a:spcBef>
                <a:spcPct val="0"/>
              </a:spcBef>
              <a:spcAft>
                <a:spcPct val="0"/>
              </a:spcAft>
              <a:buFont typeface="Arial" pitchFamily="34" charset="0"/>
              <a:buChar char="•"/>
            </a:pPr>
            <a:r>
              <a:rPr lang="en-US" sz="1800" dirty="0">
                <a:solidFill>
                  <a:prstClr val="black"/>
                </a:solidFill>
                <a:latin typeface="Times New Roman" pitchFamily="18" charset="0"/>
                <a:cs typeface="Times New Roman" pitchFamily="18" charset="0"/>
              </a:rPr>
              <a:t>  Established Parking Ratio of One Parking Space per Unit</a:t>
            </a:r>
          </a:p>
          <a:p>
            <a:pPr marL="800020" lvl="2" indent="0" defTabSz="914400" fontAlgn="base">
              <a:spcBef>
                <a:spcPct val="0"/>
              </a:spcBef>
              <a:spcAft>
                <a:spcPct val="0"/>
              </a:spcAft>
              <a:buFont typeface="Arial" pitchFamily="34" charset="0"/>
              <a:buChar char="•"/>
            </a:pPr>
            <a:r>
              <a:rPr lang="en-US" sz="1800" dirty="0">
                <a:solidFill>
                  <a:prstClr val="black"/>
                </a:solidFill>
                <a:latin typeface="Times New Roman" pitchFamily="18" charset="0"/>
                <a:cs typeface="Times New Roman" pitchFamily="18" charset="0"/>
              </a:rPr>
              <a:t>  Increase Maximum Building Height from 35 Feet to 42 Feet 6 Inches</a:t>
            </a:r>
          </a:p>
          <a:p>
            <a:pPr marL="800020" lvl="2" indent="0" defTabSz="914400" fontAlgn="base">
              <a:spcBef>
                <a:spcPct val="0"/>
              </a:spcBef>
              <a:spcAft>
                <a:spcPct val="0"/>
              </a:spcAft>
              <a:buFont typeface="Arial" pitchFamily="34" charset="0"/>
              <a:buChar char="•"/>
            </a:pPr>
            <a:r>
              <a:rPr lang="en-US" sz="1800" dirty="0">
                <a:solidFill>
                  <a:prstClr val="black"/>
                </a:solidFill>
                <a:latin typeface="Times New Roman" pitchFamily="18" charset="0"/>
                <a:cs typeface="Times New Roman" pitchFamily="18" charset="0"/>
              </a:rPr>
              <a:t>  Increase Number of Building Stories from Two-Stories to Three-Stories</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City and State Density Bonus Law</a:t>
            </a:r>
            <a:endParaRPr lang="en-US" sz="1800" dirty="0">
              <a:solidFill>
                <a:prstClr val="black"/>
              </a:solidFill>
              <a:latin typeface="Times New Roman" pitchFamily="18" charset="0"/>
              <a:cs typeface="Times New Roman" pitchFamily="18" charset="0"/>
            </a:endParaRPr>
          </a:p>
          <a:p>
            <a:pPr marL="800020" lvl="2" indent="0" defTabSz="914400" fontAlgn="base">
              <a:spcBef>
                <a:spcPct val="0"/>
              </a:spcBef>
              <a:spcAft>
                <a:spcPct val="0"/>
              </a:spcAft>
              <a:buFont typeface="Arial" pitchFamily="34" charset="0"/>
              <a:buChar char="•"/>
            </a:pPr>
            <a:r>
              <a:rPr lang="en-US" sz="1800" dirty="0">
                <a:solidFill>
                  <a:prstClr val="black"/>
                </a:solidFill>
                <a:latin typeface="Times New Roman" pitchFamily="18" charset="0"/>
                <a:cs typeface="Times New Roman" pitchFamily="18" charset="0"/>
              </a:rPr>
              <a:t>  Intended to Provide Incentives for Development of Affordable Housing Opportunities</a:t>
            </a:r>
          </a:p>
          <a:p>
            <a:pPr marL="800020" lvl="2" indent="0" defTabSz="914400" fontAlgn="base">
              <a:spcBef>
                <a:spcPct val="0"/>
              </a:spcBef>
              <a:spcAft>
                <a:spcPct val="0"/>
              </a:spcAft>
              <a:buFont typeface="Arial" pitchFamily="34" charset="0"/>
              <a:buChar char="•"/>
            </a:pPr>
            <a:r>
              <a:rPr lang="en-US" sz="1800" dirty="0">
                <a:solidFill>
                  <a:prstClr val="black"/>
                </a:solidFill>
                <a:latin typeface="Times New Roman" pitchFamily="18" charset="0"/>
                <a:cs typeface="Times New Roman" pitchFamily="18" charset="0"/>
              </a:rPr>
              <a:t>  Requires City to Grant Density Bonus if Consistent with Applicable Requirements</a:t>
            </a:r>
          </a:p>
          <a:p>
            <a:pPr marL="1257174" lvl="3"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Ten Percent of Units Designated for Low-Income (LI) Households (or)</a:t>
            </a:r>
          </a:p>
          <a:p>
            <a:pPr marL="1257174" lvl="3"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Five Percent of Units Designated for Very-Low Income (VLI) Households (or)</a:t>
            </a:r>
          </a:p>
          <a:p>
            <a:pPr marL="1257174" lvl="3"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A Senior Citizen (55+) Housing Development</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Project Complies with the State and City Density Bonus Requirements (Senior and Affordable)</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Staff is Supportive of the Three Requested Concessions   	</a:t>
            </a:r>
            <a:endParaRPr lang="en-US" sz="6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dirty="0"/>
          </a:p>
        </p:txBody>
      </p:sp>
    </p:spTree>
    <p:extLst>
      <p:ext uri="{BB962C8B-B14F-4D97-AF65-F5344CB8AC3E}">
        <p14:creationId xmlns:p14="http://schemas.microsoft.com/office/powerpoint/2010/main" val="1443874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prstClr val="white"/>
                </a:solidFill>
              </a:rPr>
              <a:t>Traffic/Access/Circulation</a:t>
            </a:r>
            <a:endParaRPr lang="en-US" sz="4000" b="1" dirty="0">
              <a:solidFill>
                <a:schemeClr val="bg1"/>
              </a:solidFill>
            </a:endParaRP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Traffic Impact Analysis (July-2022)</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Two Study Intersections Analyzed</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East Natoma Street/Prison Road</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East Natoma Street/Eastern Project Driveway</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Two Different Scenarios (Existing Conditions With and Without Project) </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Project-Related Impacts</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441 Daily Vehicle Trips</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39 AM/41 PM Peak Hour Trips</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Study Determined No Significant Impacts (Level of Service)</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Study Determined No Significant Impact Relative to Vehicle Miles Traveled  </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State Mandated 15% Reduction in VMT Per Capita</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Age-Restricted Housing has 32% Reduction in Vehicle Trip Generation  </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Traffic Recommendations</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Construct 4</a:t>
            </a:r>
            <a:r>
              <a:rPr lang="en-US" sz="1600" baseline="30000" dirty="0">
                <a:solidFill>
                  <a:prstClr val="black"/>
                </a:solidFill>
                <a:latin typeface="Times New Roman" pitchFamily="18" charset="0"/>
                <a:cs typeface="Times New Roman" pitchFamily="18" charset="0"/>
              </a:rPr>
              <a:t>th</a:t>
            </a:r>
            <a:r>
              <a:rPr lang="en-US" sz="1600" dirty="0">
                <a:solidFill>
                  <a:prstClr val="black"/>
                </a:solidFill>
                <a:latin typeface="Times New Roman" pitchFamily="18" charset="0"/>
                <a:cs typeface="Times New Roman" pitchFamily="18" charset="0"/>
              </a:rPr>
              <a:t> Leg of Intersection of East Natoma Street and Prison Road</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Construct Raised Median in East Natoma Street to Restrict Turns at Eastern Project Driveway </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Construct Right-Turn Channelization Taper at Eastern Project Driveway</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Restripe Southbound Approach to East Natoma Street from Prison Road</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Construct right-turns pockets, left-turns pockets, and tapers according to Site Plan</a:t>
            </a:r>
          </a:p>
          <a:p>
            <a:pPr marL="800020" lvl="2" indent="0" defTabSz="914400" fontAlgn="base">
              <a:spcBef>
                <a:spcPct val="0"/>
              </a:spcBef>
              <a:spcAft>
                <a:spcPct val="0"/>
              </a:spcAft>
              <a:buFont typeface="Arial" pitchFamily="34" charset="0"/>
              <a:buChar char="•"/>
            </a:pPr>
            <a:endParaRPr lang="en-US" sz="1600" dirty="0">
              <a:solidFill>
                <a:prstClr val="black"/>
              </a:solidFill>
              <a:latin typeface="Times New Roman" pitchFamily="18" charset="0"/>
              <a:cs typeface="Times New Roman" pitchFamily="18" charset="0"/>
            </a:endParaRPr>
          </a:p>
          <a:p>
            <a:pPr marL="800020" lvl="2" indent="0" defTabSz="914400" fontAlgn="base">
              <a:spcBef>
                <a:spcPct val="0"/>
              </a:spcBef>
              <a:spcAft>
                <a:spcPct val="0"/>
              </a:spcAft>
              <a:buNone/>
            </a:pPr>
            <a:r>
              <a:rPr lang="en-US" sz="1600" dirty="0">
                <a:solidFill>
                  <a:prstClr val="black"/>
                </a:solidFill>
                <a:latin typeface="Times New Roman" pitchFamily="18" charset="0"/>
                <a:cs typeface="Times New Roman" pitchFamily="18" charset="0"/>
              </a:rPr>
              <a:t>  </a:t>
            </a:r>
          </a:p>
          <a:p>
            <a:pPr marL="400010" lvl="1"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12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dirty="0"/>
          </a:p>
        </p:txBody>
      </p:sp>
    </p:spTree>
    <p:extLst>
      <p:ext uri="{BB962C8B-B14F-4D97-AF65-F5344CB8AC3E}">
        <p14:creationId xmlns:p14="http://schemas.microsoft.com/office/powerpoint/2010/main" val="1127641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prstClr val="white"/>
                </a:solidFill>
              </a:rPr>
              <a:t>Traffic/Circulation Exhibit</a:t>
            </a:r>
            <a:endParaRPr lang="en-US" sz="4000" b="1" dirty="0">
              <a:solidFill>
                <a:schemeClr val="bg1"/>
              </a:solidFill>
            </a:endParaRP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1600" dirty="0">
              <a:solidFill>
                <a:prstClr val="black"/>
              </a:solidFill>
              <a:latin typeface="Times New Roman" pitchFamily="18" charset="0"/>
              <a:cs typeface="Times New Roman" pitchFamily="18" charset="0"/>
            </a:endParaRPr>
          </a:p>
          <a:p>
            <a:pPr marL="800020" lvl="2" indent="0" defTabSz="914400" fontAlgn="base">
              <a:spcBef>
                <a:spcPct val="0"/>
              </a:spcBef>
              <a:spcAft>
                <a:spcPct val="0"/>
              </a:spcAft>
              <a:buNone/>
            </a:pPr>
            <a:r>
              <a:rPr lang="en-US" sz="1600" dirty="0">
                <a:solidFill>
                  <a:prstClr val="black"/>
                </a:solidFill>
                <a:latin typeface="Times New Roman" pitchFamily="18" charset="0"/>
                <a:cs typeface="Times New Roman" pitchFamily="18" charset="0"/>
              </a:rPr>
              <a:t>  </a:t>
            </a:r>
          </a:p>
          <a:p>
            <a:pPr marL="400010" lvl="1"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12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dirty="0"/>
          </a:p>
        </p:txBody>
      </p:sp>
      <p:pic>
        <p:nvPicPr>
          <p:cNvPr id="8" name="Picture 7" descr="Diagram&#10;&#10;Description automatically generated">
            <a:extLst>
              <a:ext uri="{FF2B5EF4-FFF2-40B4-BE49-F238E27FC236}">
                <a16:creationId xmlns:a16="http://schemas.microsoft.com/office/drawing/2014/main" id="{DB5E31A9-49AC-3970-46D6-1667AF87A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71600"/>
            <a:ext cx="8229600" cy="5257800"/>
          </a:xfrm>
          <a:prstGeom prst="rect">
            <a:avLst/>
          </a:prstGeom>
        </p:spPr>
      </p:pic>
    </p:spTree>
    <p:extLst>
      <p:ext uri="{BB962C8B-B14F-4D97-AF65-F5344CB8AC3E}">
        <p14:creationId xmlns:p14="http://schemas.microsoft.com/office/powerpoint/2010/main" val="1177640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Parking Analysis</a:t>
            </a:r>
          </a:p>
        </p:txBody>
      </p:sp>
      <p:sp>
        <p:nvSpPr>
          <p:cNvPr id="3" name="Subtitle 2"/>
          <p:cNvSpPr>
            <a:spLocks noGrp="1"/>
          </p:cNvSpPr>
          <p:nvPr>
            <p:ph type="subTitle" idx="4294967295"/>
          </p:nvPr>
        </p:nvSpPr>
        <p:spPr>
          <a:xfrm>
            <a:off x="0" y="1371600"/>
            <a:ext cx="9144000" cy="5334000"/>
          </a:xfrm>
        </p:spPr>
        <p:txBody>
          <a:bodyPr>
            <a:normAutofit/>
          </a:bodyPr>
          <a:lstStyle/>
          <a:p>
            <a:pPr lvl="0" defTabSz="914400" fontAlgn="base">
              <a:spcBef>
                <a:spcPct val="0"/>
              </a:spcBef>
              <a:spcAft>
                <a:spcPct val="0"/>
              </a:spcAft>
            </a:pPr>
            <a:r>
              <a:rPr lang="en-US" sz="2400" dirty="0">
                <a:solidFill>
                  <a:prstClr val="black"/>
                </a:solidFill>
                <a:latin typeface="Times New Roman" pitchFamily="18" charset="0"/>
                <a:cs typeface="Times New Roman" pitchFamily="18" charset="0"/>
              </a:rPr>
              <a:t>Folsom Municipal Code Don’t Specify Parking Standard for Active-Adult Communities</a:t>
            </a:r>
          </a:p>
          <a:p>
            <a:pPr marL="0" lvl="0"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lvl="0" defTabSz="914400" fontAlgn="base">
              <a:spcBef>
                <a:spcPct val="0"/>
              </a:spcBef>
              <a:spcAft>
                <a:spcPct val="0"/>
              </a:spcAft>
            </a:pPr>
            <a:r>
              <a:rPr lang="en-US" sz="2400" dirty="0">
                <a:solidFill>
                  <a:prstClr val="black"/>
                </a:solidFill>
                <a:latin typeface="Times New Roman" pitchFamily="18" charset="0"/>
                <a:cs typeface="Times New Roman" pitchFamily="18" charset="0"/>
              </a:rPr>
              <a:t>Proposed Parking</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136 On-Site Parking Spaces (Carport and Uncovered)</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1.00 Parking Spaces Per Unit</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14 Electric Vehicle Capable Parking Spaces </a:t>
            </a:r>
            <a:endParaRPr lang="en-US" sz="2400" dirty="0">
              <a:solidFill>
                <a:prstClr val="black"/>
              </a:solidFill>
              <a:latin typeface="Times New Roman" pitchFamily="18" charset="0"/>
              <a:cs typeface="Times New Roman" pitchFamily="18" charset="0"/>
            </a:endParaRPr>
          </a:p>
          <a:p>
            <a:pPr marL="457154" lvl="1"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defTabSz="914400" fontAlgn="base">
              <a:spcBef>
                <a:spcPct val="0"/>
              </a:spcBef>
              <a:spcAft>
                <a:spcPct val="0"/>
              </a:spcAft>
              <a:buFont typeface="Arial" panose="020B0604020202020204" pitchFamily="34" charset="0"/>
              <a:buChar char="•"/>
            </a:pPr>
            <a:r>
              <a:rPr lang="en-US" sz="2400" dirty="0">
                <a:solidFill>
                  <a:prstClr val="black"/>
                </a:solidFill>
                <a:latin typeface="Times New Roman" pitchFamily="18" charset="0"/>
                <a:cs typeface="Times New Roman" pitchFamily="18" charset="0"/>
              </a:rPr>
              <a:t>Parking Evaluation </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Parking Memorandum (Approved Projects, Other Jurisdictions, ITE Manual) </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Parking Case Study (Evaluation of Existing Vintage Projects Parking)</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Compared Industry Standard Parking Rates (ITE Parking Generation Rates)</a:t>
            </a:r>
          </a:p>
          <a:p>
            <a:pPr lvl="2"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Average Weekday Predicted Parking Space Use of 83 Stalls (0.61 Ratio)</a:t>
            </a:r>
          </a:p>
          <a:p>
            <a:pPr lvl="2"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85</a:t>
            </a:r>
            <a:r>
              <a:rPr lang="en-US" sz="1600" baseline="30000" dirty="0">
                <a:solidFill>
                  <a:prstClr val="black"/>
                </a:solidFill>
                <a:latin typeface="Times New Roman" pitchFamily="18" charset="0"/>
                <a:cs typeface="Times New Roman" pitchFamily="18" charset="0"/>
              </a:rPr>
              <a:t>th</a:t>
            </a:r>
            <a:r>
              <a:rPr lang="en-US" sz="1600" dirty="0">
                <a:solidFill>
                  <a:prstClr val="black"/>
                </a:solidFill>
                <a:latin typeface="Times New Roman" pitchFamily="18" charset="0"/>
                <a:cs typeface="Times New Roman" pitchFamily="18" charset="0"/>
              </a:rPr>
              <a:t> Percentile Predicted Parking Space Use of 92 Stalls (0.68 Ratio)</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NPA Shared Parking Model</a:t>
            </a:r>
          </a:p>
          <a:p>
            <a:pPr lvl="2"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Appropriate Weekday Parking Ratio of 0.85 Parking Spaces Per Unit (116 stalls)</a:t>
            </a:r>
          </a:p>
          <a:p>
            <a:pPr lvl="2"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Appropriate Weekend Parking Ratio of 0.72 Parking Spaces Per Unit (98 stalls) </a:t>
            </a:r>
          </a:p>
          <a:p>
            <a:pPr marL="914309" lvl="2"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914309"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8501160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Parking Analysis</a:t>
            </a:r>
          </a:p>
        </p:txBody>
      </p:sp>
      <p:sp>
        <p:nvSpPr>
          <p:cNvPr id="3" name="Subtitle 2"/>
          <p:cNvSpPr>
            <a:spLocks noGrp="1"/>
          </p:cNvSpPr>
          <p:nvPr>
            <p:ph type="subTitle" idx="4294967295"/>
          </p:nvPr>
        </p:nvSpPr>
        <p:spPr>
          <a:xfrm>
            <a:off x="0" y="1371600"/>
            <a:ext cx="9144000" cy="5334000"/>
          </a:xfrm>
        </p:spPr>
        <p:txBody>
          <a:bodyPr>
            <a:normAutofit/>
          </a:bodyPr>
          <a:lstStyle/>
          <a:p>
            <a:pPr lvl="0" defTabSz="914400" fontAlgn="base">
              <a:spcBef>
                <a:spcPct val="0"/>
              </a:spcBef>
              <a:spcAft>
                <a:spcPct val="0"/>
              </a:spcAft>
            </a:pPr>
            <a:r>
              <a:rPr lang="en-US" sz="2400" dirty="0">
                <a:solidFill>
                  <a:prstClr val="black"/>
                </a:solidFill>
                <a:latin typeface="Times New Roman" pitchFamily="18" charset="0"/>
                <a:cs typeface="Times New Roman" pitchFamily="18" charset="0"/>
              </a:rPr>
              <a:t>Public Transportation Options</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Sacramento Regional Transit Bus Service (Route 30)</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Sacramento Regional Transit SmarRT Ride On-Demand Microtransit Service</a:t>
            </a: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342866" marR="0" lvl="0" indent="-342866"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Electric Vehicle Parking</a:t>
            </a: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14 Electric Vehicle Capable Parking Spaces (Wired for Charging Stations)</a:t>
            </a: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Staff Recommends 7 Electric Vehicle Parking Spaces be Provided</a:t>
            </a:r>
          </a:p>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342866" marR="0" lvl="0" indent="-342866"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Bicycle Parking</a:t>
            </a: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28 Bicycle Parking Spaces Provided</a:t>
            </a:r>
          </a:p>
          <a:p>
            <a:pPr marL="914309"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32417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Noise Analysis</a:t>
            </a:r>
          </a:p>
        </p:txBody>
      </p:sp>
      <p:sp>
        <p:nvSpPr>
          <p:cNvPr id="3" name="Subtitle 2"/>
          <p:cNvSpPr>
            <a:spLocks noGrp="1"/>
          </p:cNvSpPr>
          <p:nvPr>
            <p:ph type="subTitle" idx="4294967295"/>
          </p:nvPr>
        </p:nvSpPr>
        <p:spPr>
          <a:xfrm>
            <a:off x="0" y="1371600"/>
            <a:ext cx="9144000" cy="5334000"/>
          </a:xfrm>
        </p:spPr>
        <p:txBody>
          <a:bodyPr>
            <a:normAutofit/>
          </a:bodyPr>
          <a:lstStyle/>
          <a:p>
            <a:pPr lvl="0" defTabSz="914400" fontAlgn="base">
              <a:spcBef>
                <a:spcPct val="0"/>
              </a:spcBef>
              <a:spcAft>
                <a:spcPct val="0"/>
              </a:spcAft>
            </a:pPr>
            <a:r>
              <a:rPr lang="en-US" sz="2400" dirty="0">
                <a:solidFill>
                  <a:prstClr val="black"/>
                </a:solidFill>
                <a:latin typeface="Times New Roman" pitchFamily="18" charset="0"/>
                <a:cs typeface="Times New Roman" pitchFamily="18" charset="0"/>
              </a:rPr>
              <a:t>Construction-Related Noise Impacts</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16 Month Construction Period</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Construction Activities Subject to General Plan Noise Element Standards</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Limit on Days and Hours Construction is Permitted </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No Significant Impacts Identified</a:t>
            </a:r>
          </a:p>
          <a:p>
            <a:pPr marL="0" lvl="0"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lvl="0" defTabSz="914400" fontAlgn="base">
              <a:spcBef>
                <a:spcPct val="0"/>
              </a:spcBef>
              <a:spcAft>
                <a:spcPct val="0"/>
              </a:spcAft>
            </a:pPr>
            <a:r>
              <a:rPr lang="en-US" sz="2400" dirty="0">
                <a:solidFill>
                  <a:prstClr val="black"/>
                </a:solidFill>
                <a:latin typeface="Times New Roman" pitchFamily="18" charset="0"/>
                <a:cs typeface="Times New Roman" pitchFamily="18" charset="0"/>
              </a:rPr>
              <a:t>Operational-Related Noise Impacts</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Vehicle Trips</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Vehicle Parking</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Mechanical Equipment</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No Significant Impacts Identified</a:t>
            </a:r>
          </a:p>
          <a:p>
            <a:pPr marL="914309" lvl="2"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914309"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53395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Walls/Fencing</a:t>
            </a:r>
          </a:p>
        </p:txBody>
      </p:sp>
      <p:sp>
        <p:nvSpPr>
          <p:cNvPr id="3" name="Subtitle 2"/>
          <p:cNvSpPr>
            <a:spLocks noGrp="1"/>
          </p:cNvSpPr>
          <p:nvPr>
            <p:ph type="subTitle" idx="4294967295"/>
          </p:nvPr>
        </p:nvSpPr>
        <p:spPr>
          <a:xfrm>
            <a:off x="0" y="1371600"/>
            <a:ext cx="9144000" cy="5334000"/>
          </a:xfrm>
        </p:spPr>
        <p:txBody>
          <a:bodyPr>
            <a:normAutofit/>
          </a:bodyPr>
          <a:lstStyle/>
          <a:p>
            <a:pPr lvl="0" defTabSz="914400" fontAlgn="base">
              <a:spcBef>
                <a:spcPct val="0"/>
              </a:spcBef>
              <a:spcAft>
                <a:spcPct val="0"/>
              </a:spcAft>
            </a:pPr>
            <a:r>
              <a:rPr lang="en-US" sz="2400" dirty="0">
                <a:solidFill>
                  <a:prstClr val="black"/>
                </a:solidFill>
                <a:latin typeface="Times New Roman" pitchFamily="18" charset="0"/>
                <a:cs typeface="Times New Roman" pitchFamily="18" charset="0"/>
              </a:rPr>
              <a:t>Walls/Fencing</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Retaining Walls (Decorative Masonry Construction)</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Decorative Metal Guardrails</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Decorative Masonry Screen Walls (Eastern Project Boundary)</a:t>
            </a:r>
          </a:p>
          <a:p>
            <a:pPr lvl="2"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Staff Recommends Decorative Stone Pilaster be Added to Wall</a:t>
            </a:r>
          </a:p>
          <a:p>
            <a:pPr lvl="2"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Staff Recommends Decorative Trim Cap be Added to Top of Wall </a:t>
            </a:r>
          </a:p>
          <a:p>
            <a:pPr lvl="2"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Final Location, Design, Height, Materials, and Colors of Walls and Fences Subject to Community Development Department Approval</a:t>
            </a:r>
            <a:endParaRPr lang="en-US" sz="1000" dirty="0">
              <a:solidFill>
                <a:prstClr val="black"/>
              </a:solidFill>
              <a:latin typeface="Times New Roman" pitchFamily="18" charset="0"/>
              <a:cs typeface="Times New Roman" pitchFamily="18" charset="0"/>
            </a:endParaRPr>
          </a:p>
          <a:p>
            <a:pPr marL="914309" lvl="2"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914309"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906065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Rendering </a:t>
            </a:r>
          </a:p>
        </p:txBody>
      </p:sp>
      <p:sp>
        <p:nvSpPr>
          <p:cNvPr id="3" name="Subtitle 2"/>
          <p:cNvSpPr>
            <a:spLocks noGrp="1"/>
          </p:cNvSpPr>
          <p:nvPr>
            <p:ph type="subTitle" idx="4294967295"/>
          </p:nvPr>
        </p:nvSpPr>
        <p:spPr>
          <a:xfrm>
            <a:off x="0" y="1371600"/>
            <a:ext cx="9144000" cy="5334000"/>
          </a:xfrm>
        </p:spPr>
        <p:txBody>
          <a:bodyPr>
            <a:noAutofit/>
          </a:bodyPr>
          <a:lstStyle/>
          <a:p>
            <a:pPr marL="800020"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1085770" lvl="2" indent="-285750" defTabSz="914400" fontAlgn="base">
              <a:spcBef>
                <a:spcPct val="0"/>
              </a:spcBef>
              <a:spcAft>
                <a:spcPct val="0"/>
              </a:spcAft>
              <a:buFont typeface="Arial" panose="020B0604020202020204" pitchFamily="34" charset="0"/>
              <a:buChar char="•"/>
            </a:pPr>
            <a:endParaRPr lang="en-US" sz="16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p:txBody>
      </p:sp>
      <p:pic>
        <p:nvPicPr>
          <p:cNvPr id="6" name="Picture 5" descr="A building with cars parked in front&#10;&#10;Description automatically generated with low confidence">
            <a:extLst>
              <a:ext uri="{FF2B5EF4-FFF2-40B4-BE49-F238E27FC236}">
                <a16:creationId xmlns:a16="http://schemas.microsoft.com/office/drawing/2014/main" id="{95414BF9-D7D0-B23A-CBE2-A14A69D53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 y="1364479"/>
            <a:ext cx="9144000" cy="5199845"/>
          </a:xfrm>
          <a:prstGeom prst="rect">
            <a:avLst/>
          </a:prstGeom>
        </p:spPr>
      </p:pic>
    </p:spTree>
    <p:extLst>
      <p:ext uri="{BB962C8B-B14F-4D97-AF65-F5344CB8AC3E}">
        <p14:creationId xmlns:p14="http://schemas.microsoft.com/office/powerpoint/2010/main" val="2966314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Lighting</a:t>
            </a:r>
          </a:p>
        </p:txBody>
      </p:sp>
      <p:sp>
        <p:nvSpPr>
          <p:cNvPr id="3" name="Subtitle 2"/>
          <p:cNvSpPr>
            <a:spLocks noGrp="1"/>
          </p:cNvSpPr>
          <p:nvPr>
            <p:ph type="subTitle" idx="4294967295"/>
          </p:nvPr>
        </p:nvSpPr>
        <p:spPr>
          <a:xfrm>
            <a:off x="0" y="1371600"/>
            <a:ext cx="9144000" cy="5334000"/>
          </a:xfrm>
        </p:spPr>
        <p:txBody>
          <a:bodyPr>
            <a:normAutofit/>
          </a:bodyPr>
          <a:lstStyle/>
          <a:p>
            <a:pPr lvl="0" defTabSz="914400" fontAlgn="base">
              <a:spcBef>
                <a:spcPct val="0"/>
              </a:spcBef>
              <a:spcAft>
                <a:spcPct val="0"/>
              </a:spcAft>
            </a:pPr>
            <a:r>
              <a:rPr lang="en-US" sz="2400" dirty="0">
                <a:solidFill>
                  <a:prstClr val="black"/>
                </a:solidFill>
                <a:latin typeface="Times New Roman" pitchFamily="18" charset="0"/>
                <a:cs typeface="Times New Roman" pitchFamily="18" charset="0"/>
              </a:rPr>
              <a:t>Site Lighting</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Pole Mounted Parking Lot Lights</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Recessed Carport Lighting</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Building Attached Lighting</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Bollard Lighting</a:t>
            </a:r>
          </a:p>
          <a:p>
            <a:pPr marL="457154" lvl="1"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342866" marR="0" lvl="0" indent="-342866"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Staff Recommendations</a:t>
            </a: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Pole Mounted Parking Lot Lights be Limited to 12 Feet in Height</a:t>
            </a: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All Lighting be Shielding and Directed Downward onto Project Site</a:t>
            </a:r>
          </a:p>
          <a:p>
            <a:pPr marL="914309" lvl="2"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914309"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788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Details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Graphical user interface, engineering drawing&#10;&#10;Description automatically generated">
            <a:extLst>
              <a:ext uri="{FF2B5EF4-FFF2-40B4-BE49-F238E27FC236}">
                <a16:creationId xmlns:a16="http://schemas.microsoft.com/office/drawing/2014/main" id="{DFFD427B-4AE8-F8E0-DF10-B33317F91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4" y="1371600"/>
            <a:ext cx="8096251" cy="5257800"/>
          </a:xfrm>
          <a:prstGeom prst="rect">
            <a:avLst/>
          </a:prstGeom>
        </p:spPr>
      </p:pic>
    </p:spTree>
    <p:extLst>
      <p:ext uri="{BB962C8B-B14F-4D97-AF65-F5344CB8AC3E}">
        <p14:creationId xmlns:p14="http://schemas.microsoft.com/office/powerpoint/2010/main" val="32960658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Existing/Proposed Landscaping</a:t>
            </a:r>
          </a:p>
        </p:txBody>
      </p:sp>
      <p:sp>
        <p:nvSpPr>
          <p:cNvPr id="3" name="Subtitle 2"/>
          <p:cNvSpPr>
            <a:spLocks noGrp="1"/>
          </p:cNvSpPr>
          <p:nvPr>
            <p:ph type="subTitle" idx="4294967295"/>
          </p:nvPr>
        </p:nvSpPr>
        <p:spPr>
          <a:xfrm>
            <a:off x="0" y="1371600"/>
            <a:ext cx="9144000" cy="5334000"/>
          </a:xfrm>
        </p:spPr>
        <p:txBody>
          <a:bodyPr>
            <a:normAutofit/>
          </a:bodyPr>
          <a:lstStyle/>
          <a:p>
            <a:pPr lvl="0" defTabSz="914400" fontAlgn="base">
              <a:spcBef>
                <a:spcPct val="0"/>
              </a:spcBef>
              <a:spcAft>
                <a:spcPct val="0"/>
              </a:spcAft>
            </a:pPr>
            <a:r>
              <a:rPr lang="en-US" sz="2400" dirty="0">
                <a:solidFill>
                  <a:prstClr val="black"/>
                </a:solidFill>
                <a:latin typeface="Times New Roman" pitchFamily="18" charset="0"/>
                <a:cs typeface="Times New Roman" pitchFamily="18" charset="0"/>
              </a:rPr>
              <a:t>Existing Landscaping</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Blue Oak Woodland with Non-Native Grasses </a:t>
            </a:r>
            <a:endParaRPr lang="en-US" sz="1200" dirty="0">
              <a:solidFill>
                <a:prstClr val="black"/>
              </a:solidFill>
              <a:latin typeface="Times New Roman" pitchFamily="18" charset="0"/>
              <a:cs typeface="Times New Roman" pitchFamily="18" charset="0"/>
            </a:endParaRPr>
          </a:p>
          <a:p>
            <a:pPr marL="457154" lvl="1" indent="0" defTabSz="914400" fontAlgn="base">
              <a:spcBef>
                <a:spcPct val="0"/>
              </a:spcBef>
              <a:spcAft>
                <a:spcPct val="0"/>
              </a:spcAft>
              <a:buNone/>
            </a:pPr>
            <a:r>
              <a:rPr lang="en-US" sz="1200" dirty="0">
                <a:solidFill>
                  <a:prstClr val="black"/>
                </a:solidFill>
                <a:latin typeface="Times New Roman" pitchFamily="18" charset="0"/>
                <a:cs typeface="Times New Roman" pitchFamily="18" charset="0"/>
              </a:rPr>
              <a:t> </a:t>
            </a:r>
          </a:p>
          <a:p>
            <a:pPr marL="342866" marR="0" lvl="0" indent="-342866"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Proposed Landscaping</a:t>
            </a: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Combination of Drought-Tolerant Trees, Shrubs, and Groundcover</a:t>
            </a: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000" dirty="0">
                <a:solidFill>
                  <a:prstClr val="black"/>
                </a:solidFill>
                <a:latin typeface="Times New Roman" pitchFamily="18" charset="0"/>
                <a:cs typeface="Times New Roman" pitchFamily="18" charset="0"/>
              </a:rPr>
              <a:t>Project Meets Minimum Parking Lot Shade Requirements (51%)</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lvl="1" defTabSz="914400" fontAlgn="base">
              <a:spcBef>
                <a:spcPct val="0"/>
              </a:spcBef>
              <a:spcAft>
                <a:spcPct val="0"/>
              </a:spcAft>
              <a:buFont typeface="Arial" panose="020B0604020202020204" pitchFamily="34" charset="0"/>
              <a:buChar char="•"/>
            </a:pPr>
            <a:endParaRPr lang="en-US" sz="20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457154" lvl="1"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a:p>
            <a:pPr marL="914309"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p:txBody>
      </p:sp>
      <p:pic>
        <p:nvPicPr>
          <p:cNvPr id="6" name="Picture 5" descr="A road with trees on the side&#10;&#10;Description automatically generated with low confidence">
            <a:extLst>
              <a:ext uri="{FF2B5EF4-FFF2-40B4-BE49-F238E27FC236}">
                <a16:creationId xmlns:a16="http://schemas.microsoft.com/office/drawing/2014/main" id="{B7AE824E-1A7C-F76C-A65F-48A7E476D9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 y="3505200"/>
            <a:ext cx="4191001" cy="2971800"/>
          </a:xfrm>
          <a:prstGeom prst="rect">
            <a:avLst/>
          </a:prstGeom>
        </p:spPr>
      </p:pic>
      <p:pic>
        <p:nvPicPr>
          <p:cNvPr id="9" name="Picture 8" descr="A picture containing tree, outdoor, sky, grass&#10;&#10;Description automatically generated">
            <a:extLst>
              <a:ext uri="{FF2B5EF4-FFF2-40B4-BE49-F238E27FC236}">
                <a16:creationId xmlns:a16="http://schemas.microsoft.com/office/drawing/2014/main" id="{9C7002AC-E6D2-CD84-8A2F-BA601BD4F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505200"/>
            <a:ext cx="4191000" cy="2971800"/>
          </a:xfrm>
          <a:prstGeom prst="rect">
            <a:avLst/>
          </a:prstGeom>
        </p:spPr>
      </p:pic>
    </p:spTree>
    <p:extLst>
      <p:ext uri="{BB962C8B-B14F-4D97-AF65-F5344CB8AC3E}">
        <p14:creationId xmlns:p14="http://schemas.microsoft.com/office/powerpoint/2010/main" val="15760821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Proposed Landscape Plan</a:t>
            </a:r>
          </a:p>
        </p:txBody>
      </p:sp>
      <p:sp>
        <p:nvSpPr>
          <p:cNvPr id="3" name="Subtitle 2"/>
          <p:cNvSpPr>
            <a:spLocks noGrp="1"/>
          </p:cNvSpPr>
          <p:nvPr>
            <p:ph type="subTitle" idx="4294967295"/>
          </p:nvPr>
        </p:nvSpPr>
        <p:spPr>
          <a:xfrm>
            <a:off x="0" y="1371600"/>
            <a:ext cx="9144000" cy="5334000"/>
          </a:xfrm>
        </p:spPr>
        <p:txBody>
          <a:bodyPr>
            <a:normAutofit/>
          </a:bodyPr>
          <a:lstStyle/>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lvl="1" defTabSz="914400" fontAlgn="base">
              <a:spcBef>
                <a:spcPct val="0"/>
              </a:spcBef>
              <a:spcAft>
                <a:spcPct val="0"/>
              </a:spcAft>
              <a:buFont typeface="Arial" panose="020B0604020202020204" pitchFamily="34" charset="0"/>
              <a:buChar char="•"/>
            </a:pPr>
            <a:endParaRPr lang="en-US" sz="20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457154" lvl="1"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a:p>
            <a:pPr marL="914309"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p:txBody>
      </p:sp>
      <p:pic>
        <p:nvPicPr>
          <p:cNvPr id="5" name="Picture 4" descr="Diagram, engineering drawing&#10;&#10;Description automatically generated">
            <a:extLst>
              <a:ext uri="{FF2B5EF4-FFF2-40B4-BE49-F238E27FC236}">
                <a16:creationId xmlns:a16="http://schemas.microsoft.com/office/drawing/2014/main" id="{FAA6D579-C929-E193-C059-694A58433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71600"/>
            <a:ext cx="8077200" cy="5257800"/>
          </a:xfrm>
          <a:prstGeom prst="rect">
            <a:avLst/>
          </a:prstGeom>
        </p:spPr>
      </p:pic>
    </p:spTree>
    <p:extLst>
      <p:ext uri="{BB962C8B-B14F-4D97-AF65-F5344CB8AC3E}">
        <p14:creationId xmlns:p14="http://schemas.microsoft.com/office/powerpoint/2010/main" val="8634841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Oak Tree Preservation/Removal</a:t>
            </a:r>
          </a:p>
        </p:txBody>
      </p:sp>
      <p:sp>
        <p:nvSpPr>
          <p:cNvPr id="3" name="Subtitle 2"/>
          <p:cNvSpPr>
            <a:spLocks noGrp="1"/>
          </p:cNvSpPr>
          <p:nvPr>
            <p:ph type="subTitle" idx="4294967295"/>
          </p:nvPr>
        </p:nvSpPr>
        <p:spPr>
          <a:xfrm>
            <a:off x="0" y="1371600"/>
            <a:ext cx="9144000" cy="5334000"/>
          </a:xfrm>
        </p:spPr>
        <p:txBody>
          <a:bodyPr>
            <a:normAutofit/>
          </a:bodyPr>
          <a:lstStyle/>
          <a:p>
            <a:pPr lvl="0" defTabSz="914400" fontAlgn="base">
              <a:spcBef>
                <a:spcPct val="0"/>
              </a:spcBef>
              <a:spcAft>
                <a:spcPct val="0"/>
              </a:spcAft>
            </a:pPr>
            <a:r>
              <a:rPr lang="en-US" sz="2400" dirty="0">
                <a:solidFill>
                  <a:prstClr val="black"/>
                </a:solidFill>
                <a:latin typeface="Times New Roman" pitchFamily="18" charset="0"/>
                <a:cs typeface="Times New Roman" pitchFamily="18" charset="0"/>
              </a:rPr>
              <a:t>Arborist Report and Oak Tree Inventory</a:t>
            </a:r>
          </a:p>
          <a:p>
            <a:pPr lvl="1"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78 Protected Oak Trees (6-Inch Diameter or Greater) Identified on Project Site</a:t>
            </a:r>
          </a:p>
          <a:p>
            <a:pPr lvl="2"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9 Oak Trees in Poor Health or Dead are Recommended for Removal</a:t>
            </a:r>
          </a:p>
          <a:p>
            <a:pPr lvl="2"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47 Oak Trees Proposed for Removal  </a:t>
            </a:r>
          </a:p>
          <a:p>
            <a:pPr lvl="2"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31 Oak Trees to be Preserved </a:t>
            </a:r>
          </a:p>
          <a:p>
            <a:pPr marL="457154" lvl="1"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342866" marR="0" lvl="0" indent="-342866"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Oak Tree Mitigation</a:t>
            </a: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Applicant Proposing to Pay In-Lieu Fee (City’s Tree Mitigation Bank)</a:t>
            </a: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000" dirty="0">
                <a:solidFill>
                  <a:prstClr val="black"/>
                </a:solidFill>
                <a:latin typeface="Times New Roman" pitchFamily="18" charset="0"/>
                <a:cs typeface="Times New Roman" pitchFamily="18" charset="0"/>
              </a:rPr>
              <a:t>30 Oaks Trees Proposed to be Planted in Parking Lot Area (Not Mitigation)</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lvl="1" defTabSz="914400" fontAlgn="base">
              <a:spcBef>
                <a:spcPct val="0"/>
              </a:spcBef>
              <a:spcAft>
                <a:spcPct val="0"/>
              </a:spcAft>
              <a:buFont typeface="Arial" panose="020B0604020202020204" pitchFamily="34" charset="0"/>
              <a:buChar char="•"/>
            </a:pPr>
            <a:endParaRPr lang="en-US" sz="20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457154" lvl="1"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a:p>
            <a:pPr marL="914309"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p:txBody>
      </p:sp>
      <p:pic>
        <p:nvPicPr>
          <p:cNvPr id="5" name="Picture 4" descr="A grassy field with trees in the background&#10;&#10;Description automatically generated with medium confidence">
            <a:extLst>
              <a:ext uri="{FF2B5EF4-FFF2-40B4-BE49-F238E27FC236}">
                <a16:creationId xmlns:a16="http://schemas.microsoft.com/office/drawing/2014/main" id="{745B1DBE-80CB-1219-EA95-E40FCA7E69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038599"/>
            <a:ext cx="4114800" cy="2505076"/>
          </a:xfrm>
          <a:prstGeom prst="rect">
            <a:avLst/>
          </a:prstGeom>
        </p:spPr>
      </p:pic>
      <p:pic>
        <p:nvPicPr>
          <p:cNvPr id="8" name="Picture 7" descr="A picture containing grass, outdoor, tree, nature&#10;&#10;Description automatically generated">
            <a:extLst>
              <a:ext uri="{FF2B5EF4-FFF2-40B4-BE49-F238E27FC236}">
                <a16:creationId xmlns:a16="http://schemas.microsoft.com/office/drawing/2014/main" id="{E3173DE5-324A-8480-91E0-D465B8A499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2" y="4038598"/>
            <a:ext cx="4114798" cy="2505077"/>
          </a:xfrm>
          <a:prstGeom prst="rect">
            <a:avLst/>
          </a:prstGeom>
        </p:spPr>
      </p:pic>
    </p:spTree>
    <p:extLst>
      <p:ext uri="{BB962C8B-B14F-4D97-AF65-F5344CB8AC3E}">
        <p14:creationId xmlns:p14="http://schemas.microsoft.com/office/powerpoint/2010/main" val="5418893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Oak Tree Preservation Plan </a:t>
            </a:r>
          </a:p>
        </p:txBody>
      </p:sp>
      <p:sp>
        <p:nvSpPr>
          <p:cNvPr id="3" name="Subtitle 2"/>
          <p:cNvSpPr>
            <a:spLocks noGrp="1"/>
          </p:cNvSpPr>
          <p:nvPr>
            <p:ph type="subTitle" idx="4294967295"/>
          </p:nvPr>
        </p:nvSpPr>
        <p:spPr>
          <a:xfrm>
            <a:off x="0" y="1371600"/>
            <a:ext cx="9144000" cy="5334000"/>
          </a:xfrm>
        </p:spPr>
        <p:txBody>
          <a:bodyPr>
            <a:normAutofit/>
          </a:bodyPr>
          <a:lstStyle/>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742876" marR="0" lvl="1" indent="-285722"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lvl="1" defTabSz="914400" fontAlgn="base">
              <a:spcBef>
                <a:spcPct val="0"/>
              </a:spcBef>
              <a:spcAft>
                <a:spcPct val="0"/>
              </a:spcAft>
              <a:buFont typeface="Arial" panose="020B0604020202020204" pitchFamily="34" charset="0"/>
              <a:buChar char="•"/>
            </a:pPr>
            <a:endParaRPr lang="en-US" sz="20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457154" lvl="1"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a:p>
            <a:pPr marL="914309"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p:txBody>
      </p:sp>
      <p:pic>
        <p:nvPicPr>
          <p:cNvPr id="6" name="Picture 5" descr="Diagram&#10;&#10;Description automatically generated">
            <a:extLst>
              <a:ext uri="{FF2B5EF4-FFF2-40B4-BE49-F238E27FC236}">
                <a16:creationId xmlns:a16="http://schemas.microsoft.com/office/drawing/2014/main" id="{E2F25F53-909B-8109-8EC2-7B1FEB642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71599"/>
            <a:ext cx="8229600" cy="5181601"/>
          </a:xfrm>
          <a:prstGeom prst="rect">
            <a:avLst/>
          </a:prstGeom>
        </p:spPr>
      </p:pic>
    </p:spTree>
    <p:extLst>
      <p:ext uri="{BB962C8B-B14F-4D97-AF65-F5344CB8AC3E}">
        <p14:creationId xmlns:p14="http://schemas.microsoft.com/office/powerpoint/2010/main" val="975392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Public Outreach and Noticing</a:t>
            </a:r>
          </a:p>
        </p:txBody>
      </p:sp>
      <p:sp>
        <p:nvSpPr>
          <p:cNvPr id="3" name="Subtitle 2"/>
          <p:cNvSpPr>
            <a:spLocks noGrp="1"/>
          </p:cNvSpPr>
          <p:nvPr>
            <p:ph type="subTitle" idx="4294967295"/>
          </p:nvPr>
        </p:nvSpPr>
        <p:spPr>
          <a:xfrm>
            <a:off x="0" y="1447800"/>
            <a:ext cx="9144000" cy="5257800"/>
          </a:xfrm>
        </p:spPr>
        <p:txBody>
          <a:bodyPr>
            <a:normAutofit lnSpcReduction="10000"/>
          </a:bodyPr>
          <a:lstStyle/>
          <a:p>
            <a:pPr lvl="0"/>
            <a:r>
              <a:rPr lang="en-US" sz="2400" dirty="0">
                <a:solidFill>
                  <a:prstClr val="black"/>
                </a:solidFill>
                <a:latin typeface="Times New Roman" panose="02020603050405020304" pitchFamily="18" charset="0"/>
                <a:cs typeface="Times New Roman" panose="02020603050405020304" pitchFamily="18" charset="0"/>
              </a:rPr>
              <a:t>Public Outreach Meeting Held on March 22, 2022</a:t>
            </a:r>
          </a:p>
          <a:p>
            <a:pPr lvl="0"/>
            <a:r>
              <a:rPr lang="en-US" sz="2400" dirty="0">
                <a:solidFill>
                  <a:prstClr val="black"/>
                </a:solidFill>
                <a:latin typeface="Times New Roman" panose="02020603050405020304" pitchFamily="18" charset="0"/>
                <a:cs typeface="Times New Roman" panose="02020603050405020304" pitchFamily="18" charset="0"/>
              </a:rPr>
              <a:t>Public Outreach Meeting Held on June 29, 2022</a:t>
            </a:r>
          </a:p>
          <a:p>
            <a:pPr lvl="0"/>
            <a:r>
              <a:rPr lang="en-US" sz="2400" dirty="0">
                <a:solidFill>
                  <a:prstClr val="black"/>
                </a:solidFill>
                <a:latin typeface="Times New Roman" panose="02020603050405020304" pitchFamily="18" charset="0"/>
                <a:cs typeface="Times New Roman" panose="02020603050405020304" pitchFamily="18" charset="0"/>
              </a:rPr>
              <a:t>Public Notices Mailed on November 18, 2022 and December 1, 2022</a:t>
            </a:r>
          </a:p>
          <a:p>
            <a:pPr lvl="0"/>
            <a:r>
              <a:rPr lang="en-US" sz="2400" dirty="0">
                <a:solidFill>
                  <a:prstClr val="black"/>
                </a:solidFill>
                <a:latin typeface="Times New Roman" panose="02020603050405020304" pitchFamily="18" charset="0"/>
                <a:cs typeface="Times New Roman" panose="02020603050405020304" pitchFamily="18" charset="0"/>
              </a:rPr>
              <a:t>Public Notice Published in Folsom Telegraph on November 10, 2022 and December 1, 2022</a:t>
            </a:r>
          </a:p>
          <a:p>
            <a:pPr lvl="0"/>
            <a:r>
              <a:rPr lang="en-US" sz="2400" dirty="0">
                <a:solidFill>
                  <a:prstClr val="black"/>
                </a:solidFill>
                <a:latin typeface="Times New Roman" panose="02020603050405020304" pitchFamily="18" charset="0"/>
                <a:cs typeface="Times New Roman" panose="02020603050405020304" pitchFamily="18" charset="0"/>
              </a:rPr>
              <a:t>Large Project Identification Sign Placed on Site on July 6, 2022</a:t>
            </a:r>
          </a:p>
          <a:p>
            <a:pPr marL="0" lvl="0" indent="0">
              <a:buNone/>
            </a:pPr>
            <a:endParaRPr lang="en-US" sz="2400" dirty="0">
              <a:solidFill>
                <a:prstClr val="black"/>
              </a:solidFill>
              <a:latin typeface="Times New Roman" panose="02020603050405020304" pitchFamily="18" charset="0"/>
              <a:cs typeface="Times New Roman" panose="02020603050405020304" pitchFamily="18" charset="0"/>
            </a:endParaRPr>
          </a:p>
          <a:p>
            <a:pPr lvl="0"/>
            <a:endParaRPr lang="en-US" sz="2400" dirty="0">
              <a:solidFill>
                <a:prstClr val="black"/>
              </a:solidFill>
              <a:latin typeface="Times New Roman" panose="02020603050405020304" pitchFamily="18" charset="0"/>
              <a:cs typeface="Times New Roman" panose="02020603050405020304" pitchFamily="18" charset="0"/>
            </a:endParaRPr>
          </a:p>
          <a:p>
            <a:pPr marL="0" lvl="0" indent="0">
              <a:buNone/>
            </a:pPr>
            <a:endParaRPr lang="en-US" sz="1200" dirty="0">
              <a:solidFill>
                <a:prstClr val="black"/>
              </a:solidFill>
              <a:latin typeface="Times New Roman" panose="02020603050405020304" pitchFamily="18" charset="0"/>
              <a:cs typeface="Times New Roman" panose="02020603050405020304" pitchFamily="18" charset="0"/>
            </a:endParaRPr>
          </a:p>
          <a:p>
            <a:pPr marL="857210" lvl="2" indent="0">
              <a:buNone/>
            </a:pPr>
            <a:endParaRPr lang="en-US" sz="1600" dirty="0">
              <a:solidFill>
                <a:prstClr val="black"/>
              </a:solidFill>
              <a:latin typeface="Times New Roman" panose="02020603050405020304" pitchFamily="18" charset="0"/>
              <a:cs typeface="Times New Roman" panose="02020603050405020304" pitchFamily="18" charset="0"/>
            </a:endParaRPr>
          </a:p>
          <a:p>
            <a:pPr marL="457154" lvl="1" indent="0">
              <a:buNone/>
            </a:pPr>
            <a:endParaRPr lang="en-US" sz="800" dirty="0">
              <a:solidFill>
                <a:prstClr val="black"/>
              </a:solidFill>
              <a:latin typeface="Times New Roman" panose="02020603050405020304" pitchFamily="18" charset="0"/>
              <a:cs typeface="Times New Roman" panose="02020603050405020304" pitchFamily="18" charset="0"/>
            </a:endParaRPr>
          </a:p>
          <a:p>
            <a:pPr marL="457200" lvl="1" indent="0">
              <a:buNone/>
            </a:pPr>
            <a:r>
              <a:rPr lang="en-US" sz="2000" dirty="0">
                <a:solidFill>
                  <a:prstClr val="black"/>
                </a:solidFill>
                <a:latin typeface="Times New Roman" panose="02020603050405020304" pitchFamily="18" charset="0"/>
                <a:cs typeface="Times New Roman" panose="02020603050405020304" pitchFamily="18" charset="0"/>
              </a:rPr>
              <a:t> </a:t>
            </a:r>
          </a:p>
          <a:p>
            <a:pPr>
              <a:buNone/>
            </a:pPr>
            <a:endParaRPr lang="en-US" dirty="0"/>
          </a:p>
        </p:txBody>
      </p:sp>
    </p:spTree>
    <p:extLst>
      <p:ext uri="{BB962C8B-B14F-4D97-AF65-F5344CB8AC3E}">
        <p14:creationId xmlns:p14="http://schemas.microsoft.com/office/powerpoint/2010/main" val="17706155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Public Comments</a:t>
            </a:r>
          </a:p>
        </p:txBody>
      </p:sp>
      <p:sp>
        <p:nvSpPr>
          <p:cNvPr id="3" name="Subtitle 2"/>
          <p:cNvSpPr>
            <a:spLocks noGrp="1"/>
          </p:cNvSpPr>
          <p:nvPr>
            <p:ph type="subTitle" idx="4294967295"/>
          </p:nvPr>
        </p:nvSpPr>
        <p:spPr>
          <a:xfrm>
            <a:off x="0" y="1447800"/>
            <a:ext cx="9144000" cy="5257800"/>
          </a:xfrm>
        </p:spPr>
        <p:txBody>
          <a:bodyPr>
            <a:normAutofit lnSpcReduction="10000"/>
          </a:bodyPr>
          <a:lstStyle/>
          <a:p>
            <a:pPr>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Public Comments (Verbal and Written)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685760" lvl="1" indent="-285750" algn="just">
              <a:spcBef>
                <a:spcPts val="0"/>
              </a:spcBef>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Increased Traffic and Traffic-Safety Related Impacts</a:t>
            </a:r>
          </a:p>
          <a:p>
            <a:pPr marL="685760" lvl="1" indent="-285750" algn="just">
              <a:spcBef>
                <a:spcPts val="0"/>
              </a:spcBef>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Adequacy of Parking being Provided </a:t>
            </a:r>
          </a:p>
          <a:p>
            <a:pPr marL="685760" lvl="1" indent="-285750" algn="just">
              <a:spcBef>
                <a:spcPts val="0"/>
              </a:spcBef>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Noise Impacts Associated with Emergency Service Vehicles </a:t>
            </a:r>
          </a:p>
          <a:p>
            <a:pPr marL="685760" lvl="1" indent="-285750" algn="just">
              <a:spcBef>
                <a:spcPts val="0"/>
              </a:spcBef>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Noise </a:t>
            </a:r>
            <a:r>
              <a:rPr lang="en-US" sz="2000" dirty="0">
                <a:latin typeface="Times New Roman" panose="02020603050405020304" pitchFamily="18" charset="0"/>
                <a:ea typeface="Calibri" panose="020F0502020204030204" pitchFamily="34" charset="0"/>
                <a:cs typeface="Times New Roman" panose="02020603050405020304" pitchFamily="18" charset="0"/>
              </a:rPr>
              <a:t>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oncerns Associated with Construction of Project</a:t>
            </a:r>
          </a:p>
          <a:p>
            <a:pPr marL="685760" lvl="1" indent="-285750" algn="just">
              <a:spcBef>
                <a:spcPts val="0"/>
              </a:spcBef>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Trash/Recycling Collection and Potential Noise and Odor Impacts</a:t>
            </a:r>
          </a:p>
          <a:p>
            <a:pPr marL="685760" lvl="1" indent="-285750" algn="just">
              <a:spcBef>
                <a:spcPts val="0"/>
              </a:spcBef>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Lighting and Glare Impacts</a:t>
            </a:r>
          </a:p>
          <a:p>
            <a:pPr marL="685760" lvl="1" indent="-285750" algn="just">
              <a:spcBef>
                <a:spcPts val="0"/>
              </a:spcBef>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Low-Income Nature of Project and Potential Impact to Home Values</a:t>
            </a:r>
          </a:p>
          <a:p>
            <a:pPr marL="685760" lvl="1" indent="-285750" algn="just">
              <a:spcBef>
                <a:spcPts val="0"/>
              </a:spcBef>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Oak Tree Impacts</a:t>
            </a:r>
          </a:p>
          <a:p>
            <a:pPr marL="685760" lvl="1" indent="-285750" algn="just">
              <a:spcBef>
                <a:spcPts val="0"/>
              </a:spcBef>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Negative Visual Impacts</a:t>
            </a:r>
          </a:p>
          <a:p>
            <a:pPr marL="685760" lvl="1" indent="-285750" algn="just">
              <a:spcBef>
                <a:spcPts val="0"/>
              </a:spcBef>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Impacts to Birds and Bird Habitat (Yellow Billed Magpie)</a:t>
            </a:r>
          </a:p>
          <a:p>
            <a:pPr lvl="1">
              <a:buFont typeface="Arial" panose="020B0604020202020204" pitchFamily="34" charset="0"/>
              <a:buChar char="•"/>
            </a:pPr>
            <a:endParaRPr lang="en-US" sz="2000" dirty="0">
              <a:solidFill>
                <a:prstClr val="black"/>
              </a:solidFill>
              <a:latin typeface="Times New Roman" panose="02020603050405020304" pitchFamily="18" charset="0"/>
              <a:cs typeface="Times New Roman" panose="02020603050405020304" pitchFamily="18" charset="0"/>
            </a:endParaRPr>
          </a:p>
          <a:p>
            <a:pPr marL="0" lvl="0" indent="0">
              <a:buNone/>
            </a:pPr>
            <a:endParaRPr lang="en-US" sz="2400" dirty="0">
              <a:solidFill>
                <a:prstClr val="black"/>
              </a:solidFill>
              <a:latin typeface="Times New Roman" panose="02020603050405020304" pitchFamily="18" charset="0"/>
              <a:cs typeface="Times New Roman" panose="02020603050405020304" pitchFamily="18" charset="0"/>
            </a:endParaRPr>
          </a:p>
          <a:p>
            <a:pPr lvl="0"/>
            <a:endParaRPr lang="en-US" sz="2400" dirty="0">
              <a:solidFill>
                <a:prstClr val="black"/>
              </a:solidFill>
              <a:latin typeface="Times New Roman" panose="02020603050405020304" pitchFamily="18" charset="0"/>
              <a:cs typeface="Times New Roman" panose="02020603050405020304" pitchFamily="18" charset="0"/>
            </a:endParaRPr>
          </a:p>
          <a:p>
            <a:pPr marL="0" lvl="0" indent="0">
              <a:buNone/>
            </a:pPr>
            <a:endParaRPr lang="en-US" sz="1200" dirty="0">
              <a:solidFill>
                <a:prstClr val="black"/>
              </a:solidFill>
              <a:latin typeface="Times New Roman" panose="02020603050405020304" pitchFamily="18" charset="0"/>
              <a:cs typeface="Times New Roman" panose="02020603050405020304" pitchFamily="18" charset="0"/>
            </a:endParaRPr>
          </a:p>
          <a:p>
            <a:pPr marL="857210" lvl="2" indent="0">
              <a:buNone/>
            </a:pPr>
            <a:endParaRPr lang="en-US" sz="1600" dirty="0">
              <a:solidFill>
                <a:prstClr val="black"/>
              </a:solidFill>
              <a:latin typeface="Times New Roman" panose="02020603050405020304" pitchFamily="18" charset="0"/>
              <a:cs typeface="Times New Roman" panose="02020603050405020304" pitchFamily="18" charset="0"/>
            </a:endParaRPr>
          </a:p>
          <a:p>
            <a:pPr marL="457154" lvl="1" indent="0">
              <a:buNone/>
            </a:pPr>
            <a:endParaRPr lang="en-US" sz="800" dirty="0">
              <a:solidFill>
                <a:prstClr val="black"/>
              </a:solidFill>
              <a:latin typeface="Times New Roman" panose="02020603050405020304" pitchFamily="18" charset="0"/>
              <a:cs typeface="Times New Roman" panose="02020603050405020304" pitchFamily="18" charset="0"/>
            </a:endParaRPr>
          </a:p>
          <a:p>
            <a:pPr marL="457200" lvl="1" indent="0">
              <a:buNone/>
            </a:pPr>
            <a:r>
              <a:rPr lang="en-US" sz="2000" dirty="0">
                <a:solidFill>
                  <a:prstClr val="black"/>
                </a:solidFill>
                <a:latin typeface="Times New Roman" panose="02020603050405020304" pitchFamily="18" charset="0"/>
                <a:cs typeface="Times New Roman" panose="02020603050405020304" pitchFamily="18" charset="0"/>
              </a:rPr>
              <a:t> </a:t>
            </a:r>
          </a:p>
          <a:p>
            <a:pPr>
              <a:buNone/>
            </a:pPr>
            <a:endParaRPr lang="en-US" dirty="0"/>
          </a:p>
        </p:txBody>
      </p:sp>
    </p:spTree>
    <p:extLst>
      <p:ext uri="{BB962C8B-B14F-4D97-AF65-F5344CB8AC3E}">
        <p14:creationId xmlns:p14="http://schemas.microsoft.com/office/powerpoint/2010/main" val="28859162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Environmental Review</a:t>
            </a:r>
          </a:p>
        </p:txBody>
      </p:sp>
      <p:sp>
        <p:nvSpPr>
          <p:cNvPr id="3" name="Subtitle 2"/>
          <p:cNvSpPr>
            <a:spLocks noGrp="1"/>
          </p:cNvSpPr>
          <p:nvPr>
            <p:ph type="subTitle" idx="4294967295"/>
          </p:nvPr>
        </p:nvSpPr>
        <p:spPr>
          <a:xfrm>
            <a:off x="0" y="1447800"/>
            <a:ext cx="9144000" cy="5257800"/>
          </a:xfrm>
        </p:spPr>
        <p:txBody>
          <a:bodyPr>
            <a:normAutofit lnSpcReduction="10000"/>
          </a:bodyPr>
          <a:lstStyle/>
          <a:p>
            <a:pPr lvl="0"/>
            <a:r>
              <a:rPr lang="en-US" sz="2800" u="sng" dirty="0">
                <a:solidFill>
                  <a:prstClr val="black"/>
                </a:solidFill>
                <a:latin typeface="Times New Roman" panose="02020603050405020304" pitchFamily="18" charset="0"/>
                <a:cs typeface="Times New Roman" panose="02020603050405020304" pitchFamily="18" charset="0"/>
              </a:rPr>
              <a:t>California Environmental Quality Act (CEQA)</a:t>
            </a:r>
          </a:p>
          <a:p>
            <a:pPr marL="0" lvl="0" indent="0">
              <a:buNone/>
            </a:pPr>
            <a:endParaRPr lang="en-US" sz="1200" dirty="0">
              <a:solidFill>
                <a:prstClr val="black"/>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Initial Study, Mitigated Negative Declaration, and Mitigation Monitoring Program</a:t>
            </a:r>
          </a:p>
          <a:p>
            <a:pPr marL="0" lvl="0" indent="0">
              <a:buNone/>
            </a:pPr>
            <a:endParaRPr lang="en-US" sz="1000" dirty="0">
              <a:solidFill>
                <a:prstClr val="black"/>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Specific Subject Areas (Aesthetics, Agriculture, Air Quality, Biological Resources, Cultural Resources, Geology, Greenhouse Gas Emissions, Hazards, Hydrology, Land Use, Mineral Resources, Noise, Population and Housing, Public Services, Recreation, Transportation, Tribal Cultural Resources, Utilities, and Mandatory Findings of Significance</a:t>
            </a:r>
          </a:p>
          <a:p>
            <a:pPr marL="457154" lvl="1" indent="0">
              <a:buNone/>
            </a:pPr>
            <a:endParaRPr lang="en-US" sz="800" dirty="0">
              <a:solidFill>
                <a:prstClr val="black"/>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Mitigation Measures Included as Conditions of Approval (17 Measures)</a:t>
            </a:r>
          </a:p>
          <a:p>
            <a:pPr marL="457200" lvl="1" indent="0">
              <a:buNone/>
            </a:pPr>
            <a:endParaRPr lang="en-US" sz="1200" dirty="0">
              <a:solidFill>
                <a:prstClr val="black"/>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Yellow-Billed Magpie </a:t>
            </a:r>
          </a:p>
          <a:p>
            <a:pPr marL="1200110" lvl="2" indent="-342900">
              <a:buFont typeface="Arial" panose="020B0604020202020204" pitchFamily="34" charset="0"/>
              <a:buChar char="•"/>
            </a:pPr>
            <a:r>
              <a:rPr lang="en-US" sz="1600" dirty="0">
                <a:solidFill>
                  <a:prstClr val="black"/>
                </a:solidFill>
                <a:latin typeface="Times New Roman" panose="02020603050405020304" pitchFamily="18" charset="0"/>
                <a:cs typeface="Times New Roman" panose="02020603050405020304" pitchFamily="18" charset="0"/>
              </a:rPr>
              <a:t>Does not have Special Species Status </a:t>
            </a:r>
          </a:p>
          <a:p>
            <a:pPr marL="1200110" lvl="2" indent="-342900">
              <a:buFont typeface="Arial" panose="020B0604020202020204" pitchFamily="34" charset="0"/>
              <a:buChar char="•"/>
            </a:pPr>
            <a:r>
              <a:rPr lang="en-US" sz="1600" dirty="0">
                <a:solidFill>
                  <a:prstClr val="black"/>
                </a:solidFill>
                <a:latin typeface="Times New Roman" panose="02020603050405020304" pitchFamily="18" charset="0"/>
                <a:cs typeface="Times New Roman" panose="02020603050405020304" pitchFamily="18" charset="0"/>
              </a:rPr>
              <a:t>Mitigation Prescribed Per Migratory Bird Protection Act (Included as Condition)</a:t>
            </a:r>
          </a:p>
          <a:p>
            <a:pPr marL="1200110" lvl="2" indent="-342900">
              <a:buFont typeface="Arial" panose="020B0604020202020204" pitchFamily="34" charset="0"/>
              <a:buChar char="•"/>
            </a:pPr>
            <a:r>
              <a:rPr lang="en-US" sz="1600" dirty="0">
                <a:solidFill>
                  <a:prstClr val="black"/>
                </a:solidFill>
                <a:latin typeface="Times New Roman" panose="02020603050405020304" pitchFamily="18" charset="0"/>
                <a:cs typeface="Times New Roman" panose="02020603050405020304" pitchFamily="18" charset="0"/>
              </a:rPr>
              <a:t>Magpie Habitat on Project Site is not Considered Protected (Vast Oak Woodland to North) </a:t>
            </a:r>
          </a:p>
          <a:p>
            <a:pPr marL="857210" lvl="2" indent="0">
              <a:buNone/>
            </a:pPr>
            <a:endParaRPr lang="en-US" sz="1600" dirty="0">
              <a:solidFill>
                <a:prstClr val="black"/>
              </a:solidFill>
              <a:latin typeface="Times New Roman" panose="02020603050405020304" pitchFamily="18" charset="0"/>
              <a:cs typeface="Times New Roman" panose="02020603050405020304" pitchFamily="18" charset="0"/>
            </a:endParaRPr>
          </a:p>
          <a:p>
            <a:pPr marL="457154" lvl="1" indent="0">
              <a:buNone/>
            </a:pPr>
            <a:endParaRPr lang="en-US" sz="800" dirty="0">
              <a:solidFill>
                <a:prstClr val="black"/>
              </a:solidFill>
              <a:latin typeface="Times New Roman" panose="02020603050405020304" pitchFamily="18" charset="0"/>
              <a:cs typeface="Times New Roman" panose="02020603050405020304" pitchFamily="18" charset="0"/>
            </a:endParaRPr>
          </a:p>
          <a:p>
            <a:pPr marL="457200" lvl="1" indent="0">
              <a:buNone/>
            </a:pPr>
            <a:r>
              <a:rPr lang="en-US" sz="2000" dirty="0">
                <a:solidFill>
                  <a:prstClr val="black"/>
                </a:solidFill>
                <a:latin typeface="Times New Roman" panose="02020603050405020304" pitchFamily="18" charset="0"/>
                <a:cs typeface="Times New Roman" panose="02020603050405020304" pitchFamily="18" charset="0"/>
              </a:rPr>
              <a:t> </a:t>
            </a:r>
          </a:p>
          <a:p>
            <a:pPr>
              <a:buNone/>
            </a:pPr>
            <a:endParaRPr lang="en-US" dirty="0"/>
          </a:p>
        </p:txBody>
      </p:sp>
    </p:spTree>
    <p:extLst>
      <p:ext uri="{BB962C8B-B14F-4D97-AF65-F5344CB8AC3E}">
        <p14:creationId xmlns:p14="http://schemas.microsoft.com/office/powerpoint/2010/main" val="2406750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Environmental Review</a:t>
            </a:r>
          </a:p>
        </p:txBody>
      </p:sp>
      <p:sp>
        <p:nvSpPr>
          <p:cNvPr id="3" name="Subtitle 2"/>
          <p:cNvSpPr>
            <a:spLocks noGrp="1"/>
          </p:cNvSpPr>
          <p:nvPr>
            <p:ph type="subTitle" idx="4294967295"/>
          </p:nvPr>
        </p:nvSpPr>
        <p:spPr>
          <a:xfrm>
            <a:off x="0" y="1447800"/>
            <a:ext cx="9144000" cy="5257800"/>
          </a:xfrm>
        </p:spPr>
        <p:txBody>
          <a:bodyPr>
            <a:normAutofit lnSpcReduction="10000"/>
          </a:bodyPr>
          <a:lstStyle/>
          <a:p>
            <a:pPr lvl="0"/>
            <a:r>
              <a:rPr lang="en-US" sz="2400" u="sng" dirty="0">
                <a:solidFill>
                  <a:prstClr val="black"/>
                </a:solidFill>
                <a:latin typeface="Times New Roman" panose="02020603050405020304" pitchFamily="18" charset="0"/>
                <a:cs typeface="Times New Roman" panose="02020603050405020304" pitchFamily="18" charset="0"/>
              </a:rPr>
              <a:t>Mitigation Measures</a:t>
            </a:r>
          </a:p>
          <a:p>
            <a:pPr lvl="1">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Avoid and Minimize Impacts to Nesting Birds</a:t>
            </a:r>
          </a:p>
          <a:p>
            <a:pPr lvl="1">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Avoid and Minimize Impacts to Jurisdictional Wetland and Waters</a:t>
            </a:r>
          </a:p>
          <a:p>
            <a:pPr lvl="1">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Avoid and Minimize Impacts to Protected Trees</a:t>
            </a:r>
          </a:p>
          <a:p>
            <a:pPr lvl="1">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Implement Recommendations of Geotechnical Engineering Survey</a:t>
            </a:r>
          </a:p>
          <a:p>
            <a:pPr lvl="1">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Identify Paleontological Resources During Construction</a:t>
            </a:r>
          </a:p>
          <a:p>
            <a:pPr lvl="1">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Construction Hours and Scheduling</a:t>
            </a:r>
          </a:p>
          <a:p>
            <a:pPr lvl="1">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Noise and Vibratory Roller</a:t>
            </a:r>
          </a:p>
          <a:p>
            <a:pPr lvl="1">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Limit Vehicle Access to Secondary Project Driveway (Eastern Driveway)</a:t>
            </a:r>
          </a:p>
          <a:p>
            <a:pPr lvl="1">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Unanticipated Discovery of Tribal Cultural Resources</a:t>
            </a:r>
          </a:p>
          <a:p>
            <a:pPr lvl="1">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Water Efficiency and Conservation Measures</a:t>
            </a:r>
          </a:p>
          <a:p>
            <a:pPr marL="0" lvl="0" indent="0">
              <a:buNone/>
            </a:pPr>
            <a:endParaRPr lang="en-US" sz="1200" dirty="0">
              <a:solidFill>
                <a:prstClr val="black"/>
              </a:solidFill>
              <a:latin typeface="Times New Roman" panose="02020603050405020304" pitchFamily="18" charset="0"/>
              <a:cs typeface="Times New Roman" panose="02020603050405020304" pitchFamily="18" charset="0"/>
            </a:endParaRPr>
          </a:p>
          <a:p>
            <a:pPr marL="857210" lvl="2" indent="0">
              <a:buNone/>
            </a:pPr>
            <a:endParaRPr lang="en-US" sz="1600" dirty="0">
              <a:solidFill>
                <a:prstClr val="black"/>
              </a:solidFill>
              <a:latin typeface="Times New Roman" panose="02020603050405020304" pitchFamily="18" charset="0"/>
              <a:cs typeface="Times New Roman" panose="02020603050405020304" pitchFamily="18" charset="0"/>
            </a:endParaRPr>
          </a:p>
          <a:p>
            <a:pPr marL="457154" lvl="1" indent="0">
              <a:buNone/>
            </a:pPr>
            <a:endParaRPr lang="en-US" sz="800" dirty="0">
              <a:solidFill>
                <a:prstClr val="black"/>
              </a:solidFill>
              <a:latin typeface="Times New Roman" panose="02020603050405020304" pitchFamily="18" charset="0"/>
              <a:cs typeface="Times New Roman" panose="02020603050405020304" pitchFamily="18" charset="0"/>
            </a:endParaRPr>
          </a:p>
          <a:p>
            <a:pPr marL="457200" lvl="1" indent="0">
              <a:buNone/>
            </a:pPr>
            <a:r>
              <a:rPr lang="en-US" sz="2000" dirty="0">
                <a:solidFill>
                  <a:prstClr val="black"/>
                </a:solidFill>
                <a:latin typeface="Times New Roman" panose="02020603050405020304" pitchFamily="18" charset="0"/>
                <a:cs typeface="Times New Roman" panose="02020603050405020304" pitchFamily="18" charset="0"/>
              </a:rPr>
              <a:t> </a:t>
            </a:r>
          </a:p>
          <a:p>
            <a:pPr>
              <a:buNone/>
            </a:pPr>
            <a:endParaRPr lang="en-US" dirty="0"/>
          </a:p>
        </p:txBody>
      </p:sp>
    </p:spTree>
    <p:extLst>
      <p:ext uri="{BB962C8B-B14F-4D97-AF65-F5344CB8AC3E}">
        <p14:creationId xmlns:p14="http://schemas.microsoft.com/office/powerpoint/2010/main" val="3996214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Site Sections (North)</a:t>
            </a:r>
          </a:p>
        </p:txBody>
      </p:sp>
      <p:sp>
        <p:nvSpPr>
          <p:cNvPr id="3" name="Subtitle 2"/>
          <p:cNvSpPr>
            <a:spLocks noGrp="1"/>
          </p:cNvSpPr>
          <p:nvPr>
            <p:ph type="subTitle" idx="4294967295"/>
          </p:nvPr>
        </p:nvSpPr>
        <p:spPr>
          <a:xfrm>
            <a:off x="0" y="1371600"/>
            <a:ext cx="9144000" cy="5334000"/>
          </a:xfrm>
        </p:spPr>
        <p:txBody>
          <a:bodyPr>
            <a:noAutofit/>
          </a:bodyPr>
          <a:lstStyle/>
          <a:p>
            <a:pPr marL="800020"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1085770" lvl="2" indent="-285750" defTabSz="914400" fontAlgn="base">
              <a:spcBef>
                <a:spcPct val="0"/>
              </a:spcBef>
              <a:spcAft>
                <a:spcPct val="0"/>
              </a:spcAft>
              <a:buFont typeface="Arial" panose="020B0604020202020204" pitchFamily="34" charset="0"/>
              <a:buChar char="•"/>
            </a:pPr>
            <a:endParaRPr lang="en-US" sz="16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p:txBody>
      </p:sp>
      <p:pic>
        <p:nvPicPr>
          <p:cNvPr id="8" name="Picture 7" descr="A picture containing text, shore&#10;&#10;Description automatically generated">
            <a:extLst>
              <a:ext uri="{FF2B5EF4-FFF2-40B4-BE49-F238E27FC236}">
                <a16:creationId xmlns:a16="http://schemas.microsoft.com/office/drawing/2014/main" id="{DFCF46BE-40E8-5DFC-38D0-EB4D78DAB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5813"/>
            <a:ext cx="9144000" cy="5233587"/>
          </a:xfrm>
          <a:prstGeom prst="rect">
            <a:avLst/>
          </a:prstGeom>
        </p:spPr>
      </p:pic>
    </p:spTree>
    <p:extLst>
      <p:ext uri="{BB962C8B-B14F-4D97-AF65-F5344CB8AC3E}">
        <p14:creationId xmlns:p14="http://schemas.microsoft.com/office/powerpoint/2010/main" val="3134565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6" name="Picture 5" descr="A road with trees on the side&#10;&#10;Description automatically generated with low confidence">
            <a:extLst>
              <a:ext uri="{FF2B5EF4-FFF2-40B4-BE49-F238E27FC236}">
                <a16:creationId xmlns:a16="http://schemas.microsoft.com/office/drawing/2014/main" id="{59D30746-EB8A-7288-3043-5DDD2CD9B0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371600"/>
            <a:ext cx="8077200" cy="5257800"/>
          </a:xfrm>
          <a:prstGeom prst="rect">
            <a:avLst/>
          </a:prstGeom>
        </p:spPr>
      </p:pic>
    </p:spTree>
    <p:extLst>
      <p:ext uri="{BB962C8B-B14F-4D97-AF65-F5344CB8AC3E}">
        <p14:creationId xmlns:p14="http://schemas.microsoft.com/office/powerpoint/2010/main" val="4093596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Picture 4" descr="A picture containing text, sky, outdoor, tree&#10;&#10;Description automatically generated">
            <a:extLst>
              <a:ext uri="{FF2B5EF4-FFF2-40B4-BE49-F238E27FC236}">
                <a16:creationId xmlns:a16="http://schemas.microsoft.com/office/drawing/2014/main" id="{1A666C59-A662-5848-306D-E8D16BA27B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371600"/>
            <a:ext cx="8077200" cy="5257800"/>
          </a:xfrm>
          <a:prstGeom prst="rect">
            <a:avLst/>
          </a:prstGeom>
        </p:spPr>
      </p:pic>
    </p:spTree>
    <p:extLst>
      <p:ext uri="{BB962C8B-B14F-4D97-AF65-F5344CB8AC3E}">
        <p14:creationId xmlns:p14="http://schemas.microsoft.com/office/powerpoint/2010/main" val="4775707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Picture 4" descr="A road with trees on the side&#10;&#10;Description automatically generated with medium confidence">
            <a:extLst>
              <a:ext uri="{FF2B5EF4-FFF2-40B4-BE49-F238E27FC236}">
                <a16:creationId xmlns:a16="http://schemas.microsoft.com/office/drawing/2014/main" id="{A7343DC6-C1E8-A271-9B2D-F2DB8BF1E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71599"/>
            <a:ext cx="7772400" cy="5257801"/>
          </a:xfrm>
          <a:prstGeom prst="rect">
            <a:avLst/>
          </a:prstGeom>
        </p:spPr>
      </p:pic>
    </p:spTree>
    <p:extLst>
      <p:ext uri="{BB962C8B-B14F-4D97-AF65-F5344CB8AC3E}">
        <p14:creationId xmlns:p14="http://schemas.microsoft.com/office/powerpoint/2010/main" val="41745900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6" name="Picture 5" descr="A road with trees on the side&#10;&#10;Description automatically generated with medium confidence">
            <a:extLst>
              <a:ext uri="{FF2B5EF4-FFF2-40B4-BE49-F238E27FC236}">
                <a16:creationId xmlns:a16="http://schemas.microsoft.com/office/drawing/2014/main" id="{73E41936-5497-859B-4F75-CEBE16171B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371600"/>
            <a:ext cx="8077200" cy="5257800"/>
          </a:xfrm>
          <a:prstGeom prst="rect">
            <a:avLst/>
          </a:prstGeom>
        </p:spPr>
      </p:pic>
    </p:spTree>
    <p:extLst>
      <p:ext uri="{BB962C8B-B14F-4D97-AF65-F5344CB8AC3E}">
        <p14:creationId xmlns:p14="http://schemas.microsoft.com/office/powerpoint/2010/main" val="29078059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Picture 4" descr="A grassy field with trees in the background&#10;&#10;Description automatically generated with medium confidence">
            <a:extLst>
              <a:ext uri="{FF2B5EF4-FFF2-40B4-BE49-F238E27FC236}">
                <a16:creationId xmlns:a16="http://schemas.microsoft.com/office/drawing/2014/main" id="{F11839D0-6891-B300-9598-3CB5031A5D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371600"/>
            <a:ext cx="8077200" cy="5334000"/>
          </a:xfrm>
          <a:prstGeom prst="rect">
            <a:avLst/>
          </a:prstGeom>
        </p:spPr>
      </p:pic>
    </p:spTree>
    <p:extLst>
      <p:ext uri="{BB962C8B-B14F-4D97-AF65-F5344CB8AC3E}">
        <p14:creationId xmlns:p14="http://schemas.microsoft.com/office/powerpoint/2010/main" val="28510925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6" name="Picture 5" descr="A picture containing grass, sky, outdoor, field&#10;&#10;Description automatically generated">
            <a:extLst>
              <a:ext uri="{FF2B5EF4-FFF2-40B4-BE49-F238E27FC236}">
                <a16:creationId xmlns:a16="http://schemas.microsoft.com/office/drawing/2014/main" id="{340D207F-A1A8-00D5-3286-4D17D7F543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371600"/>
            <a:ext cx="8077200" cy="5257800"/>
          </a:xfrm>
          <a:prstGeom prst="rect">
            <a:avLst/>
          </a:prstGeom>
        </p:spPr>
      </p:pic>
    </p:spTree>
    <p:extLst>
      <p:ext uri="{BB962C8B-B14F-4D97-AF65-F5344CB8AC3E}">
        <p14:creationId xmlns:p14="http://schemas.microsoft.com/office/powerpoint/2010/main" val="24922165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6" name="Picture 5" descr="A picture containing grass, sky, outdoor, tree&#10;&#10;Description automatically generated">
            <a:extLst>
              <a:ext uri="{FF2B5EF4-FFF2-40B4-BE49-F238E27FC236}">
                <a16:creationId xmlns:a16="http://schemas.microsoft.com/office/drawing/2014/main" id="{40B09AAD-771E-BC16-E705-CE077800D8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371600"/>
            <a:ext cx="8077200" cy="5257800"/>
          </a:xfrm>
          <a:prstGeom prst="rect">
            <a:avLst/>
          </a:prstGeom>
        </p:spPr>
      </p:pic>
    </p:spTree>
    <p:extLst>
      <p:ext uri="{BB962C8B-B14F-4D97-AF65-F5344CB8AC3E}">
        <p14:creationId xmlns:p14="http://schemas.microsoft.com/office/powerpoint/2010/main" val="4175772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Picture 4" descr="A picture containing outdoor, grass, tree, plant&#10;&#10;Description automatically generated">
            <a:extLst>
              <a:ext uri="{FF2B5EF4-FFF2-40B4-BE49-F238E27FC236}">
                <a16:creationId xmlns:a16="http://schemas.microsoft.com/office/drawing/2014/main" id="{AC941033-5CC5-787F-B148-16B566638C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371600"/>
            <a:ext cx="8077200" cy="5334000"/>
          </a:xfrm>
          <a:prstGeom prst="rect">
            <a:avLst/>
          </a:prstGeom>
        </p:spPr>
      </p:pic>
    </p:spTree>
    <p:extLst>
      <p:ext uri="{BB962C8B-B14F-4D97-AF65-F5344CB8AC3E}">
        <p14:creationId xmlns:p14="http://schemas.microsoft.com/office/powerpoint/2010/main" val="28194926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6" name="Picture 5" descr="A grassy field with trees in the background&#10;&#10;Description automatically generated with medium confidence">
            <a:extLst>
              <a:ext uri="{FF2B5EF4-FFF2-40B4-BE49-F238E27FC236}">
                <a16:creationId xmlns:a16="http://schemas.microsoft.com/office/drawing/2014/main" id="{24079C29-580E-DFEA-7848-E7AFDA7F82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371600"/>
            <a:ext cx="8077200" cy="5257800"/>
          </a:xfrm>
          <a:prstGeom prst="rect">
            <a:avLst/>
          </a:prstGeom>
        </p:spPr>
      </p:pic>
    </p:spTree>
    <p:extLst>
      <p:ext uri="{BB962C8B-B14F-4D97-AF65-F5344CB8AC3E}">
        <p14:creationId xmlns:p14="http://schemas.microsoft.com/office/powerpoint/2010/main" val="2635494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Picture 4" descr="A picture containing tree, outdoor, grass, sky&#10;&#10;Description automatically generated">
            <a:extLst>
              <a:ext uri="{FF2B5EF4-FFF2-40B4-BE49-F238E27FC236}">
                <a16:creationId xmlns:a16="http://schemas.microsoft.com/office/drawing/2014/main" id="{E50D8FFC-DA39-6199-EBD4-8D0C4BB81E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371600"/>
            <a:ext cx="8077200" cy="5257800"/>
          </a:xfrm>
          <a:prstGeom prst="rect">
            <a:avLst/>
          </a:prstGeom>
        </p:spPr>
      </p:pic>
    </p:spTree>
    <p:extLst>
      <p:ext uri="{BB962C8B-B14F-4D97-AF65-F5344CB8AC3E}">
        <p14:creationId xmlns:p14="http://schemas.microsoft.com/office/powerpoint/2010/main" val="416359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Cross Section Apartments</a:t>
            </a:r>
          </a:p>
        </p:txBody>
      </p:sp>
      <p:sp>
        <p:nvSpPr>
          <p:cNvPr id="3" name="Subtitle 2"/>
          <p:cNvSpPr>
            <a:spLocks noGrp="1"/>
          </p:cNvSpPr>
          <p:nvPr>
            <p:ph type="subTitle" idx="4294967295"/>
          </p:nvPr>
        </p:nvSpPr>
        <p:spPr>
          <a:xfrm>
            <a:off x="0" y="1447800"/>
            <a:ext cx="9144000" cy="5181600"/>
          </a:xfrm>
        </p:spPr>
        <p:txBody>
          <a:bodyPr>
            <a:normAutofit/>
          </a:bodyPr>
          <a:lstStyle/>
          <a:p>
            <a:pPr marL="0" lv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1600" dirty="0">
              <a:solidFill>
                <a:prstClr val="black"/>
              </a:solidFill>
              <a:latin typeface="Times New Roman" pitchFamily="18" charset="0"/>
              <a:cs typeface="Times New Roman" pitchFamily="18" charset="0"/>
            </a:endParaRPr>
          </a:p>
          <a:p>
            <a:pPr marL="400010" lvl="1" indent="0" defTabSz="914400" fontAlgn="base">
              <a:spcBef>
                <a:spcPct val="0"/>
              </a:spcBef>
              <a:spcAft>
                <a:spcPct val="0"/>
              </a:spcAft>
              <a:buFont typeface="Arial" pitchFamily="34" charset="0"/>
              <a:buChar char="•"/>
            </a:pPr>
            <a:endParaRPr lang="en-US" sz="1600" dirty="0">
              <a:solidFill>
                <a:prstClr val="black"/>
              </a:solidFill>
              <a:latin typeface="Times New Roman" pitchFamily="18" charset="0"/>
              <a:cs typeface="Times New Roman" pitchFamily="18" charset="0"/>
            </a:endParaRPr>
          </a:p>
        </p:txBody>
      </p:sp>
      <p:pic>
        <p:nvPicPr>
          <p:cNvPr id="6" name="Picture 5" descr="Diagram, engineering drawing&#10;&#10;Description automatically generated">
            <a:extLst>
              <a:ext uri="{FF2B5EF4-FFF2-40B4-BE49-F238E27FC236}">
                <a16:creationId xmlns:a16="http://schemas.microsoft.com/office/drawing/2014/main" id="{28B6D865-A428-2FCF-9C33-7CC6C3AC7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4648200"/>
          </a:xfrm>
          <a:prstGeom prst="rect">
            <a:avLst/>
          </a:prstGeom>
        </p:spPr>
      </p:pic>
    </p:spTree>
    <p:extLst>
      <p:ext uri="{BB962C8B-B14F-4D97-AF65-F5344CB8AC3E}">
        <p14:creationId xmlns:p14="http://schemas.microsoft.com/office/powerpoint/2010/main" val="20060796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Staff Recommendation</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457200" y="2286000"/>
            <a:ext cx="82296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F4FD6B76-E3F9-4620-A5F7-BC436F9F3019}"/>
              </a:ext>
            </a:extLst>
          </p:cNvPr>
          <p:cNvSpPr/>
          <p:nvPr/>
        </p:nvSpPr>
        <p:spPr>
          <a:xfrm>
            <a:off x="685800" y="2057399"/>
            <a:ext cx="77724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719FFEFC-0392-4F46-B3B0-7F07F63251D5}"/>
              </a:ext>
            </a:extLst>
          </p:cNvPr>
          <p:cNvSpPr/>
          <p:nvPr/>
        </p:nvSpPr>
        <p:spPr>
          <a:xfrm>
            <a:off x="609600" y="2139423"/>
            <a:ext cx="79248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Rectangle 11">
            <a:extLst>
              <a:ext uri="{FF2B5EF4-FFF2-40B4-BE49-F238E27FC236}">
                <a16:creationId xmlns:a16="http://schemas.microsoft.com/office/drawing/2014/main" id="{4AC23588-3353-480B-BF53-02042BAB356B}"/>
              </a:ext>
            </a:extLst>
          </p:cNvPr>
          <p:cNvSpPr/>
          <p:nvPr/>
        </p:nvSpPr>
        <p:spPr>
          <a:xfrm>
            <a:off x="455802" y="2103770"/>
            <a:ext cx="82296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Rectangle 6">
            <a:extLst>
              <a:ext uri="{FF2B5EF4-FFF2-40B4-BE49-F238E27FC236}">
                <a16:creationId xmlns:a16="http://schemas.microsoft.com/office/drawing/2014/main" id="{1B528464-3C55-479B-8EB4-FF1A9DB43601}"/>
              </a:ext>
            </a:extLst>
          </p:cNvPr>
          <p:cNvSpPr/>
          <p:nvPr/>
        </p:nvSpPr>
        <p:spPr>
          <a:xfrm>
            <a:off x="690694" y="2286000"/>
            <a:ext cx="7849998"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TextBox 12">
            <a:extLst>
              <a:ext uri="{FF2B5EF4-FFF2-40B4-BE49-F238E27FC236}">
                <a16:creationId xmlns:a16="http://schemas.microsoft.com/office/drawing/2014/main" id="{7F907C91-ADDB-429E-81DC-86F489582586}"/>
              </a:ext>
            </a:extLst>
          </p:cNvPr>
          <p:cNvSpPr txBox="1"/>
          <p:nvPr/>
        </p:nvSpPr>
        <p:spPr>
          <a:xfrm>
            <a:off x="381000" y="2438399"/>
            <a:ext cx="83820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 name="Picture 4" descr="A grassy field with trees in the background&#10;&#10;Description automatically generated with medium confidence">
            <a:extLst>
              <a:ext uri="{FF2B5EF4-FFF2-40B4-BE49-F238E27FC236}">
                <a16:creationId xmlns:a16="http://schemas.microsoft.com/office/drawing/2014/main" id="{884901BD-58D7-5D77-8D77-F110BD5FCA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1600"/>
            <a:ext cx="9144000" cy="5257800"/>
          </a:xfrm>
          <a:prstGeom prst="rect">
            <a:avLst/>
          </a:prstGeom>
        </p:spPr>
      </p:pic>
      <p:sp>
        <p:nvSpPr>
          <p:cNvPr id="14" name="TextBox 13">
            <a:extLst>
              <a:ext uri="{FF2B5EF4-FFF2-40B4-BE49-F238E27FC236}">
                <a16:creationId xmlns:a16="http://schemas.microsoft.com/office/drawing/2014/main" id="{35724DF9-9A57-2C54-0292-D3D0B57322DF}"/>
              </a:ext>
            </a:extLst>
          </p:cNvPr>
          <p:cNvSpPr txBox="1"/>
          <p:nvPr/>
        </p:nvSpPr>
        <p:spPr>
          <a:xfrm>
            <a:off x="464890" y="2286000"/>
            <a:ext cx="8220512" cy="2862322"/>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Staff Recommends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Planning Commission Approval of the Vintage Senior Apartments Conditional Use Permit, Planned Development Permit, and Density Bonus</a:t>
            </a:r>
          </a:p>
        </p:txBody>
      </p:sp>
    </p:spTree>
    <p:extLst>
      <p:ext uri="{BB962C8B-B14F-4D97-AF65-F5344CB8AC3E}">
        <p14:creationId xmlns:p14="http://schemas.microsoft.com/office/powerpoint/2010/main" val="3174627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Findings for Denial</a:t>
            </a:r>
          </a:p>
        </p:txBody>
      </p:sp>
      <p:sp>
        <p:nvSpPr>
          <p:cNvPr id="3" name="Subtitle 2"/>
          <p:cNvSpPr>
            <a:spLocks noGrp="1"/>
          </p:cNvSpPr>
          <p:nvPr>
            <p:ph type="subTitle" idx="4294967295"/>
          </p:nvPr>
        </p:nvSpPr>
        <p:spPr>
          <a:xfrm>
            <a:off x="0" y="1447800"/>
            <a:ext cx="9144000" cy="5257800"/>
          </a:xfrm>
        </p:spPr>
        <p:txBody>
          <a:bodyPr>
            <a:normAutofit lnSpcReduction="10000"/>
          </a:bodyPr>
          <a:lstStyle/>
          <a:p>
            <a:pPr lvl="0"/>
            <a:r>
              <a:rPr lang="en-US" sz="2000" dirty="0">
                <a:solidFill>
                  <a:prstClr val="black"/>
                </a:solidFill>
                <a:latin typeface="Times New Roman" panose="02020603050405020304" pitchFamily="18" charset="0"/>
                <a:cs typeface="Times New Roman" panose="02020603050405020304" pitchFamily="18" charset="0"/>
              </a:rPr>
              <a:t>Typical Finding for Denial for Conditional Use Permit</a:t>
            </a:r>
          </a:p>
          <a:p>
            <a:pPr lvl="1">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establishment, maintenance or operation of the use or building applied for will, under the circumstances of the particular case, be detrimental to the health, safety, peace, morals, comfort and general welfare of persons residing or working in the neighborhood of such proposed use, or be detrimental or injurious to property and improvements in the neighborhood, or to the general welfare of the city because_______________</a:t>
            </a:r>
          </a:p>
          <a:p>
            <a:pPr marL="457154" lvl="1" indent="0">
              <a:buNone/>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lvl="0"/>
            <a:r>
              <a:rPr lang="en-US" sz="2000" dirty="0">
                <a:solidFill>
                  <a:prstClr val="black"/>
                </a:solidFill>
                <a:latin typeface="Times New Roman" panose="02020603050405020304" pitchFamily="18" charset="0"/>
                <a:cs typeface="Times New Roman" panose="02020603050405020304" pitchFamily="18" charset="0"/>
              </a:rPr>
              <a:t>Two Additional Findings (Pursuant to Housing Accountability Act)</a:t>
            </a:r>
          </a:p>
          <a:p>
            <a:pPr lvl="1">
              <a:lnSpc>
                <a:spcPct val="105000"/>
              </a:lnSpc>
              <a:spcBef>
                <a:spcPts val="0"/>
              </a:spcBef>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housing development project as proposed would have a specific, adverse impact upon the public health or safety, because ______________________</a:t>
            </a:r>
          </a:p>
          <a:p>
            <a:pPr marL="457154" lvl="1" indent="0">
              <a:lnSpc>
                <a:spcPct val="105000"/>
              </a:lnSpc>
              <a:spcBef>
                <a:spcPts val="0"/>
              </a:spcBef>
              <a:buNone/>
            </a:pP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lvl="1">
              <a:lnSpc>
                <a:spcPct val="105000"/>
              </a:lnSpc>
              <a:spcBef>
                <a:spcPts val="0"/>
              </a:spcBef>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There is no feasible method to satisfactorily mitigate or avoid the specific adverse impact without rendering the development unaffordable to low and moderate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households because _________________________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14334" indent="0">
              <a:lnSpc>
                <a:spcPct val="105000"/>
              </a:lnSpc>
              <a:spcBef>
                <a:spcPts val="0"/>
              </a:spcBef>
              <a:spcAft>
                <a:spcPts val="800"/>
              </a:spcAft>
              <a:buNone/>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154" lvl="1" indent="0">
              <a:buNone/>
            </a:pPr>
            <a:endParaRPr lang="en-US" sz="2000" dirty="0">
              <a:solidFill>
                <a:prstClr val="black"/>
              </a:solidFill>
              <a:latin typeface="Times New Roman" panose="02020603050405020304" pitchFamily="18" charset="0"/>
              <a:cs typeface="Times New Roman" panose="02020603050405020304" pitchFamily="18" charset="0"/>
            </a:endParaRPr>
          </a:p>
          <a:p>
            <a:pPr marL="0" lvl="0" indent="0">
              <a:buNone/>
            </a:pPr>
            <a:endParaRPr lang="en-US" sz="1200" dirty="0">
              <a:solidFill>
                <a:prstClr val="black"/>
              </a:solidFill>
              <a:latin typeface="Times New Roman" panose="02020603050405020304" pitchFamily="18" charset="0"/>
              <a:cs typeface="Times New Roman" panose="02020603050405020304" pitchFamily="18" charset="0"/>
            </a:endParaRPr>
          </a:p>
          <a:p>
            <a:pPr marL="857210" lvl="2" indent="0">
              <a:buNone/>
            </a:pPr>
            <a:endParaRPr lang="en-US" sz="1600" dirty="0">
              <a:solidFill>
                <a:prstClr val="black"/>
              </a:solidFill>
              <a:latin typeface="Times New Roman" panose="02020603050405020304" pitchFamily="18" charset="0"/>
              <a:cs typeface="Times New Roman" panose="02020603050405020304" pitchFamily="18" charset="0"/>
            </a:endParaRPr>
          </a:p>
          <a:p>
            <a:pPr marL="457154" lvl="1" indent="0">
              <a:buNone/>
            </a:pPr>
            <a:endParaRPr lang="en-US" sz="800" dirty="0">
              <a:solidFill>
                <a:prstClr val="black"/>
              </a:solidFill>
              <a:latin typeface="Times New Roman" panose="02020603050405020304" pitchFamily="18" charset="0"/>
              <a:cs typeface="Times New Roman" panose="02020603050405020304" pitchFamily="18" charset="0"/>
            </a:endParaRPr>
          </a:p>
          <a:p>
            <a:pPr marL="457200" lvl="1" indent="0">
              <a:buNone/>
            </a:pPr>
            <a:r>
              <a:rPr lang="en-US" sz="2000" dirty="0">
                <a:solidFill>
                  <a:prstClr val="black"/>
                </a:solidFill>
                <a:latin typeface="Times New Roman" panose="02020603050405020304" pitchFamily="18" charset="0"/>
                <a:cs typeface="Times New Roman" panose="02020603050405020304" pitchFamily="18" charset="0"/>
              </a:rPr>
              <a:t> </a:t>
            </a:r>
          </a:p>
          <a:p>
            <a:pPr>
              <a:buNone/>
            </a:pPr>
            <a:endParaRPr lang="en-US" dirty="0"/>
          </a:p>
        </p:txBody>
      </p:sp>
    </p:spTree>
    <p:extLst>
      <p:ext uri="{BB962C8B-B14F-4D97-AF65-F5344CB8AC3E}">
        <p14:creationId xmlns:p14="http://schemas.microsoft.com/office/powerpoint/2010/main" val="32717896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Findings for Denial</a:t>
            </a:r>
          </a:p>
        </p:txBody>
      </p:sp>
      <p:sp>
        <p:nvSpPr>
          <p:cNvPr id="3" name="Subtitle 2"/>
          <p:cNvSpPr>
            <a:spLocks noGrp="1"/>
          </p:cNvSpPr>
          <p:nvPr>
            <p:ph type="subTitle" idx="4294967295"/>
          </p:nvPr>
        </p:nvSpPr>
        <p:spPr>
          <a:xfrm>
            <a:off x="0" y="1447800"/>
            <a:ext cx="9144000" cy="5257800"/>
          </a:xfrm>
        </p:spPr>
        <p:txBody>
          <a:bodyPr>
            <a:normAutofit lnSpcReduction="10000"/>
          </a:bodyPr>
          <a:lstStyle/>
          <a:p>
            <a:pPr>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Pursuant to the Housing Accountability Act, Government Code § 65589.5(d)(2),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specific adverse impact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means a significant, quantifiable, direct, and unavoidable impact, based on objective, identified written public health or safety standards, policies, or conditions as they existed on the date the application was deemed complete.  The following shall not constitute a specific adverse impact upon the public health or safety:</a:t>
            </a:r>
          </a:p>
          <a:p>
            <a:pPr marL="457154" lvl="1" indent="0">
              <a:buNone/>
            </a:pPr>
            <a:endParaRPr lang="en-US" sz="1200" dirty="0">
              <a:solidFill>
                <a:prstClr val="black"/>
              </a:solidFill>
              <a:latin typeface="Times New Roman" panose="02020603050405020304" pitchFamily="18" charset="0"/>
              <a:cs typeface="Times New Roman" panose="02020603050405020304" pitchFamily="18" charset="0"/>
            </a:endParaRPr>
          </a:p>
          <a:p>
            <a:pPr marL="742910" lvl="1" indent="-342900">
              <a:lnSpc>
                <a:spcPct val="105000"/>
              </a:lnSpc>
              <a:spcBef>
                <a:spcPts val="0"/>
              </a:spcBef>
              <a:buFont typeface="+mj-lt"/>
              <a:buAutoNum type="alphaU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Inconsistency with the zoning ordinance or general plan land use designation.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10" lvl="1" indent="-342900">
              <a:lnSpc>
                <a:spcPct val="105000"/>
              </a:lnSpc>
              <a:spcBef>
                <a:spcPts val="0"/>
              </a:spcBef>
              <a:spcAft>
                <a:spcPts val="800"/>
              </a:spcAft>
              <a:buFont typeface="+mj-lt"/>
              <a:buAutoNum type="alphaU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eligibility to claim a welfare exemption under Revenue and Taxation Code section 214(g).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buNone/>
            </a:pPr>
            <a:endParaRPr lang="en-US" sz="1200" dirty="0">
              <a:solidFill>
                <a:prstClr val="black"/>
              </a:solidFill>
              <a:latin typeface="Times New Roman" panose="02020603050405020304" pitchFamily="18" charset="0"/>
              <a:cs typeface="Times New Roman" panose="02020603050405020304" pitchFamily="18" charset="0"/>
            </a:endParaRPr>
          </a:p>
          <a:p>
            <a:pPr marL="857210" lvl="2" indent="0">
              <a:buNone/>
            </a:pPr>
            <a:endParaRPr lang="en-US" sz="1600" dirty="0">
              <a:solidFill>
                <a:prstClr val="black"/>
              </a:solidFill>
              <a:latin typeface="Times New Roman" panose="02020603050405020304" pitchFamily="18" charset="0"/>
              <a:cs typeface="Times New Roman" panose="02020603050405020304" pitchFamily="18" charset="0"/>
            </a:endParaRPr>
          </a:p>
          <a:p>
            <a:pPr marL="457154" lvl="1" indent="0">
              <a:buNone/>
            </a:pPr>
            <a:endParaRPr lang="en-US" sz="800" dirty="0">
              <a:solidFill>
                <a:prstClr val="black"/>
              </a:solidFill>
              <a:latin typeface="Times New Roman" panose="02020603050405020304" pitchFamily="18" charset="0"/>
              <a:cs typeface="Times New Roman" panose="02020603050405020304" pitchFamily="18" charset="0"/>
            </a:endParaRPr>
          </a:p>
          <a:p>
            <a:pPr marL="457200" lvl="1" indent="0">
              <a:buNone/>
            </a:pPr>
            <a:r>
              <a:rPr lang="en-US" sz="2000" dirty="0">
                <a:solidFill>
                  <a:prstClr val="black"/>
                </a:solidFill>
                <a:latin typeface="Times New Roman" panose="02020603050405020304" pitchFamily="18" charset="0"/>
                <a:cs typeface="Times New Roman" panose="02020603050405020304" pitchFamily="18" charset="0"/>
              </a:rPr>
              <a:t> </a:t>
            </a:r>
          </a:p>
          <a:p>
            <a:pPr>
              <a:buNone/>
            </a:pPr>
            <a:endParaRPr lang="en-US" dirty="0"/>
          </a:p>
        </p:txBody>
      </p:sp>
    </p:spTree>
    <p:extLst>
      <p:ext uri="{BB962C8B-B14F-4D97-AF65-F5344CB8AC3E}">
        <p14:creationId xmlns:p14="http://schemas.microsoft.com/office/powerpoint/2010/main" val="40366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prstClr val="white"/>
                </a:solidFill>
              </a:rPr>
              <a:t>Traffic/Access/Circulation</a:t>
            </a:r>
            <a:endParaRPr lang="en-US" sz="4000" b="1" dirty="0">
              <a:solidFill>
                <a:schemeClr val="bg1"/>
              </a:solidFill>
            </a:endParaRPr>
          </a:p>
        </p:txBody>
      </p:sp>
      <p:sp>
        <p:nvSpPr>
          <p:cNvPr id="3" name="Subtitle 2"/>
          <p:cNvSpPr>
            <a:spLocks noGrp="1"/>
          </p:cNvSpPr>
          <p:nvPr>
            <p:ph type="subTitle" idx="4294967295"/>
          </p:nvPr>
        </p:nvSpPr>
        <p:spPr>
          <a:xfrm>
            <a:off x="381000" y="1600200"/>
            <a:ext cx="8686800" cy="3886200"/>
          </a:xfrm>
        </p:spPr>
        <p:txBody>
          <a:bodyPr>
            <a:normAutofit/>
          </a:bodyPr>
          <a:lstStyle/>
          <a:p>
            <a:pPr marL="0" lv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Traffic Impact Analysis (July-2022)</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Two Study Intersections Analyzed </a:t>
            </a:r>
            <a:r>
              <a:rPr lang="en-US" sz="1600" dirty="0">
                <a:solidFill>
                  <a:prstClr val="black"/>
                </a:solidFill>
                <a:latin typeface="Times New Roman" pitchFamily="18" charset="0"/>
                <a:cs typeface="Times New Roman" pitchFamily="18" charset="0"/>
              </a:rPr>
              <a:t>   </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Two Different Scenarios (Existing Conditions With and Without Project) </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Project-Related Impacts (</a:t>
            </a:r>
            <a:r>
              <a:rPr lang="en-US" sz="1600" dirty="0">
                <a:solidFill>
                  <a:prstClr val="black"/>
                </a:solidFill>
                <a:latin typeface="Times New Roman" pitchFamily="18" charset="0"/>
                <a:cs typeface="Times New Roman" pitchFamily="18" charset="0"/>
              </a:rPr>
              <a:t>441 Daily Vehicle Trips, 39 AM/41 PM Peak Hour Trips)</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Study Determined No Significant Impacts (Level of Service)</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Study Determined No Significant Impact Relative to Vehicle Miles Traveled </a:t>
            </a:r>
            <a:endParaRPr lang="en-US" sz="2400" dirty="0">
              <a:solidFill>
                <a:prstClr val="black"/>
              </a:solidFill>
              <a:latin typeface="Times New Roman" pitchFamily="18" charset="0"/>
              <a:cs typeface="Times New Roman" pitchFamily="18" charset="0"/>
            </a:endParaRPr>
          </a:p>
          <a:p>
            <a:pPr marL="0"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Traffic Safety Committee (February-2022)  </a:t>
            </a:r>
          </a:p>
          <a:p>
            <a:pPr marL="400010"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Traffic Recommendations</a:t>
            </a:r>
          </a:p>
          <a:p>
            <a:pPr marL="800020"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Roadway Improvement Required to Meet City’s Standard Construction Specifications</a:t>
            </a:r>
          </a:p>
          <a:p>
            <a:pPr marL="800020" lvl="2" indent="0" defTabSz="914400" fontAlgn="base">
              <a:spcBef>
                <a:spcPct val="0"/>
              </a:spcBef>
              <a:spcAft>
                <a:spcPct val="0"/>
              </a:spcAft>
              <a:buNone/>
            </a:pPr>
            <a:r>
              <a:rPr lang="en-US" sz="1600" dirty="0">
                <a:solidFill>
                  <a:prstClr val="black"/>
                </a:solidFill>
                <a:latin typeface="Times New Roman" pitchFamily="18" charset="0"/>
                <a:cs typeface="Times New Roman" pitchFamily="18" charset="0"/>
              </a:rPr>
              <a:t>   and Design and Procedures Manual and Improvement Standards</a:t>
            </a:r>
          </a:p>
          <a:p>
            <a:pPr marL="800020"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00020" lvl="2" indent="0" defTabSz="914400" fontAlgn="base">
              <a:spcBef>
                <a:spcPct val="0"/>
              </a:spcBef>
              <a:spcAft>
                <a:spcPct val="0"/>
              </a:spcAft>
              <a:buFont typeface="Arial" pitchFamily="34" charset="0"/>
              <a:buChar char="•"/>
            </a:pPr>
            <a:endParaRPr lang="en-US" sz="1600" dirty="0">
              <a:solidFill>
                <a:prstClr val="black"/>
              </a:solidFill>
              <a:latin typeface="Times New Roman" pitchFamily="18" charset="0"/>
              <a:cs typeface="Times New Roman" pitchFamily="18" charset="0"/>
            </a:endParaRPr>
          </a:p>
          <a:p>
            <a:pPr marL="800020" lvl="2" indent="0" defTabSz="914400" fontAlgn="base">
              <a:spcBef>
                <a:spcPct val="0"/>
              </a:spcBef>
              <a:spcAft>
                <a:spcPct val="0"/>
              </a:spcAft>
              <a:buNone/>
            </a:pPr>
            <a:r>
              <a:rPr lang="en-US" sz="1600" dirty="0">
                <a:solidFill>
                  <a:prstClr val="black"/>
                </a:solidFill>
                <a:latin typeface="Times New Roman" pitchFamily="18" charset="0"/>
                <a:cs typeface="Times New Roman" pitchFamily="18" charset="0"/>
              </a:rPr>
              <a:t>  </a:t>
            </a:r>
          </a:p>
          <a:p>
            <a:pPr marL="400010" lvl="1"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12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endParaRPr lang="en-US" sz="10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dirty="0"/>
          </a:p>
        </p:txBody>
      </p:sp>
    </p:spTree>
    <p:extLst>
      <p:ext uri="{BB962C8B-B14F-4D97-AF65-F5344CB8AC3E}">
        <p14:creationId xmlns:p14="http://schemas.microsoft.com/office/powerpoint/2010/main" val="225011038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solidFill>
            <a:srgbClr val="0000FF"/>
          </a:solidFill>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solidFill>
            <a:srgbClr val="FF0000"/>
          </a:solidFill>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11128</TotalTime>
  <Words>4625</Words>
  <Application>Microsoft Office PowerPoint</Application>
  <PresentationFormat>On-screen Show (4:3)</PresentationFormat>
  <Paragraphs>783</Paragraphs>
  <Slides>82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82</vt:i4>
      </vt:variant>
    </vt:vector>
  </HeadingPairs>
  <TitlesOfParts>
    <vt:vector size="90" baseType="lpstr">
      <vt:lpstr>Arial</vt:lpstr>
      <vt:lpstr>Arial Hebrew Light</vt:lpstr>
      <vt:lpstr>Arial Hebrew Scholar Light</vt:lpstr>
      <vt:lpstr>Calibri</vt:lpstr>
      <vt:lpstr>Calluna</vt:lpstr>
      <vt:lpstr>Times New Roman</vt:lpstr>
      <vt:lpstr>2_Office Theme</vt:lpstr>
      <vt:lpstr>3_Office Theme</vt:lpstr>
      <vt:lpstr>Vintage Senior Apartments Appeal</vt:lpstr>
      <vt:lpstr>Appeal Hearing Protocol</vt:lpstr>
      <vt:lpstr>Key Project Details</vt:lpstr>
      <vt:lpstr>Project Setting</vt:lpstr>
      <vt:lpstr>Site Plan</vt:lpstr>
      <vt:lpstr>Building Rendering </vt:lpstr>
      <vt:lpstr>Building Site Sections (North)</vt:lpstr>
      <vt:lpstr>Site Cross Section Apartments</vt:lpstr>
      <vt:lpstr>Traffic/Access/Circulation</vt:lpstr>
      <vt:lpstr>Parking Analysis</vt:lpstr>
      <vt:lpstr>Oak Tree Preservation/Removal</vt:lpstr>
      <vt:lpstr>Public Outreach and Noticing</vt:lpstr>
      <vt:lpstr>Environmental Review</vt:lpstr>
      <vt:lpstr>Planning Commission Meetings</vt:lpstr>
      <vt:lpstr>City Council Appeal</vt:lpstr>
      <vt:lpstr>Appeal Analysis Item No. 1</vt:lpstr>
      <vt:lpstr>Appeal Analysis Item No. 2</vt:lpstr>
      <vt:lpstr>Appeal Analysis Item No. 3</vt:lpstr>
      <vt:lpstr>Appeal Analysis Item No. 4</vt:lpstr>
      <vt:lpstr>Applicant Response Letter</vt:lpstr>
      <vt:lpstr>Additional Comments/Letters</vt:lpstr>
      <vt:lpstr>Staff Recommendation</vt:lpstr>
      <vt:lpstr>PowerPoint Presentation</vt:lpstr>
      <vt:lpstr>Site Cross Section Apartments</vt:lpstr>
      <vt:lpstr>Site Cross Section Single-Family</vt:lpstr>
      <vt:lpstr>East Natoma Street Section West</vt:lpstr>
      <vt:lpstr>East Natoma Street Section East</vt:lpstr>
      <vt:lpstr>Review of City Standards</vt:lpstr>
      <vt:lpstr>Project Modifications</vt:lpstr>
      <vt:lpstr>Project Modifications Site Plan</vt:lpstr>
      <vt:lpstr>State Housing Law</vt:lpstr>
      <vt:lpstr>Staff Recommendation</vt:lpstr>
      <vt:lpstr>Vicinity Map</vt:lpstr>
      <vt:lpstr>Aerial View of Project Site</vt:lpstr>
      <vt:lpstr>Project Background</vt:lpstr>
      <vt:lpstr>Key Project Details</vt:lpstr>
      <vt:lpstr>Site Plan</vt:lpstr>
      <vt:lpstr>Project Analysis</vt:lpstr>
      <vt:lpstr>General Plan/Zoning Consistency</vt:lpstr>
      <vt:lpstr>Conditional Use Permit</vt:lpstr>
      <vt:lpstr>Land Use Compatibility</vt:lpstr>
      <vt:lpstr>Planned Development Permit</vt:lpstr>
      <vt:lpstr>Site Design</vt:lpstr>
      <vt:lpstr>Architecture/Design</vt:lpstr>
      <vt:lpstr>Architecture/Design</vt:lpstr>
      <vt:lpstr>Building Elevations </vt:lpstr>
      <vt:lpstr>Building Rendering (Northeast)</vt:lpstr>
      <vt:lpstr>Building Rendering (Southwest)</vt:lpstr>
      <vt:lpstr>Building Rendering (Southeast)</vt:lpstr>
      <vt:lpstr>Color and Materials Board</vt:lpstr>
      <vt:lpstr>Building Site Sections (North)</vt:lpstr>
      <vt:lpstr>Building Site Sections (South)</vt:lpstr>
      <vt:lpstr>Density Bonus</vt:lpstr>
      <vt:lpstr>Traffic/Access/Circulation</vt:lpstr>
      <vt:lpstr>Traffic/Circulation Exhibit</vt:lpstr>
      <vt:lpstr>Parking Analysis</vt:lpstr>
      <vt:lpstr>Parking Analysis</vt:lpstr>
      <vt:lpstr>Noise Analysis</vt:lpstr>
      <vt:lpstr>Walls/Fencing</vt:lpstr>
      <vt:lpstr>Site Lighting</vt:lpstr>
      <vt:lpstr>Site Details</vt:lpstr>
      <vt:lpstr>Existing/Proposed Landscaping</vt:lpstr>
      <vt:lpstr>Proposed Landscape Plan</vt:lpstr>
      <vt:lpstr>Oak Tree Preservation/Removal</vt:lpstr>
      <vt:lpstr>Oak Tree Preservation Plan </vt:lpstr>
      <vt:lpstr>Public Outreach and Noticing</vt:lpstr>
      <vt:lpstr>Public Comments</vt:lpstr>
      <vt:lpstr>Environmental Review</vt:lpstr>
      <vt:lpstr>Environmental Review</vt:lpstr>
      <vt:lpstr>Site Photographs</vt:lpstr>
      <vt:lpstr>Site Photographs</vt:lpstr>
      <vt:lpstr>Site Photographs</vt:lpstr>
      <vt:lpstr>Site Photographs</vt:lpstr>
      <vt:lpstr>Site Photographs</vt:lpstr>
      <vt:lpstr>Site Photographs</vt:lpstr>
      <vt:lpstr>Site Photographs</vt:lpstr>
      <vt:lpstr>Site Photographs</vt:lpstr>
      <vt:lpstr>Site Photographs</vt:lpstr>
      <vt:lpstr>Site Photographs</vt:lpstr>
      <vt:lpstr>Staff Recommendation</vt:lpstr>
      <vt:lpstr>Findings for Denial</vt:lpstr>
      <vt:lpstr>Findings for Denial</vt:lpstr>
    </vt:vector>
  </TitlesOfParts>
  <Company>City of Folsom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sbanks</dc:creator>
  <cp:lastModifiedBy>Steven Banks</cp:lastModifiedBy>
  <cp:revision>1022</cp:revision>
  <cp:lastPrinted>2022-11-02T20:45:20Z</cp:lastPrinted>
  <dcterms:created xsi:type="dcterms:W3CDTF">2010-09-09T16:37:32Z</dcterms:created>
  <dcterms:modified xsi:type="dcterms:W3CDTF">2023-03-29T01:04:46Z</dcterms:modified>
</cp:coreProperties>
</file>