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329" r:id="rId4"/>
    <p:sldId id="261" r:id="rId5"/>
    <p:sldId id="263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4F4F4"/>
    <a:srgbClr val="156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3FCE7-AEE1-4E58-8D24-7447AB0358C9}" v="99" dt="2023-07-11T16:49:30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77347" autoAdjust="0"/>
  </p:normalViewPr>
  <p:slideViewPr>
    <p:cSldViewPr snapToGrid="0">
      <p:cViewPr varScale="1">
        <p:scale>
          <a:sx n="88" d="100"/>
          <a:sy n="88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Gruneisen" userId="9f6ff4a4-558c-487b-8447-ae015cdcfeb8" providerId="ADAL" clId="{6EF1412D-CF78-4755-9903-236387804A0D}"/>
    <pc:docChg chg="modSld">
      <pc:chgData name="Thomas Gruneisen" userId="9f6ff4a4-558c-487b-8447-ae015cdcfeb8" providerId="ADAL" clId="{6EF1412D-CF78-4755-9903-236387804A0D}" dt="2023-07-11T16:51:27.611" v="31" actId="1037"/>
      <pc:docMkLst>
        <pc:docMk/>
      </pc:docMkLst>
      <pc:sldChg chg="modSp mod modNotesTx">
        <pc:chgData name="Thomas Gruneisen" userId="9f6ff4a4-558c-487b-8447-ae015cdcfeb8" providerId="ADAL" clId="{6EF1412D-CF78-4755-9903-236387804A0D}" dt="2023-07-11T16:51:06.883" v="12" actId="6549"/>
        <pc:sldMkLst>
          <pc:docMk/>
          <pc:sldMk cId="2363226479" sldId="257"/>
        </pc:sldMkLst>
        <pc:spChg chg="mod">
          <ac:chgData name="Thomas Gruneisen" userId="9f6ff4a4-558c-487b-8447-ae015cdcfeb8" providerId="ADAL" clId="{6EF1412D-CF78-4755-9903-236387804A0D}" dt="2023-07-11T16:50:45.723" v="11" actId="20577"/>
          <ac:spMkLst>
            <pc:docMk/>
            <pc:sldMk cId="2363226479" sldId="257"/>
            <ac:spMk id="5" creationId="{86C4ABA6-7F77-4CE3-B0EC-A208AF745D7B}"/>
          </ac:spMkLst>
        </pc:spChg>
      </pc:sldChg>
      <pc:sldChg chg="modNotesTx">
        <pc:chgData name="Thomas Gruneisen" userId="9f6ff4a4-558c-487b-8447-ae015cdcfeb8" providerId="ADAL" clId="{6EF1412D-CF78-4755-9903-236387804A0D}" dt="2023-07-11T16:51:09.859" v="13" actId="6549"/>
        <pc:sldMkLst>
          <pc:docMk/>
          <pc:sldMk cId="365023178" sldId="259"/>
        </pc:sldMkLst>
      </pc:sldChg>
      <pc:sldChg chg="modSp mod modNotesTx">
        <pc:chgData name="Thomas Gruneisen" userId="9f6ff4a4-558c-487b-8447-ae015cdcfeb8" providerId="ADAL" clId="{6EF1412D-CF78-4755-9903-236387804A0D}" dt="2023-07-11T16:51:27.611" v="31" actId="1037"/>
        <pc:sldMkLst>
          <pc:docMk/>
          <pc:sldMk cId="3955767934" sldId="261"/>
        </pc:sldMkLst>
        <pc:graphicFrameChg chg="mod">
          <ac:chgData name="Thomas Gruneisen" userId="9f6ff4a4-558c-487b-8447-ae015cdcfeb8" providerId="ADAL" clId="{6EF1412D-CF78-4755-9903-236387804A0D}" dt="2023-07-11T16:51:25.168" v="22" actId="1038"/>
          <ac:graphicFrameMkLst>
            <pc:docMk/>
            <pc:sldMk cId="3955767934" sldId="261"/>
            <ac:graphicFrameMk id="4" creationId="{6AB03C83-D86B-2091-A92E-907C67DB93C9}"/>
          </ac:graphicFrameMkLst>
        </pc:graphicFrameChg>
        <pc:graphicFrameChg chg="mod">
          <ac:chgData name="Thomas Gruneisen" userId="9f6ff4a4-558c-487b-8447-ae015cdcfeb8" providerId="ADAL" clId="{6EF1412D-CF78-4755-9903-236387804A0D}" dt="2023-07-11T16:51:27.611" v="31" actId="1037"/>
          <ac:graphicFrameMkLst>
            <pc:docMk/>
            <pc:sldMk cId="3955767934" sldId="261"/>
            <ac:graphicFrameMk id="8" creationId="{22F4BE3E-F6B2-3B2F-E9A7-248870C98FE3}"/>
          </ac:graphicFrameMkLst>
        </pc:graphicFrameChg>
      </pc:sldChg>
      <pc:sldChg chg="modNotesTx">
        <pc:chgData name="Thomas Gruneisen" userId="9f6ff4a4-558c-487b-8447-ae015cdcfeb8" providerId="ADAL" clId="{6EF1412D-CF78-4755-9903-236387804A0D}" dt="2023-07-11T16:51:17.114" v="16" actId="6549"/>
        <pc:sldMkLst>
          <pc:docMk/>
          <pc:sldMk cId="2770497753" sldId="263"/>
        </pc:sldMkLst>
      </pc:sldChg>
      <pc:sldChg chg="modNotesTx">
        <pc:chgData name="Thomas Gruneisen" userId="9f6ff4a4-558c-487b-8447-ae015cdcfeb8" providerId="ADAL" clId="{6EF1412D-CF78-4755-9903-236387804A0D}" dt="2023-07-11T16:51:19.322" v="17" actId="6549"/>
        <pc:sldMkLst>
          <pc:docMk/>
          <pc:sldMk cId="167809525" sldId="328"/>
        </pc:sldMkLst>
      </pc:sldChg>
      <pc:sldChg chg="modNotesTx">
        <pc:chgData name="Thomas Gruneisen" userId="9f6ff4a4-558c-487b-8447-ae015cdcfeb8" providerId="ADAL" clId="{6EF1412D-CF78-4755-9903-236387804A0D}" dt="2023-07-11T16:51:12.266" v="14" actId="6549"/>
        <pc:sldMkLst>
          <pc:docMk/>
          <pc:sldMk cId="2974109418" sldId="329"/>
        </pc:sldMkLst>
      </pc:sldChg>
    </pc:docChg>
  </pc:docChgLst>
  <pc:docChgLst>
    <pc:chgData name="Thomas Gruneisen" userId="9f6ff4a4-558c-487b-8447-ae015cdcfeb8" providerId="ADAL" clId="{6AA3FCE7-AEE1-4E58-8D24-7447AB0358C9}"/>
    <pc:docChg chg="undo custSel modSld">
      <pc:chgData name="Thomas Gruneisen" userId="9f6ff4a4-558c-487b-8447-ae015cdcfeb8" providerId="ADAL" clId="{6AA3FCE7-AEE1-4E58-8D24-7447AB0358C9}" dt="2023-07-11T16:49:34.768" v="759"/>
      <pc:docMkLst>
        <pc:docMk/>
      </pc:docMkLst>
      <pc:sldChg chg="modSp mod modNotesTx">
        <pc:chgData name="Thomas Gruneisen" userId="9f6ff4a4-558c-487b-8447-ae015cdcfeb8" providerId="ADAL" clId="{6AA3FCE7-AEE1-4E58-8D24-7447AB0358C9}" dt="2023-07-11T16:49:31.618" v="758" actId="20577"/>
        <pc:sldMkLst>
          <pc:docMk/>
          <pc:sldMk cId="2363226479" sldId="257"/>
        </pc:sldMkLst>
        <pc:spChg chg="mod">
          <ac:chgData name="Thomas Gruneisen" userId="9f6ff4a4-558c-487b-8447-ae015cdcfeb8" providerId="ADAL" clId="{6AA3FCE7-AEE1-4E58-8D24-7447AB0358C9}" dt="2023-07-11T01:28:45.645" v="86" actId="20577"/>
          <ac:spMkLst>
            <pc:docMk/>
            <pc:sldMk cId="2363226479" sldId="257"/>
            <ac:spMk id="5" creationId="{86C4ABA6-7F77-4CE3-B0EC-A208AF745D7B}"/>
          </ac:spMkLst>
        </pc:spChg>
      </pc:sldChg>
      <pc:sldChg chg="modSp mod modNotesTx">
        <pc:chgData name="Thomas Gruneisen" userId="9f6ff4a4-558c-487b-8447-ae015cdcfeb8" providerId="ADAL" clId="{6AA3FCE7-AEE1-4E58-8D24-7447AB0358C9}" dt="2023-07-11T01:43:46.624" v="605" actId="20577"/>
        <pc:sldMkLst>
          <pc:docMk/>
          <pc:sldMk cId="365023178" sldId="259"/>
        </pc:sldMkLst>
        <pc:spChg chg="mod">
          <ac:chgData name="Thomas Gruneisen" userId="9f6ff4a4-558c-487b-8447-ae015cdcfeb8" providerId="ADAL" clId="{6AA3FCE7-AEE1-4E58-8D24-7447AB0358C9}" dt="2023-07-11T01:43:46.624" v="605" actId="20577"/>
          <ac:spMkLst>
            <pc:docMk/>
            <pc:sldMk cId="365023178" sldId="259"/>
            <ac:spMk id="2" creationId="{08AB1F9D-D5C0-1116-F3C3-06310652E93B}"/>
          </ac:spMkLst>
        </pc:spChg>
      </pc:sldChg>
      <pc:sldChg chg="addSp delSp modSp mod modNotesTx">
        <pc:chgData name="Thomas Gruneisen" userId="9f6ff4a4-558c-487b-8447-ae015cdcfeb8" providerId="ADAL" clId="{6AA3FCE7-AEE1-4E58-8D24-7447AB0358C9}" dt="2023-07-11T01:38:18.357" v="522" actId="20577"/>
        <pc:sldMkLst>
          <pc:docMk/>
          <pc:sldMk cId="3955767934" sldId="261"/>
        </pc:sldMkLst>
        <pc:spChg chg="add del mod">
          <ac:chgData name="Thomas Gruneisen" userId="9f6ff4a4-558c-487b-8447-ae015cdcfeb8" providerId="ADAL" clId="{6AA3FCE7-AEE1-4E58-8D24-7447AB0358C9}" dt="2023-07-11T01:24:54.327" v="38" actId="478"/>
          <ac:spMkLst>
            <pc:docMk/>
            <pc:sldMk cId="3955767934" sldId="261"/>
            <ac:spMk id="5" creationId="{38A204F7-344B-1350-72FF-92909D9B63A2}"/>
          </ac:spMkLst>
        </pc:spChg>
        <pc:graphicFrameChg chg="mod">
          <ac:chgData name="Thomas Gruneisen" userId="9f6ff4a4-558c-487b-8447-ae015cdcfeb8" providerId="ADAL" clId="{6AA3FCE7-AEE1-4E58-8D24-7447AB0358C9}" dt="2023-07-11T01:31:24.318" v="124" actId="113"/>
          <ac:graphicFrameMkLst>
            <pc:docMk/>
            <pc:sldMk cId="3955767934" sldId="261"/>
            <ac:graphicFrameMk id="4" creationId="{6AB03C83-D86B-2091-A92E-907C67DB93C9}"/>
          </ac:graphicFrameMkLst>
        </pc:graphicFrameChg>
        <pc:graphicFrameChg chg="add del mod">
          <ac:chgData name="Thomas Gruneisen" userId="9f6ff4a4-558c-487b-8447-ae015cdcfeb8" providerId="ADAL" clId="{6AA3FCE7-AEE1-4E58-8D24-7447AB0358C9}" dt="2023-07-11T01:30:40.591" v="95" actId="20577"/>
          <ac:graphicFrameMkLst>
            <pc:docMk/>
            <pc:sldMk cId="3955767934" sldId="261"/>
            <ac:graphicFrameMk id="8" creationId="{22F4BE3E-F6B2-3B2F-E9A7-248870C98FE3}"/>
          </ac:graphicFrameMkLst>
        </pc:graphicFrameChg>
      </pc:sldChg>
      <pc:sldChg chg="modNotesTx">
        <pc:chgData name="Thomas Gruneisen" userId="9f6ff4a4-558c-487b-8447-ae015cdcfeb8" providerId="ADAL" clId="{6AA3FCE7-AEE1-4E58-8D24-7447AB0358C9}" dt="2023-07-11T02:04:02.987" v="757" actId="20577"/>
        <pc:sldMkLst>
          <pc:docMk/>
          <pc:sldMk cId="2770497753" sldId="263"/>
        </pc:sldMkLst>
      </pc:sldChg>
      <pc:sldChg chg="addSp delSp modSp mod modNotesTx">
        <pc:chgData name="Thomas Gruneisen" userId="9f6ff4a4-558c-487b-8447-ae015cdcfeb8" providerId="ADAL" clId="{6AA3FCE7-AEE1-4E58-8D24-7447AB0358C9}" dt="2023-07-11T16:49:34.768" v="759"/>
        <pc:sldMkLst>
          <pc:docMk/>
          <pc:sldMk cId="167809525" sldId="328"/>
        </pc:sldMkLst>
        <pc:spChg chg="add del mod">
          <ac:chgData name="Thomas Gruneisen" userId="9f6ff4a4-558c-487b-8447-ae015cdcfeb8" providerId="ADAL" clId="{6AA3FCE7-AEE1-4E58-8D24-7447AB0358C9}" dt="2023-07-11T02:03:06.957" v="738" actId="931"/>
          <ac:spMkLst>
            <pc:docMk/>
            <pc:sldMk cId="167809525" sldId="328"/>
            <ac:spMk id="3" creationId="{C8CC9687-4903-79B6-EAA2-968E81CC94E6}"/>
          </ac:spMkLst>
        </pc:spChg>
        <pc:picChg chg="add del mod">
          <ac:chgData name="Thomas Gruneisen" userId="9f6ff4a4-558c-487b-8447-ae015cdcfeb8" providerId="ADAL" clId="{6AA3FCE7-AEE1-4E58-8D24-7447AB0358C9}" dt="2023-07-11T02:02:57.478" v="737" actId="478"/>
          <ac:picMkLst>
            <pc:docMk/>
            <pc:sldMk cId="167809525" sldId="328"/>
            <ac:picMk id="4" creationId="{E767AB51-5B4D-C7C6-CF91-7EEB4B32DDAE}"/>
          </ac:picMkLst>
        </pc:picChg>
        <pc:picChg chg="add mod">
          <ac:chgData name="Thomas Gruneisen" userId="9f6ff4a4-558c-487b-8447-ae015cdcfeb8" providerId="ADAL" clId="{6AA3FCE7-AEE1-4E58-8D24-7447AB0358C9}" dt="2023-07-11T02:03:06.957" v="738" actId="931"/>
          <ac:picMkLst>
            <pc:docMk/>
            <pc:sldMk cId="167809525" sldId="328"/>
            <ac:picMk id="7" creationId="{81AA733A-093C-9825-9EB2-9E27EEF86BA0}"/>
          </ac:picMkLst>
        </pc:picChg>
        <pc:picChg chg="del mod">
          <ac:chgData name="Thomas Gruneisen" userId="9f6ff4a4-558c-487b-8447-ae015cdcfeb8" providerId="ADAL" clId="{6AA3FCE7-AEE1-4E58-8D24-7447AB0358C9}" dt="2023-07-11T02:02:34.260" v="733" actId="478"/>
          <ac:picMkLst>
            <pc:docMk/>
            <pc:sldMk cId="167809525" sldId="328"/>
            <ac:picMk id="22" creationId="{6FCE1A28-023F-050F-6361-69E84DA2DBF3}"/>
          </ac:picMkLst>
        </pc:picChg>
      </pc:sldChg>
      <pc:sldChg chg="modSp mod modNotesTx">
        <pc:chgData name="Thomas Gruneisen" userId="9f6ff4a4-558c-487b-8447-ae015cdcfeb8" providerId="ADAL" clId="{6AA3FCE7-AEE1-4E58-8D24-7447AB0358C9}" dt="2023-07-11T01:53:33.152" v="731" actId="20577"/>
        <pc:sldMkLst>
          <pc:docMk/>
          <pc:sldMk cId="2974109418" sldId="329"/>
        </pc:sldMkLst>
        <pc:spChg chg="mod">
          <ac:chgData name="Thomas Gruneisen" userId="9f6ff4a4-558c-487b-8447-ae015cdcfeb8" providerId="ADAL" clId="{6AA3FCE7-AEE1-4E58-8D24-7447AB0358C9}" dt="2023-07-11T01:32:56.233" v="141" actId="20577"/>
          <ac:spMkLst>
            <pc:docMk/>
            <pc:sldMk cId="2974109418" sldId="329"/>
            <ac:spMk id="2" creationId="{3EFA5E34-00CB-61EB-0DF3-199BEE103301}"/>
          </ac:spMkLst>
        </pc:spChg>
        <pc:spChg chg="mod">
          <ac:chgData name="Thomas Gruneisen" userId="9f6ff4a4-558c-487b-8447-ae015cdcfeb8" providerId="ADAL" clId="{6AA3FCE7-AEE1-4E58-8D24-7447AB0358C9}" dt="2023-07-11T01:53:33.152" v="731" actId="20577"/>
          <ac:spMkLst>
            <pc:docMk/>
            <pc:sldMk cId="2974109418" sldId="329"/>
            <ac:spMk id="4" creationId="{A3FF3B7F-DEAE-95E7-740D-C46A943D4E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RUNEISEN\OneDrive%20-%20City%20of%20Folsom\FF%20notes\List%20of%20Sacramento%20Libraries%20and%20Folsom%20Census%20Tra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Poverty</a:t>
            </a:r>
            <a:r>
              <a:rPr lang="en-US" b="1" baseline="0" dirty="0"/>
              <a:t> Rate vs. Percent of Blocked Accounts by Census Tract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'Folsom Census Tracts (w-calc)'!$B$2</c:f>
              <c:strCache>
                <c:ptCount val="1"/>
                <c:pt idx="0">
                  <c:v>Poverty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'Folsom Census Tracts (w-calc)'!$A$3:$A$17</c:f>
              <c:numCache>
                <c:formatCode>General</c:formatCode>
                <c:ptCount val="15"/>
                <c:pt idx="0">
                  <c:v>84.04</c:v>
                </c:pt>
                <c:pt idx="1">
                  <c:v>84.03</c:v>
                </c:pt>
                <c:pt idx="2">
                  <c:v>82.09</c:v>
                </c:pt>
                <c:pt idx="3">
                  <c:v>85.04</c:v>
                </c:pt>
                <c:pt idx="4">
                  <c:v>85.06</c:v>
                </c:pt>
                <c:pt idx="5">
                  <c:v>84.02</c:v>
                </c:pt>
                <c:pt idx="6">
                  <c:v>85.13</c:v>
                </c:pt>
                <c:pt idx="7">
                  <c:v>85.07</c:v>
                </c:pt>
                <c:pt idx="8" formatCode="0.00">
                  <c:v>85.1</c:v>
                </c:pt>
                <c:pt idx="9">
                  <c:v>85.08</c:v>
                </c:pt>
                <c:pt idx="10" formatCode="0.00">
                  <c:v>82.1</c:v>
                </c:pt>
                <c:pt idx="11">
                  <c:v>85.01</c:v>
                </c:pt>
                <c:pt idx="12">
                  <c:v>85.05</c:v>
                </c:pt>
                <c:pt idx="13">
                  <c:v>85.09</c:v>
                </c:pt>
                <c:pt idx="14">
                  <c:v>85.12</c:v>
                </c:pt>
              </c:numCache>
            </c:numRef>
          </c:cat>
          <c:val>
            <c:numRef>
              <c:f>'Folsom Census Tracts (w-calc)'!$B$3:$B$17</c:f>
              <c:numCache>
                <c:formatCode>0.0%</c:formatCode>
                <c:ptCount val="15"/>
                <c:pt idx="0">
                  <c:v>0.156</c:v>
                </c:pt>
                <c:pt idx="1">
                  <c:v>0.12</c:v>
                </c:pt>
                <c:pt idx="2">
                  <c:v>6.7000000000000004E-2</c:v>
                </c:pt>
                <c:pt idx="3">
                  <c:v>6.6000000000000003E-2</c:v>
                </c:pt>
                <c:pt idx="4">
                  <c:v>6.3E-2</c:v>
                </c:pt>
                <c:pt idx="5">
                  <c:v>5.5E-2</c:v>
                </c:pt>
                <c:pt idx="6">
                  <c:v>0.05</c:v>
                </c:pt>
                <c:pt idx="7">
                  <c:v>3.7999999999999999E-2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0.03</c:v>
                </c:pt>
                <c:pt idx="11">
                  <c:v>2.5999999999999999E-2</c:v>
                </c:pt>
                <c:pt idx="12">
                  <c:v>1.4999999999999999E-2</c:v>
                </c:pt>
                <c:pt idx="13">
                  <c:v>1.2999999999999999E-2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2-4D69-815A-99A85E07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774015"/>
        <c:axId val="2088775935"/>
      </c:barChart>
      <c:lineChart>
        <c:grouping val="standard"/>
        <c:varyColors val="0"/>
        <c:ser>
          <c:idx val="1"/>
          <c:order val="1"/>
          <c:tx>
            <c:strRef>
              <c:f>'Folsom Census Tracts (w-calc)'!$F$2</c:f>
              <c:strCache>
                <c:ptCount val="1"/>
                <c:pt idx="0">
                  <c:v>% Blocked Accts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'Folsom Census Tracts (w-calc)'!$F$3:$F$17</c:f>
              <c:numCache>
                <c:formatCode>0.00%</c:formatCode>
                <c:ptCount val="15"/>
                <c:pt idx="0">
                  <c:v>0.15376569037656904</c:v>
                </c:pt>
                <c:pt idx="1">
                  <c:v>8.8505747126436787E-2</c:v>
                </c:pt>
                <c:pt idx="2">
                  <c:v>7.3639274279615793E-2</c:v>
                </c:pt>
                <c:pt idx="3">
                  <c:v>9.0748379493223341E-2</c:v>
                </c:pt>
                <c:pt idx="4">
                  <c:v>7.2215422276621782E-2</c:v>
                </c:pt>
                <c:pt idx="5">
                  <c:v>9.3959731543624164E-2</c:v>
                </c:pt>
                <c:pt idx="6">
                  <c:v>8.2262210796915161E-2</c:v>
                </c:pt>
                <c:pt idx="7">
                  <c:v>6.2749003984063745E-2</c:v>
                </c:pt>
                <c:pt idx="8">
                  <c:v>6.9767441860465115E-2</c:v>
                </c:pt>
                <c:pt idx="9">
                  <c:v>6.3587282543491302E-2</c:v>
                </c:pt>
                <c:pt idx="10">
                  <c:v>6.5535851966075559E-2</c:v>
                </c:pt>
                <c:pt idx="11">
                  <c:v>6.9067587567834238E-2</c:v>
                </c:pt>
                <c:pt idx="12">
                  <c:v>6.358381502890173E-2</c:v>
                </c:pt>
                <c:pt idx="13">
                  <c:v>6.1677061677061676E-2</c:v>
                </c:pt>
                <c:pt idx="14">
                  <c:v>7.3929961089494164E-2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E2-4D69-815A-99A85E07B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774015"/>
        <c:axId val="2088775935"/>
      </c:lineChart>
      <c:catAx>
        <c:axId val="208877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775935"/>
        <c:crosses val="autoZero"/>
        <c:auto val="0"/>
        <c:lblAlgn val="ctr"/>
        <c:lblOffset val="100"/>
        <c:noMultiLvlLbl val="0"/>
      </c:catAx>
      <c:valAx>
        <c:axId val="2088775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77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4972454966878"/>
          <c:y val="0.18082101159008979"/>
          <c:w val="0.5097613835614947"/>
          <c:h val="6.5693860247664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n>
                  <a:noFill/>
                </a:ln>
                <a:solidFill>
                  <a:schemeClr val="tx1"/>
                </a:solidFill>
              </a:rPr>
              <a:t>2,760 Blocked Accounts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2706 Blocked Accounts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7A-4B56-94CB-72ACCF4A43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90-49AC-B805-59F39093EA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7A-4B56-94CB-72ACCF4A43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7A-4B56-94CB-72ACCF4A43EE}"/>
              </c:ext>
            </c:extLst>
          </c:dPt>
          <c:cat>
            <c:strRef>
              <c:f>Sheet1!$A$2:$A$5</c:f>
              <c:strCache>
                <c:ptCount val="2"/>
                <c:pt idx="0">
                  <c:v>Adult</c:v>
                </c:pt>
                <c:pt idx="1">
                  <c:v>Youth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2053</c:v>
                </c:pt>
                <c:pt idx="1">
                  <c:v>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0-49AC-B805-59F39093E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0.28905</cdr:x>
      <cdr:y>0.42071</cdr:y>
    </cdr:from>
    <cdr:to>
      <cdr:x>0.52762</cdr:x>
      <cdr:y>0.66984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1507FC-8B58-5987-D49D-6262DC4CF372}"/>
            </a:ext>
          </a:extLst>
        </cdr:cNvPr>
        <cdr:cNvSpPr txBox="1"/>
      </cdr:nvSpPr>
      <cdr:spPr>
        <a:xfrm xmlns:a="http://schemas.openxmlformats.org/drawingml/2006/main">
          <a:off x="1500933" y="1456393"/>
          <a:ext cx="1238792" cy="862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bg1"/>
              </a:solidFill>
            </a:rPr>
            <a:t>2,053 Adult </a:t>
          </a:r>
        </a:p>
      </cdr:txBody>
    </cdr:sp>
  </cdr:relSizeAnchor>
  <cdr:relSizeAnchor xmlns:cdr="http://schemas.openxmlformats.org/drawingml/2006/chartDrawing">
    <cdr:from>
      <cdr:x>0.57838</cdr:x>
      <cdr:y>0.4221</cdr:y>
    </cdr:from>
    <cdr:to>
      <cdr:x>0.79434</cdr:x>
      <cdr:y>0.66845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5442882-8149-E7EE-E099-BE3444DB951F}"/>
            </a:ext>
          </a:extLst>
        </cdr:cNvPr>
        <cdr:cNvSpPr txBox="1"/>
      </cdr:nvSpPr>
      <cdr:spPr>
        <a:xfrm xmlns:a="http://schemas.openxmlformats.org/drawingml/2006/main">
          <a:off x="3003314" y="1461229"/>
          <a:ext cx="1121434" cy="852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bg1"/>
              </a:solidFill>
            </a:rPr>
            <a:t>707 Youth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8F976-909A-4AD5-836D-E442A6286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59B0-4570-4FAE-958E-052F9EA260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72F7-46B4-4047-890E-3D8B017EEC1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43191-9F03-4800-9546-2B465094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62E-0B86-4655-8B5C-79D6EF11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32B0-98EB-447E-803B-FFC90FC8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7DEF-AF61-4E0E-B81D-0A27291A901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22EC-6BE4-44AB-BD28-DD2BDE19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folsom.ca.us/arcgisportal/apps/instant/minimalist/index.html?appid=8c5e560a17c640718cd5fec488f47b6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la.org/aboutala/sites/ala.org.aboutala/files/content/governance/council/council_documents/2019_ms_council_docs/ALA%20CD%2038%20RESOLUTION%20ON%20MONETARY%20LIBRARY%20FINES%20AS%20A%20FORM%20OF%20SOCIAL%20JUSTICE%20Revised%201_27_0.pd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delib/removingbarrierstoacce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fpl.org/sites/default/files/2020-02/Fine-Free-Report011719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CA Library Districts - Fines (folsom.ca.us)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ALA CD 38 RESOLUTION ON MONETARY LIBRARY FINES AS A FORM OF SOCIAL JUSTICE Revised 1_27_0.pdf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Removing Barriers (state.co.us)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sfpl.org/sites/default/files/2020-02/Fine-Free-Report011719.pdf</a:t>
            </a:r>
            <a:endParaRPr lang="en-US" dirty="0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922EC-6BE4-44AB-BD28-DD2BDE19B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EC48A9-C25D-46B7-9044-92C158BD033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1226" y="228138"/>
            <a:ext cx="11747090" cy="482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r>
              <a:rPr lang="en-US" dirty="0"/>
              <a:t>-- Insert Image Here -- Choose your own image, formatted to 1924x790 pixels, or choose from pre-formatted images in the “Intro Slide Images” folder on the Employee Communications Drive. To insert image click the pictures icon in the center of this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30A57-B7CB-4078-B07B-17CC5377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2942"/>
            <a:ext cx="12191999" cy="17612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1E32AB-604E-4CB5-A102-A7D0025A3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63" y="5500688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29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F7E-F238-49C1-AD5D-5A9A839D37EC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A35-3B55-401A-A474-66691E813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043" y="1770063"/>
            <a:ext cx="1149191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F964-1CFF-4228-9878-643007716D8E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9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9684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E273-68D7-4ED5-A24A-D8C85B6D257B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238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466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DCFA6-3357-42AA-ABAA-A693075D7219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463" y="5500688"/>
            <a:ext cx="10160680" cy="958850"/>
          </a:xfrm>
        </p:spPr>
        <p:txBody>
          <a:bodyPr/>
          <a:lstStyle/>
          <a:p>
            <a:r>
              <a:rPr lang="en-US" sz="3800" dirty="0"/>
              <a:t>Fee Schedule Update: FPL Fine Free</a:t>
            </a:r>
          </a:p>
          <a:p>
            <a:r>
              <a:rPr lang="en-US" sz="2400" dirty="0"/>
              <a:t>Presentation to the Folsom City Council – July 11, 2023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C541E-2FC1-4EEC-A87C-ABADAA4E0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Placeholder 6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60645CC3-FBDD-DB53-C729-8FCDAF43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6" b="19186"/>
          <a:stretch>
            <a:fillRect/>
          </a:stretch>
        </p:blipFill>
        <p:spPr>
          <a:xfrm>
            <a:off x="222455" y="228138"/>
            <a:ext cx="11747090" cy="48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B1F9D-D5C0-1116-F3C3-06310652E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Regional Best Practice Adoption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97286-2C6C-7FE9-777A-1A350FB2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6"/>
          <a:stretch/>
        </p:blipFill>
        <p:spPr>
          <a:xfrm>
            <a:off x="667618" y="1621971"/>
            <a:ext cx="10856764" cy="50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A5E34-00CB-61EB-0DF3-199BEE1033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Fine-Free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F3B7F-DEAE-95E7-740D-C46A943D4E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043" y="1925340"/>
            <a:ext cx="11491913" cy="4779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Equivalent overdue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Higher return rate for overdue items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 in number of new library patrons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 in circulation of library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patron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Optimized staff time and efficiencies </a:t>
            </a:r>
          </a:p>
        </p:txBody>
      </p:sp>
    </p:spTree>
    <p:extLst>
      <p:ext uri="{BB962C8B-B14F-4D97-AF65-F5344CB8AC3E}">
        <p14:creationId xmlns:p14="http://schemas.microsoft.com/office/powerpoint/2010/main" val="297410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12A8E-7DB0-61F3-7A49-74538C7E7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Impact of Fines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B03C83-D86B-2091-A92E-907C67DB9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835271"/>
              </p:ext>
            </p:extLst>
          </p:nvPr>
        </p:nvGraphicFramePr>
        <p:xfrm>
          <a:off x="612390" y="1748033"/>
          <a:ext cx="7154056" cy="510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F4BE3E-F6B2-3B2F-E9A7-248870C98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070877"/>
              </p:ext>
            </p:extLst>
          </p:nvPr>
        </p:nvGraphicFramePr>
        <p:xfrm>
          <a:off x="7273297" y="2484408"/>
          <a:ext cx="4964503" cy="336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576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12A8E-7DB0-61F3-7A49-74538C7E7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453" y="308495"/>
            <a:ext cx="8870918" cy="958850"/>
          </a:xfrm>
        </p:spPr>
        <p:txBody>
          <a:bodyPr/>
          <a:lstStyle/>
          <a:p>
            <a:r>
              <a:rPr lang="en-US" dirty="0"/>
              <a:t>Fine-Free Libraries in Sacramento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E63A68-EF50-7239-B8E0-9E01FE44F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38487"/>
              </p:ext>
            </p:extLst>
          </p:nvPr>
        </p:nvGraphicFramePr>
        <p:xfrm>
          <a:off x="674076" y="1792325"/>
          <a:ext cx="11517924" cy="475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9308">
                  <a:extLst>
                    <a:ext uri="{9D8B030D-6E8A-4147-A177-3AD203B41FA5}">
                      <a16:colId xmlns:a16="http://schemas.microsoft.com/office/drawing/2014/main" val="2815515063"/>
                    </a:ext>
                  </a:extLst>
                </a:gridCol>
                <a:gridCol w="3897923">
                  <a:extLst>
                    <a:ext uri="{9D8B030D-6E8A-4147-A177-3AD203B41FA5}">
                      <a16:colId xmlns:a16="http://schemas.microsoft.com/office/drawing/2014/main" val="3844971180"/>
                    </a:ext>
                  </a:extLst>
                </a:gridCol>
                <a:gridCol w="3780693">
                  <a:extLst>
                    <a:ext uri="{9D8B030D-6E8A-4147-A177-3AD203B41FA5}">
                      <a16:colId xmlns:a16="http://schemas.microsoft.com/office/drawing/2014/main" val="2360808227"/>
                    </a:ext>
                  </a:extLst>
                </a:gridCol>
              </a:tblGrid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Arcade	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Fair Oaks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Orangevale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3868344087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Arden-</a:t>
                      </a:r>
                      <a:r>
                        <a:rPr lang="en-US" sz="2300" b="1" dirty="0" err="1">
                          <a:solidFill>
                            <a:srgbClr val="007A37"/>
                          </a:solidFill>
                        </a:rPr>
                        <a:t>Dimick</a:t>
                      </a:r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Folsom			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Pocket-Greenhaven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3334230891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Belle </a:t>
                      </a:r>
                      <a:r>
                        <a:rPr lang="en-US" sz="2300" b="1" dirty="0" err="1">
                          <a:solidFill>
                            <a:srgbClr val="007A37"/>
                          </a:solidFill>
                        </a:rPr>
                        <a:t>Cooledge</a:t>
                      </a:r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Franklin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Rancho Cordova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2420673773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Carmichael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Galt	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Rio Linda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789269601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Central	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 err="1">
                          <a:solidFill>
                            <a:srgbClr val="007A37"/>
                          </a:solidFill>
                        </a:rPr>
                        <a:t>Iselton</a:t>
                      </a:r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	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South Natomas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4077200894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Colonial Heights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Martin Luther King, Jr.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Southgate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118651542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Courtland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McKinley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Sylvan Oaks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1181333499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Del Paso Heights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N. Highlands-Antelope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Valley Hi-N. Laguna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2065572472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Elk Grove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North Natomas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Walnut Grove	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622269302"/>
                  </a:ext>
                </a:extLst>
              </a:tr>
              <a:tr h="475718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Ella K. McClatchy	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N. Sacramento-</a:t>
                      </a:r>
                      <a:r>
                        <a:rPr lang="en-US" sz="2300" b="1" dirty="0" err="1">
                          <a:solidFill>
                            <a:srgbClr val="007A37"/>
                          </a:solidFill>
                        </a:rPr>
                        <a:t>Hagginwood</a:t>
                      </a:r>
                      <a:r>
                        <a:rPr lang="en-US" sz="2300" b="1" dirty="0">
                          <a:solidFill>
                            <a:srgbClr val="007A37"/>
                          </a:solidFill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rgbClr val="007A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007A37"/>
                        </a:solidFill>
                      </a:endParaRPr>
                    </a:p>
                  </a:txBody>
                  <a:tcPr marL="117300" marR="117300" marT="58650" marB="58650"/>
                </a:tc>
                <a:extLst>
                  <a:ext uri="{0D108BD9-81ED-4DB2-BD59-A6C34878D82A}">
                    <a16:rowId xmlns:a16="http://schemas.microsoft.com/office/drawing/2014/main" val="300865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463" y="5500688"/>
            <a:ext cx="4254817" cy="958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Questions?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1AA733A-093C-9825-9EB2-9E27EEF86B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80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278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Domine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Shepard</dc:creator>
  <cp:lastModifiedBy>Thomas Gruneisen</cp:lastModifiedBy>
  <cp:revision>20</cp:revision>
  <dcterms:created xsi:type="dcterms:W3CDTF">2021-05-12T17:17:23Z</dcterms:created>
  <dcterms:modified xsi:type="dcterms:W3CDTF">2023-07-11T16:58:37Z</dcterms:modified>
</cp:coreProperties>
</file>