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91" r:id="rId3"/>
    <p:sldId id="327" r:id="rId4"/>
    <p:sldId id="320" r:id="rId5"/>
    <p:sldId id="326" r:id="rId6"/>
    <p:sldId id="325"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474"/>
    <a:srgbClr val="143C7F"/>
    <a:srgbClr val="70B1C9"/>
    <a:srgbClr val="FFC37B"/>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2" autoAdjust="0"/>
  </p:normalViewPr>
  <p:slideViewPr>
    <p:cSldViewPr snapToGrid="0">
      <p:cViewPr varScale="1">
        <p:scale>
          <a:sx n="106" d="100"/>
          <a:sy n="106" d="100"/>
        </p:scale>
        <p:origin x="732" y="96"/>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85" y="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1670BC-B459-4603-8138-D070CA99A51A}" type="datetimeFigureOut">
              <a:rPr lang="en-US" smtClean="0"/>
              <a:t>7/11/2023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ABEA9-B4E9-4BC4-B550-262CF9C5B262}" type="slidenum">
              <a:rPr lang="en-US" smtClean="0"/>
              <a:t>‹#›</a:t>
            </a:fld>
            <a:endParaRPr lang="en-US" dirty="0"/>
          </a:p>
        </p:txBody>
      </p:sp>
    </p:spTree>
    <p:extLst>
      <p:ext uri="{BB962C8B-B14F-4D97-AF65-F5344CB8AC3E}">
        <p14:creationId xmlns:p14="http://schemas.microsoft.com/office/powerpoint/2010/main" val="309361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F6ABEA9-B4E9-4BC4-B550-262CF9C5B262}" type="slidenum">
              <a:rPr lang="en-US" smtClean="0"/>
              <a:t>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576394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7332"/>
          <a:stretch/>
        </p:blipFill>
        <p:spPr>
          <a:xfrm>
            <a:off x="-4118" y="0"/>
            <a:ext cx="12196118" cy="672147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9F1488-F741-4231-AECE-EF6C6F5B6C43}" type="datetime1">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388119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2F9BE-3E01-487A-85E7-AF9FBDD0901C}" type="datetime1">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924101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3AFDE-5CFD-454A-BB10-DB2BCC82285B}" type="datetime1">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801261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911BD-B9F3-4C2B-92E8-41E6300C9A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7" y="-67587"/>
            <a:ext cx="12286476" cy="1711015"/>
          </a:xfrm>
          <a:prstGeom prst="rect">
            <a:avLst/>
          </a:prstGeom>
        </p:spPr>
      </p:pic>
      <p:pic>
        <p:nvPicPr>
          <p:cNvPr id="5" name="Picture 4" descr="Shape, rectangle&#10;&#10;Description automatically generated">
            <a:extLst>
              <a:ext uri="{FF2B5EF4-FFF2-40B4-BE49-F238E27FC236}">
                <a16:creationId xmlns:a16="http://schemas.microsoft.com/office/drawing/2014/main" id="{9E88BCD8-AD84-4E72-806F-BBE66F4B3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9" y="1381142"/>
            <a:ext cx="12286477" cy="5562377"/>
          </a:xfrm>
          <a:prstGeom prst="rect">
            <a:avLst/>
          </a:prstGeom>
        </p:spPr>
      </p:pic>
      <p:sp>
        <p:nvSpPr>
          <p:cNvPr id="6" name="Text Placeholder 11">
            <a:extLst>
              <a:ext uri="{FF2B5EF4-FFF2-40B4-BE49-F238E27FC236}">
                <a16:creationId xmlns:a16="http://schemas.microsoft.com/office/drawing/2014/main" id="{D54A74CE-27F1-40A1-8029-74A8827ACDB2}"/>
              </a:ext>
            </a:extLst>
          </p:cNvPr>
          <p:cNvSpPr>
            <a:spLocks noGrp="1"/>
          </p:cNvSpPr>
          <p:nvPr>
            <p:ph type="body" sz="quarter" idx="11" hasCustomPrompt="1"/>
          </p:nvPr>
        </p:nvSpPr>
        <p:spPr>
          <a:xfrm>
            <a:off x="523453" y="308495"/>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
        <p:nvSpPr>
          <p:cNvPr id="4" name="Text Placeholder 3">
            <a:extLst>
              <a:ext uri="{FF2B5EF4-FFF2-40B4-BE49-F238E27FC236}">
                <a16:creationId xmlns:a16="http://schemas.microsoft.com/office/drawing/2014/main" id="{E59EEA35-3B55-401A-A474-66691E8131FD}"/>
              </a:ext>
            </a:extLst>
          </p:cNvPr>
          <p:cNvSpPr>
            <a:spLocks noGrp="1"/>
          </p:cNvSpPr>
          <p:nvPr>
            <p:ph type="body" sz="quarter" idx="12" hasCustomPrompt="1"/>
          </p:nvPr>
        </p:nvSpPr>
        <p:spPr>
          <a:xfrm>
            <a:off x="350043" y="1770063"/>
            <a:ext cx="11491913" cy="47799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7DFF964-1CFF-4228-9878-643007716D8E}"/>
              </a:ext>
            </a:extLst>
          </p:cNvPr>
          <p:cNvSpPr txBox="1"/>
          <p:nvPr userDrawn="1"/>
        </p:nvSpPr>
        <p:spPr>
          <a:xfrm>
            <a:off x="11097791" y="6410432"/>
            <a:ext cx="927554" cy="307777"/>
          </a:xfrm>
          <a:prstGeom prst="rect">
            <a:avLst/>
          </a:prstGeom>
          <a:noFill/>
        </p:spPr>
        <p:txBody>
          <a:bodyPr wrap="square" rtlCol="0">
            <a:spAutoFit/>
          </a:bodyPr>
          <a:lstStyle/>
          <a:p>
            <a:pPr algn="r"/>
            <a:fld id="{B18E0331-11B7-4AE2-8AD4-B5237A0BB48C}" type="slidenum">
              <a:rPr lang="en-US" sz="1400" smtClean="0">
                <a:solidFill>
                  <a:schemeClr val="bg2">
                    <a:lumMod val="50000"/>
                  </a:schemeClr>
                </a:solidFill>
                <a:latin typeface="Arial" panose="020B0604020202020204" pitchFamily="34" charset="0"/>
                <a:cs typeface="Arial" panose="020B0604020202020204" pitchFamily="34" charset="0"/>
              </a:rPr>
              <a:pPr algn="r"/>
              <a:t>‹#›</a:t>
            </a:fld>
            <a:endParaRPr lang="en-US"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17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93C04-DA7F-4BC5-AF33-BE4743DCFCFB}" type="datetime1">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9874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42067D-226E-46CF-9835-EBF82B238A85}" type="datetime1">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6273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470D75-980B-4848-8A2A-7E57DD12E10E}" type="datetime1">
              <a:rPr lang="en-US" smtClean="0"/>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298027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619AAA-6300-4830-9A13-C2A98A351641}" type="datetime1">
              <a:rPr lang="en-US" smtClean="0"/>
              <a:t>7/11/2023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258377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AC0A40-4F59-46E7-8A7D-182AA4331F53}" type="datetime1">
              <a:rPr lang="en-US" smtClean="0"/>
              <a:t>7/11/2023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173551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A8827-7905-4E09-88F2-4587A8C9372C}" type="datetime1">
              <a:rPr lang="en-US" smtClean="0"/>
              <a:t>7/11/2023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415504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899B5-349C-4B37-8418-F02576B798AA}" type="datetime1">
              <a:rPr lang="en-US" smtClean="0"/>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404539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7E2A5C-E63A-4868-BD47-6084F39DF92D}" type="datetime1">
              <a:rPr lang="en-US" smtClean="0"/>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CA81B0-D297-4F44-BBEA-4EFCCBBE8FD7}" type="slidenum">
              <a:rPr lang="en-US" smtClean="0"/>
              <a:t>‹#›</a:t>
            </a:fld>
            <a:endParaRPr lang="en-US" dirty="0"/>
          </a:p>
        </p:txBody>
      </p:sp>
    </p:spTree>
    <p:extLst>
      <p:ext uri="{BB962C8B-B14F-4D97-AF65-F5344CB8AC3E}">
        <p14:creationId xmlns:p14="http://schemas.microsoft.com/office/powerpoint/2010/main" val="371505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DCA2D-490B-47C8-B02D-5DED0F6591A8}" type="datetime1">
              <a:rPr lang="en-US" smtClean="0"/>
              <a:t>7/11/2023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A81B0-D297-4F44-BBEA-4EFCCBBE8FD7}" type="slidenum">
              <a:rPr lang="en-US" smtClean="0"/>
              <a:t>‹#›</a:t>
            </a:fld>
            <a:endParaRPr lang="en-US" dirty="0"/>
          </a:p>
        </p:txBody>
      </p:sp>
    </p:spTree>
    <p:extLst>
      <p:ext uri="{BB962C8B-B14F-4D97-AF65-F5344CB8AC3E}">
        <p14:creationId xmlns:p14="http://schemas.microsoft.com/office/powerpoint/2010/main" val="963911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15" y="4522123"/>
            <a:ext cx="9144000" cy="1182400"/>
          </a:xfrm>
        </p:spPr>
        <p:txBody>
          <a:bodyPr anchor="ctr">
            <a:normAutofit/>
          </a:bodyPr>
          <a:lstStyle/>
          <a:p>
            <a:pPr marL="0" marR="0" algn="l">
              <a:spcBef>
                <a:spcPts val="0"/>
              </a:spcBef>
              <a:spcAft>
                <a:spcPts val="0"/>
              </a:spcAft>
            </a:pPr>
            <a:r>
              <a:rPr lang="en-US" sz="1800" b="0" dirty="0">
                <a:solidFill>
                  <a:schemeClr val="bg1"/>
                </a:solidFill>
                <a:effectLst/>
                <a:latin typeface="Times New Roman" panose="02020603050405020304" pitchFamily="18" charset="0"/>
                <a:ea typeface="Arial" panose="020B0604020202020204" pitchFamily="34" charset="0"/>
              </a:rPr>
              <a:t>Consideration of Execution of a Memorandum of Understanding with Folsom Cordova Unified School District and the City of Rancho Cordova to Share the Cost of a Folsom Cordova Unified School District Reorganization Feasibility Study and Direction to Staff</a:t>
            </a:r>
            <a:r>
              <a:rPr lang="en-US" sz="1800" b="0" dirty="0">
                <a:solidFill>
                  <a:schemeClr val="bg1"/>
                </a:solidFill>
                <a:effectLst/>
                <a:latin typeface="Times New Roman" panose="02020603050405020304" pitchFamily="18" charset="0"/>
                <a:ea typeface="Times New Roman" panose="02020603050405020304" pitchFamily="18" charset="0"/>
              </a:rPr>
              <a:t> </a:t>
            </a:r>
            <a:endParaRPr lang="en-US" sz="1800" b="1" dirty="0">
              <a:solidFill>
                <a:schemeClr val="bg1"/>
              </a:solidFill>
              <a:effectLst/>
              <a:latin typeface="Times New Roman" panose="02020603050405020304" pitchFamily="18" charset="0"/>
              <a:ea typeface="Times New Roman" panose="02020603050405020304" pitchFamily="18" charset="0"/>
            </a:endParaRPr>
          </a:p>
        </p:txBody>
      </p:sp>
      <p:sp>
        <p:nvSpPr>
          <p:cNvPr id="3" name="Subtitle 2"/>
          <p:cNvSpPr>
            <a:spLocks noGrp="1"/>
          </p:cNvSpPr>
          <p:nvPr>
            <p:ph type="subTitle" idx="1"/>
          </p:nvPr>
        </p:nvSpPr>
        <p:spPr>
          <a:xfrm>
            <a:off x="2714106" y="6079229"/>
            <a:ext cx="6763789" cy="595889"/>
          </a:xfrm>
        </p:spPr>
        <p:txBody>
          <a:bodyPr anchor="ctr">
            <a:normAutofit fontScale="62500" lnSpcReduction="20000"/>
          </a:bodyPr>
          <a:lstStyle/>
          <a:p>
            <a:r>
              <a:rPr lang="en-US" sz="4000" i="1" dirty="0">
                <a:solidFill>
                  <a:schemeClr val="bg1"/>
                </a:solidFill>
                <a:latin typeface="Domine" panose="02040503040403060204" pitchFamily="18" charset="0"/>
              </a:rPr>
              <a:t>Regular City Council Meeting, July 11, 2023</a:t>
            </a:r>
          </a:p>
        </p:txBody>
      </p:sp>
      <p:sp>
        <p:nvSpPr>
          <p:cNvPr id="4" name="Slide Number Placeholder 3"/>
          <p:cNvSpPr>
            <a:spLocks noGrp="1"/>
          </p:cNvSpPr>
          <p:nvPr>
            <p:ph type="sldNum" sz="quarter" idx="12"/>
          </p:nvPr>
        </p:nvSpPr>
        <p:spPr/>
        <p:txBody>
          <a:bodyPr/>
          <a:lstStyle/>
          <a:p>
            <a:fld id="{3DCA81B0-D297-4F44-BBEA-4EFCCBBE8FD7}" type="slidenum">
              <a:rPr lang="en-US" smtClean="0"/>
              <a:t>1</a:t>
            </a:fld>
            <a:endParaRPr lang="en-US" dirty="0"/>
          </a:p>
        </p:txBody>
      </p:sp>
    </p:spTree>
    <p:extLst>
      <p:ext uri="{BB962C8B-B14F-4D97-AF65-F5344CB8AC3E}">
        <p14:creationId xmlns:p14="http://schemas.microsoft.com/office/powerpoint/2010/main" val="94433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EFD2762-68A5-4F58-8BFE-919DBF5B93E5}"/>
              </a:ext>
            </a:extLst>
          </p:cNvPr>
          <p:cNvSpPr>
            <a:spLocks noGrp="1"/>
          </p:cNvSpPr>
          <p:nvPr>
            <p:ph type="body" sz="quarter" idx="11"/>
          </p:nvPr>
        </p:nvSpPr>
        <p:spPr>
          <a:xfrm>
            <a:off x="676275" y="321830"/>
            <a:ext cx="8486775" cy="958850"/>
          </a:xfrm>
        </p:spPr>
        <p:txBody>
          <a:bodyPr/>
          <a:lstStyle/>
          <a:p>
            <a:r>
              <a:rPr lang="en-US" dirty="0"/>
              <a:t>Background/Issue</a:t>
            </a:r>
          </a:p>
        </p:txBody>
      </p:sp>
      <p:sp>
        <p:nvSpPr>
          <p:cNvPr id="2" name="TextBox 1">
            <a:extLst>
              <a:ext uri="{FF2B5EF4-FFF2-40B4-BE49-F238E27FC236}">
                <a16:creationId xmlns:a16="http://schemas.microsoft.com/office/drawing/2014/main" id="{C4E838F4-91F9-C5A4-C1AC-1F40D4223AED}"/>
              </a:ext>
            </a:extLst>
          </p:cNvPr>
          <p:cNvSpPr txBox="1"/>
          <p:nvPr/>
        </p:nvSpPr>
        <p:spPr>
          <a:xfrm>
            <a:off x="995881" y="2064190"/>
            <a:ext cx="10492967" cy="3970318"/>
          </a:xfrm>
          <a:prstGeom prst="rect">
            <a:avLst/>
          </a:prstGeom>
          <a:noFill/>
        </p:spPr>
        <p:txBody>
          <a:bodyPr wrap="square" rtlCol="0">
            <a:spAutoFit/>
          </a:bodyPr>
          <a:lstStyle/>
          <a:p>
            <a:pPr marL="285750" indent="-285750">
              <a:buFont typeface="Arial" panose="020B0604020202020204" pitchFamily="34" charset="0"/>
              <a:buChar char="•"/>
            </a:pPr>
            <a:r>
              <a:rPr lang="en-US" sz="1800" b="0" dirty="0">
                <a:effectLst/>
                <a:latin typeface="Times New Roman" panose="02020603050405020304" pitchFamily="18" charset="0"/>
                <a:ea typeface="Times New Roman" panose="02020603050405020304" pitchFamily="18" charset="0"/>
              </a:rPr>
              <a:t>On June 8, 2023, the Folsom City Council, the Rancho Cordova City Council, and the FCUSD Board met in a special joint meeting with one discussion item:  “Process of District Re-Organization and Feasibility Study Report.”   </a:t>
            </a:r>
            <a:endParaRPr lang="en-US" sz="1800" b="1" dirty="0">
              <a:effectLst/>
              <a:latin typeface="Times New Roman" panose="02020603050405020304" pitchFamily="18" charset="0"/>
              <a:ea typeface="Times New Roman" panose="02020603050405020304" pitchFamily="18" charset="0"/>
            </a:endParaRPr>
          </a:p>
          <a:p>
            <a:pPr marL="285750" marR="0" indent="-285750" algn="l">
              <a:spcBef>
                <a:spcPts val="0"/>
              </a:spcBef>
              <a:spcAft>
                <a:spcPts val="0"/>
              </a:spcAft>
              <a:buFont typeface="Arial" panose="020B0604020202020204" pitchFamily="34" charset="0"/>
              <a:buChar char="•"/>
            </a:pPr>
            <a:endParaRPr lang="en-US" sz="1800" b="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b="0" dirty="0">
                <a:effectLst/>
                <a:latin typeface="Times New Roman" panose="02020603050405020304" pitchFamily="18" charset="0"/>
                <a:ea typeface="Times New Roman" panose="02020603050405020304" pitchFamily="18" charset="0"/>
              </a:rPr>
              <a:t>The June 8, 2023 special joint meeting was the result of consensus direction of the FCUSD Board to hold a joint meeting with the City Councils of Folsom and Rancho Cordova to review a district reorganization presentation by School Services of California and discuss whether to move forward with a feasibility study conducted by School Services of California.  </a:t>
            </a:r>
          </a:p>
          <a:p>
            <a:pPr marL="285750" indent="-285750">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purpose of the study is to evaluate the potential reorganization of FCUSD into two separate unified school districts against the nine statutory criteria governing school district reorganizations.  </a:t>
            </a:r>
          </a:p>
          <a:p>
            <a:pPr marL="285750" indent="-285750">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2436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EFD2762-68A5-4F58-8BFE-919DBF5B93E5}"/>
              </a:ext>
            </a:extLst>
          </p:cNvPr>
          <p:cNvSpPr>
            <a:spLocks noGrp="1"/>
          </p:cNvSpPr>
          <p:nvPr>
            <p:ph type="body" sz="quarter" idx="11"/>
          </p:nvPr>
        </p:nvSpPr>
        <p:spPr>
          <a:xfrm>
            <a:off x="676275" y="321830"/>
            <a:ext cx="8486775" cy="958850"/>
          </a:xfrm>
        </p:spPr>
        <p:txBody>
          <a:bodyPr/>
          <a:lstStyle/>
          <a:p>
            <a:r>
              <a:rPr lang="en-US" dirty="0"/>
              <a:t>Background/Issue (continued)</a:t>
            </a:r>
          </a:p>
        </p:txBody>
      </p:sp>
      <p:sp>
        <p:nvSpPr>
          <p:cNvPr id="2" name="TextBox 1">
            <a:extLst>
              <a:ext uri="{FF2B5EF4-FFF2-40B4-BE49-F238E27FC236}">
                <a16:creationId xmlns:a16="http://schemas.microsoft.com/office/drawing/2014/main" id="{C4E838F4-91F9-C5A4-C1AC-1F40D4223AED}"/>
              </a:ext>
            </a:extLst>
          </p:cNvPr>
          <p:cNvSpPr txBox="1"/>
          <p:nvPr/>
        </p:nvSpPr>
        <p:spPr>
          <a:xfrm>
            <a:off x="995881" y="2064190"/>
            <a:ext cx="10492967" cy="4524315"/>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At the June 8, 2023 special meeting, the Folsom City Council did provide consensus direction to move ahead with the reorganization feasibility study (the Rancho Cordova City Council did as well).</a:t>
            </a:r>
          </a:p>
          <a:p>
            <a:pPr marL="285750" indent="-285750">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At its regular meeting on June 15, 2023, the FCUSD Board tabled the action pending further information to be brought back to the Board, including requesting that the FCUSD Superintendent ask for assistance from City partners to assist with or cover the cost of the School Services of California feasibility study.</a:t>
            </a:r>
          </a:p>
          <a:p>
            <a:pPr marL="285750" indent="-285750">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FCUSD Superintendent Sarah Koligian subsequently reached out to the City Manager and asked if the City Manager would consider entering into a </a:t>
            </a:r>
            <a:r>
              <a:rPr lang="en-US" sz="1800" dirty="0">
                <a:effectLst/>
                <a:latin typeface="Times New Roman" panose="02020603050405020304" pitchFamily="18" charset="0"/>
                <a:ea typeface="Times New Roman" panose="02020603050405020304" pitchFamily="18" charset="0"/>
              </a:rPr>
              <a:t>Memorandum of Understanding with FCUSD </a:t>
            </a:r>
            <a:r>
              <a:rPr lang="en-US" dirty="0">
                <a:latin typeface="Times New Roman" panose="02020603050405020304" pitchFamily="18" charset="0"/>
                <a:ea typeface="Times New Roman" panose="02020603050405020304" pitchFamily="18" charset="0"/>
              </a:rPr>
              <a:t>on behalf of the City of Folsom whereon </a:t>
            </a:r>
            <a:r>
              <a:rPr lang="en-US" sz="1800" dirty="0">
                <a:effectLst/>
                <a:latin typeface="Times New Roman" panose="02020603050405020304" pitchFamily="18" charset="0"/>
                <a:ea typeface="Times New Roman" panose="02020603050405020304" pitchFamily="18" charset="0"/>
              </a:rPr>
              <a:t>the City of Folsom would reimburse FCUSD for one-third of the costs of the School Services of California contract.</a:t>
            </a:r>
          </a:p>
          <a:p>
            <a:pPr marL="285750" indent="-285750">
              <a:buFont typeface="Arial" panose="020B0604020202020204" pitchFamily="34" charset="0"/>
              <a:buChar char="•"/>
            </a:pPr>
            <a:endParaRPr lang="en-US" b="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City of Rancho Cordova has already agreed to pay its one-third portion.</a:t>
            </a:r>
            <a:endParaRPr lang="en-US" sz="1800" b="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6093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FB9A64-525B-3390-0677-98C3ED04B8F2}"/>
              </a:ext>
            </a:extLst>
          </p:cNvPr>
          <p:cNvSpPr>
            <a:spLocks noGrp="1"/>
          </p:cNvSpPr>
          <p:nvPr>
            <p:ph type="body" sz="quarter" idx="11"/>
          </p:nvPr>
        </p:nvSpPr>
        <p:spPr/>
        <p:txBody>
          <a:bodyPr/>
          <a:lstStyle/>
          <a:p>
            <a:r>
              <a:rPr lang="en-US" dirty="0"/>
              <a:t>Financial Impact</a:t>
            </a:r>
          </a:p>
        </p:txBody>
      </p:sp>
      <p:sp>
        <p:nvSpPr>
          <p:cNvPr id="6" name="Rectangle 3">
            <a:extLst>
              <a:ext uri="{FF2B5EF4-FFF2-40B4-BE49-F238E27FC236}">
                <a16:creationId xmlns:a16="http://schemas.microsoft.com/office/drawing/2014/main" id="{7397480C-7E6E-BAD8-A7C0-6407C3C32BEC}"/>
              </a:ext>
            </a:extLst>
          </p:cNvPr>
          <p:cNvSpPr>
            <a:spLocks noChangeArrowheads="1"/>
          </p:cNvSpPr>
          <p:nvPr/>
        </p:nvSpPr>
        <p:spPr bwMode="auto">
          <a:xfrm>
            <a:off x="572277" y="1699556"/>
            <a:ext cx="11047445"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School Services of California proposes to perform the study for $72,500, plus expenses. </a:t>
            </a: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Expenses” are defined as actual, out-of-pocket expenses, such as travel, meals, shipping, and duplication of materials. </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cost of the study includes one presentation to the FCUSD Board.  If additional meetings or presentations are required that are not described in this proposal (for example, an additional presentation), a charge of $310 per hour, per consultant will be billed in addition to actual and reasonable expenses. </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ideal cost-sharing agreement per the FCUSD Superintendent would be one-third each for the City of Folsom, the City of Rancho Cordova, and FCUSD.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This expenditure was not contemplated in the adopted City of Folsom FY2023-24 Budget; consequently, the City Manager would need to implement Budget reduction strategies to include this line item if so directed by the City Council.</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13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F216B-9DA9-D5C4-2172-B7DFE8023FBD}"/>
              </a:ext>
            </a:extLst>
          </p:cNvPr>
          <p:cNvSpPr>
            <a:spLocks noGrp="1"/>
          </p:cNvSpPr>
          <p:nvPr>
            <p:ph type="body" sz="quarter" idx="11"/>
          </p:nvPr>
        </p:nvSpPr>
        <p:spPr/>
        <p:txBody>
          <a:bodyPr>
            <a:normAutofit fontScale="92500" lnSpcReduction="20000"/>
          </a:bodyPr>
          <a:lstStyle/>
          <a:p>
            <a:r>
              <a:rPr lang="en-US" dirty="0"/>
              <a:t>Recommendation/</a:t>
            </a:r>
          </a:p>
          <a:p>
            <a:r>
              <a:rPr lang="en-US" dirty="0"/>
              <a:t>City Council Action</a:t>
            </a:r>
          </a:p>
        </p:txBody>
      </p:sp>
      <p:sp>
        <p:nvSpPr>
          <p:cNvPr id="3" name="Text Placeholder 2">
            <a:extLst>
              <a:ext uri="{FF2B5EF4-FFF2-40B4-BE49-F238E27FC236}">
                <a16:creationId xmlns:a16="http://schemas.microsoft.com/office/drawing/2014/main" id="{541A360C-CCF0-2F14-B608-D5D0B463626E}"/>
              </a:ext>
            </a:extLst>
          </p:cNvPr>
          <p:cNvSpPr>
            <a:spLocks noGrp="1"/>
          </p:cNvSpPr>
          <p:nvPr>
            <p:ph type="body" sz="quarter" idx="12"/>
          </p:nvPr>
        </p:nvSpPr>
        <p:spPr/>
        <p:txBody>
          <a:bodyPr/>
          <a:lstStyle/>
          <a:p>
            <a:endParaRPr lang="en-US" sz="1800" dirty="0">
              <a:effectLst/>
              <a:latin typeface="Times New Roman" panose="02020603050405020304" pitchFamily="18" charset="0"/>
              <a:ea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City Manager recommends that the City Council provide direction to the City Manager as to whether the City Manager should execute a Memorandum of Understanding with Folsom Cordova Unified School District (FCUSD) and the City of Rancho Cordova to share the cost of an FCUSD Reorganization Feasibility Study to be conducted by School Services of California (SSC).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38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F07DED-9F35-837A-2657-93D6BB6CC966}"/>
              </a:ext>
            </a:extLst>
          </p:cNvPr>
          <p:cNvSpPr>
            <a:spLocks noGrp="1"/>
          </p:cNvSpPr>
          <p:nvPr>
            <p:ph type="body" sz="quarter" idx="11"/>
          </p:nvPr>
        </p:nvSpPr>
        <p:spPr/>
        <p:txBody>
          <a:bodyPr/>
          <a:lstStyle/>
          <a:p>
            <a:r>
              <a:rPr lang="en-US" dirty="0"/>
              <a:t>Questions?</a:t>
            </a:r>
          </a:p>
        </p:txBody>
      </p:sp>
      <p:sp>
        <p:nvSpPr>
          <p:cNvPr id="3" name="Text Placeholder 2">
            <a:extLst>
              <a:ext uri="{FF2B5EF4-FFF2-40B4-BE49-F238E27FC236}">
                <a16:creationId xmlns:a16="http://schemas.microsoft.com/office/drawing/2014/main" id="{342438D5-83D0-76E4-E4BB-8A4618305FA7}"/>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722962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3972</TotalTime>
  <Words>581</Words>
  <Application>Microsoft Office PowerPoint</Application>
  <PresentationFormat>Widescreen</PresentationFormat>
  <Paragraphs>39</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Domine</vt:lpstr>
      <vt:lpstr>Times New Roman</vt:lpstr>
      <vt:lpstr>Office Theme</vt:lpstr>
      <vt:lpstr>Consideration of Execution of a Memorandum of Understanding with Folsom Cordova Unified School District and the City of Rancho Cordova to Share the Cost of a Folsom Cordova Unified School District Reorganization Feasibility Study and Direction to Staff </vt:lpstr>
      <vt:lpstr>PowerPoint Presentation</vt:lpstr>
      <vt:lpstr>PowerPoint Presentation</vt:lpstr>
      <vt:lpstr>PowerPoint Presentation</vt:lpstr>
      <vt:lpstr>PowerPoint Presentation</vt:lpstr>
      <vt:lpstr>PowerPoint Presentation</vt:lpstr>
    </vt:vector>
  </TitlesOfParts>
  <Company>City of Folsom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Chat</dc:title>
  <dc:creator>Gabe Garcia</dc:creator>
  <cp:lastModifiedBy>Elaine Andersen</cp:lastModifiedBy>
  <cp:revision>102</cp:revision>
  <cp:lastPrinted>2018-08-15T23:09:27Z</cp:lastPrinted>
  <dcterms:created xsi:type="dcterms:W3CDTF">2018-07-19T15:57:52Z</dcterms:created>
  <dcterms:modified xsi:type="dcterms:W3CDTF">2023-07-11T21:24:01Z</dcterms:modified>
</cp:coreProperties>
</file>