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8" r:id="rId2"/>
    <p:sldId id="731" r:id="rId3"/>
    <p:sldId id="729" r:id="rId4"/>
    <p:sldId id="732" r:id="rId5"/>
    <p:sldId id="73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1560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2" autoAdjust="0"/>
    <p:restoredTop sz="94660"/>
  </p:normalViewPr>
  <p:slideViewPr>
    <p:cSldViewPr snapToGrid="0">
      <p:cViewPr varScale="1">
        <p:scale>
          <a:sx n="105" d="100"/>
          <a:sy n="105" d="100"/>
        </p:scale>
        <p:origin x="696" y="102"/>
      </p:cViewPr>
      <p:guideLst/>
    </p:cSldViewPr>
  </p:slideViewPr>
  <p:notesTextViewPr>
    <p:cViewPr>
      <p:scale>
        <a:sx n="1" d="1"/>
        <a:sy n="1" d="1"/>
      </p:scale>
      <p:origin x="0" y="0"/>
    </p:cViewPr>
  </p:notesTextViewPr>
  <p:notesViewPr>
    <p:cSldViewPr snapToGrid="0">
      <p:cViewPr varScale="1">
        <p:scale>
          <a:sx n="110" d="100"/>
          <a:sy n="110" d="100"/>
        </p:scale>
        <p:origin x="374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48F976-909A-4AD5-836D-E442A62866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4F59B0-4570-4FAE-958E-052F9EA260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0D72F7-46B4-4047-890E-3D8B017EEC19}" type="datetimeFigureOut">
              <a:rPr lang="en-US" smtClean="0"/>
              <a:t>8/22/2023</a:t>
            </a:fld>
            <a:endParaRPr lang="en-US"/>
          </a:p>
        </p:txBody>
      </p:sp>
      <p:sp>
        <p:nvSpPr>
          <p:cNvPr id="4" name="Footer Placeholder 3">
            <a:extLst>
              <a:ext uri="{FF2B5EF4-FFF2-40B4-BE49-F238E27FC236}">
                <a16:creationId xmlns:a16="http://schemas.microsoft.com/office/drawing/2014/main" id="{A4043191-9F03-4800-9546-2B46509419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E762E-0B86-4655-8B5C-79D6EF11C9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432B0-98EB-447E-803B-FFC90FC8CD92}" type="slidenum">
              <a:rPr lang="en-US" smtClean="0"/>
              <a:t>‹#›</a:t>
            </a:fld>
            <a:endParaRPr lang="en-US"/>
          </a:p>
        </p:txBody>
      </p:sp>
    </p:spTree>
    <p:extLst>
      <p:ext uri="{BB962C8B-B14F-4D97-AF65-F5344CB8AC3E}">
        <p14:creationId xmlns:p14="http://schemas.microsoft.com/office/powerpoint/2010/main" val="3000892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77DEF-AF61-4E0E-B81D-0A27291A901C}"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922EC-6BE4-44AB-BD28-DD2BDE19BFE2}" type="slidenum">
              <a:rPr lang="en-US" smtClean="0"/>
              <a:t>‹#›</a:t>
            </a:fld>
            <a:endParaRPr lang="en-US"/>
          </a:p>
        </p:txBody>
      </p:sp>
    </p:spTree>
    <p:extLst>
      <p:ext uri="{BB962C8B-B14F-4D97-AF65-F5344CB8AC3E}">
        <p14:creationId xmlns:p14="http://schemas.microsoft.com/office/powerpoint/2010/main" val="371824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4F4F4"/>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EC48A9-C25D-46B7-9044-92C158BD033F}"/>
              </a:ext>
            </a:extLst>
          </p:cNvPr>
          <p:cNvSpPr>
            <a:spLocks noGrp="1" noChangeAspect="1"/>
          </p:cNvSpPr>
          <p:nvPr>
            <p:ph type="pic" sz="quarter" idx="10" hasCustomPrompt="1"/>
          </p:nvPr>
        </p:nvSpPr>
        <p:spPr>
          <a:xfrm>
            <a:off x="221226" y="228138"/>
            <a:ext cx="11747090" cy="4823185"/>
          </a:xfrm>
          <a:prstGeom prst="rect">
            <a:avLst/>
          </a:prstGeom>
        </p:spPr>
        <p:txBody>
          <a:bodyPr/>
          <a:lstStyle>
            <a:lvl1pPr marL="0" indent="0">
              <a:buNone/>
              <a:defRPr sz="2400" b="0"/>
            </a:lvl1pPr>
          </a:lstStyle>
          <a:p>
            <a:r>
              <a:rPr lang="en-US" dirty="0"/>
              <a:t>-- Insert Image Here -- Choose your own image, formatted to 1924x790 pixels, or choose from pre-formatted images in the “Intro Slide Images” folder on the Employee Communications Drive. To insert image click the pictures icon in the center of this frame. </a:t>
            </a:r>
          </a:p>
        </p:txBody>
      </p:sp>
      <p:pic>
        <p:nvPicPr>
          <p:cNvPr id="10" name="Picture 9">
            <a:extLst>
              <a:ext uri="{FF2B5EF4-FFF2-40B4-BE49-F238E27FC236}">
                <a16:creationId xmlns:a16="http://schemas.microsoft.com/office/drawing/2014/main" id="{ADA30A57-B7CB-4078-B07B-17CC53777D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02942"/>
            <a:ext cx="12191999" cy="1761211"/>
          </a:xfrm>
          <a:prstGeom prst="rect">
            <a:avLst/>
          </a:prstGeom>
        </p:spPr>
      </p:pic>
      <p:sp>
        <p:nvSpPr>
          <p:cNvPr id="12" name="Text Placeholder 11">
            <a:extLst>
              <a:ext uri="{FF2B5EF4-FFF2-40B4-BE49-F238E27FC236}">
                <a16:creationId xmlns:a16="http://schemas.microsoft.com/office/drawing/2014/main" id="{831E32AB-604E-4CB5-A102-A7D0025A3036}"/>
              </a:ext>
            </a:extLst>
          </p:cNvPr>
          <p:cNvSpPr>
            <a:spLocks noGrp="1"/>
          </p:cNvSpPr>
          <p:nvPr>
            <p:ph type="body" sz="quarter" idx="11" hasCustomPrompt="1"/>
          </p:nvPr>
        </p:nvSpPr>
        <p:spPr>
          <a:xfrm>
            <a:off x="398463" y="5500688"/>
            <a:ext cx="8486775" cy="958850"/>
          </a:xfrm>
          <a:prstGeom prst="rect">
            <a:avLst/>
          </a:prstGeom>
        </p:spPr>
        <p:txBody>
          <a:bodyPr lIns="0" tIns="0" bIns="0" anchor="ctr" anchorCtr="0"/>
          <a:lstStyle>
            <a:lvl1pPr marL="0" indent="0">
              <a:buNone/>
              <a:defRPr sz="4000">
                <a:solidFill>
                  <a:srgbClr val="F4F4F4"/>
                </a:solidFill>
                <a:latin typeface="Domine" panose="02040503040403060204" pitchFamily="18" charset="0"/>
              </a:defRPr>
            </a:lvl1pPr>
            <a:lvl2pPr marL="457200" indent="0">
              <a:buNone/>
              <a:defRPr/>
            </a:lvl2pPr>
          </a:lstStyle>
          <a:p>
            <a:pPr lvl="0"/>
            <a:r>
              <a:rPr lang="en-US" dirty="0"/>
              <a:t>Click to Edit Title</a:t>
            </a:r>
          </a:p>
        </p:txBody>
      </p:sp>
    </p:spTree>
    <p:extLst>
      <p:ext uri="{BB962C8B-B14F-4D97-AF65-F5344CB8AC3E}">
        <p14:creationId xmlns:p14="http://schemas.microsoft.com/office/powerpoint/2010/main" val="337298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ck 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911BD-B9F3-4C2B-92E8-41E6300C9A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37" y="-67587"/>
            <a:ext cx="12286476" cy="1711015"/>
          </a:xfrm>
          <a:prstGeom prst="rect">
            <a:avLst/>
          </a:prstGeom>
        </p:spPr>
      </p:pic>
      <p:pic>
        <p:nvPicPr>
          <p:cNvPr id="5" name="Picture 4" descr="Shape, rectangle&#10;&#10;Description automatically generated">
            <a:extLst>
              <a:ext uri="{FF2B5EF4-FFF2-40B4-BE49-F238E27FC236}">
                <a16:creationId xmlns:a16="http://schemas.microsoft.com/office/drawing/2014/main" id="{9E88BCD8-AD84-4E72-806F-BBE66F4B3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39" y="1381142"/>
            <a:ext cx="12286477" cy="5562377"/>
          </a:xfrm>
          <a:prstGeom prst="rect">
            <a:avLst/>
          </a:prstGeom>
        </p:spPr>
      </p:pic>
      <p:sp>
        <p:nvSpPr>
          <p:cNvPr id="6" name="Text Placeholder 11">
            <a:extLst>
              <a:ext uri="{FF2B5EF4-FFF2-40B4-BE49-F238E27FC236}">
                <a16:creationId xmlns:a16="http://schemas.microsoft.com/office/drawing/2014/main" id="{D54A74CE-27F1-40A1-8029-74A8827ACDB2}"/>
              </a:ext>
            </a:extLst>
          </p:cNvPr>
          <p:cNvSpPr>
            <a:spLocks noGrp="1"/>
          </p:cNvSpPr>
          <p:nvPr>
            <p:ph type="body" sz="quarter" idx="11" hasCustomPrompt="1"/>
          </p:nvPr>
        </p:nvSpPr>
        <p:spPr>
          <a:xfrm>
            <a:off x="523453" y="308495"/>
            <a:ext cx="8486775" cy="958850"/>
          </a:xfrm>
          <a:prstGeom prst="rect">
            <a:avLst/>
          </a:prstGeom>
        </p:spPr>
        <p:txBody>
          <a:bodyPr lIns="0" tIns="0" bIns="0" anchor="ctr" anchorCtr="0"/>
          <a:lstStyle>
            <a:lvl1pPr marL="0" indent="0">
              <a:buNone/>
              <a:defRPr sz="4000">
                <a:solidFill>
                  <a:srgbClr val="F4F4F4"/>
                </a:solidFill>
                <a:latin typeface="Domine" panose="02040503040403060204" pitchFamily="18" charset="0"/>
              </a:defRPr>
            </a:lvl1pPr>
            <a:lvl2pPr marL="457200" indent="0">
              <a:buNone/>
              <a:defRPr/>
            </a:lvl2pPr>
          </a:lstStyle>
          <a:p>
            <a:pPr lvl="0"/>
            <a:r>
              <a:rPr lang="en-US" dirty="0"/>
              <a:t>Click to Edit Title</a:t>
            </a:r>
          </a:p>
        </p:txBody>
      </p:sp>
      <p:sp>
        <p:nvSpPr>
          <p:cNvPr id="7" name="TextBox 6">
            <a:extLst>
              <a:ext uri="{FF2B5EF4-FFF2-40B4-BE49-F238E27FC236}">
                <a16:creationId xmlns:a16="http://schemas.microsoft.com/office/drawing/2014/main" id="{6CE6DF7E-F238-49C1-AD5D-5A9A839D37EC}"/>
              </a:ext>
            </a:extLst>
          </p:cNvPr>
          <p:cNvSpPr txBox="1"/>
          <p:nvPr userDrawn="1"/>
        </p:nvSpPr>
        <p:spPr>
          <a:xfrm>
            <a:off x="11097791" y="6410432"/>
            <a:ext cx="927554" cy="307777"/>
          </a:xfrm>
          <a:prstGeom prst="rect">
            <a:avLst/>
          </a:prstGeom>
          <a:noFill/>
        </p:spPr>
        <p:txBody>
          <a:bodyPr wrap="square" rtlCol="0">
            <a:spAutoFit/>
          </a:bodyPr>
          <a:lstStyle/>
          <a:p>
            <a:pPr algn="r"/>
            <a:fld id="{B18E0331-11B7-4AE2-8AD4-B5237A0BB48C}" type="slidenum">
              <a:rPr lang="en-US" sz="1400" smtClean="0">
                <a:solidFill>
                  <a:schemeClr val="bg2">
                    <a:lumMod val="50000"/>
                  </a:schemeClr>
                </a:solidFill>
                <a:latin typeface="Arial" panose="020B0604020202020204" pitchFamily="34" charset="0"/>
                <a:cs typeface="Arial" panose="020B0604020202020204" pitchFamily="34" charset="0"/>
              </a:rPr>
              <a:pPr algn="r"/>
              <a:t>‹#›</a:t>
            </a:fld>
            <a:endParaRPr lang="en-US" sz="1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756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911BD-B9F3-4C2B-92E8-41E6300C9A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37" y="-67587"/>
            <a:ext cx="12286476" cy="1711015"/>
          </a:xfrm>
          <a:prstGeom prst="rect">
            <a:avLst/>
          </a:prstGeom>
        </p:spPr>
      </p:pic>
      <p:pic>
        <p:nvPicPr>
          <p:cNvPr id="5" name="Picture 4" descr="Shape, rectangle&#10;&#10;Description automatically generated">
            <a:extLst>
              <a:ext uri="{FF2B5EF4-FFF2-40B4-BE49-F238E27FC236}">
                <a16:creationId xmlns:a16="http://schemas.microsoft.com/office/drawing/2014/main" id="{9E88BCD8-AD84-4E72-806F-BBE66F4B3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39" y="1381142"/>
            <a:ext cx="12286477" cy="5562377"/>
          </a:xfrm>
          <a:prstGeom prst="rect">
            <a:avLst/>
          </a:prstGeom>
        </p:spPr>
      </p:pic>
      <p:sp>
        <p:nvSpPr>
          <p:cNvPr id="6" name="Text Placeholder 11">
            <a:extLst>
              <a:ext uri="{FF2B5EF4-FFF2-40B4-BE49-F238E27FC236}">
                <a16:creationId xmlns:a16="http://schemas.microsoft.com/office/drawing/2014/main" id="{D54A74CE-27F1-40A1-8029-74A8827ACDB2}"/>
              </a:ext>
            </a:extLst>
          </p:cNvPr>
          <p:cNvSpPr>
            <a:spLocks noGrp="1"/>
          </p:cNvSpPr>
          <p:nvPr>
            <p:ph type="body" sz="quarter" idx="11" hasCustomPrompt="1"/>
          </p:nvPr>
        </p:nvSpPr>
        <p:spPr>
          <a:xfrm>
            <a:off x="523453" y="308495"/>
            <a:ext cx="8486775" cy="958850"/>
          </a:xfrm>
          <a:prstGeom prst="rect">
            <a:avLst/>
          </a:prstGeom>
        </p:spPr>
        <p:txBody>
          <a:bodyPr lIns="0" tIns="0" bIns="0" anchor="ctr" anchorCtr="0"/>
          <a:lstStyle>
            <a:lvl1pPr marL="0" indent="0">
              <a:buNone/>
              <a:defRPr sz="4000">
                <a:solidFill>
                  <a:srgbClr val="F4F4F4"/>
                </a:solidFill>
                <a:latin typeface="Domine" panose="02040503040403060204" pitchFamily="18" charset="0"/>
              </a:defRPr>
            </a:lvl1pPr>
            <a:lvl2pPr marL="457200" indent="0">
              <a:buNone/>
              <a:defRPr/>
            </a:lvl2pPr>
          </a:lstStyle>
          <a:p>
            <a:pPr lvl="0"/>
            <a:r>
              <a:rPr lang="en-US" dirty="0"/>
              <a:t>Click to Edit Title</a:t>
            </a:r>
          </a:p>
        </p:txBody>
      </p:sp>
      <p:sp>
        <p:nvSpPr>
          <p:cNvPr id="4" name="Text Placeholder 3">
            <a:extLst>
              <a:ext uri="{FF2B5EF4-FFF2-40B4-BE49-F238E27FC236}">
                <a16:creationId xmlns:a16="http://schemas.microsoft.com/office/drawing/2014/main" id="{E59EEA35-3B55-401A-A474-66691E8131FD}"/>
              </a:ext>
            </a:extLst>
          </p:cNvPr>
          <p:cNvSpPr>
            <a:spLocks noGrp="1"/>
          </p:cNvSpPr>
          <p:nvPr>
            <p:ph type="body" sz="quarter" idx="12" hasCustomPrompt="1"/>
          </p:nvPr>
        </p:nvSpPr>
        <p:spPr>
          <a:xfrm>
            <a:off x="350043" y="1770063"/>
            <a:ext cx="11491913" cy="47799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7DFF964-1CFF-4228-9878-643007716D8E}"/>
              </a:ext>
            </a:extLst>
          </p:cNvPr>
          <p:cNvSpPr txBox="1"/>
          <p:nvPr userDrawn="1"/>
        </p:nvSpPr>
        <p:spPr>
          <a:xfrm>
            <a:off x="11097791" y="6410432"/>
            <a:ext cx="927554" cy="307777"/>
          </a:xfrm>
          <a:prstGeom prst="rect">
            <a:avLst/>
          </a:prstGeom>
          <a:noFill/>
        </p:spPr>
        <p:txBody>
          <a:bodyPr wrap="square" rtlCol="0">
            <a:spAutoFit/>
          </a:bodyPr>
          <a:lstStyle/>
          <a:p>
            <a:pPr algn="r"/>
            <a:fld id="{B18E0331-11B7-4AE2-8AD4-B5237A0BB48C}" type="slidenum">
              <a:rPr lang="en-US" sz="1400" smtClean="0">
                <a:solidFill>
                  <a:schemeClr val="bg2">
                    <a:lumMod val="50000"/>
                  </a:schemeClr>
                </a:solidFill>
                <a:latin typeface="Arial" panose="020B0604020202020204" pitchFamily="34" charset="0"/>
                <a:cs typeface="Arial" panose="020B0604020202020204" pitchFamily="34" charset="0"/>
              </a:rPr>
              <a:pPr algn="r"/>
              <a:t>‹#›</a:t>
            </a:fld>
            <a:endParaRPr lang="en-US" sz="1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33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Text, Right Image 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911BD-B9F3-4C2B-92E8-41E6300C9A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37" y="-67587"/>
            <a:ext cx="12286476" cy="1711015"/>
          </a:xfrm>
          <a:prstGeom prst="rect">
            <a:avLst/>
          </a:prstGeom>
        </p:spPr>
      </p:pic>
      <p:pic>
        <p:nvPicPr>
          <p:cNvPr id="5" name="Picture 4" descr="Shape, rectangle&#10;&#10;Description automatically generated">
            <a:extLst>
              <a:ext uri="{FF2B5EF4-FFF2-40B4-BE49-F238E27FC236}">
                <a16:creationId xmlns:a16="http://schemas.microsoft.com/office/drawing/2014/main" id="{9E88BCD8-AD84-4E72-806F-BBE66F4B3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39" y="1381142"/>
            <a:ext cx="12286477" cy="5562377"/>
          </a:xfrm>
          <a:prstGeom prst="rect">
            <a:avLst/>
          </a:prstGeom>
        </p:spPr>
      </p:pic>
      <p:sp>
        <p:nvSpPr>
          <p:cNvPr id="6" name="Text Placeholder 11">
            <a:extLst>
              <a:ext uri="{FF2B5EF4-FFF2-40B4-BE49-F238E27FC236}">
                <a16:creationId xmlns:a16="http://schemas.microsoft.com/office/drawing/2014/main" id="{D54A74CE-27F1-40A1-8029-74A8827ACDB2}"/>
              </a:ext>
            </a:extLst>
          </p:cNvPr>
          <p:cNvSpPr>
            <a:spLocks noGrp="1"/>
          </p:cNvSpPr>
          <p:nvPr>
            <p:ph type="body" sz="quarter" idx="11" hasCustomPrompt="1"/>
          </p:nvPr>
        </p:nvSpPr>
        <p:spPr>
          <a:xfrm>
            <a:off x="523453" y="308495"/>
            <a:ext cx="8486775" cy="958850"/>
          </a:xfrm>
          <a:prstGeom prst="rect">
            <a:avLst/>
          </a:prstGeom>
        </p:spPr>
        <p:txBody>
          <a:bodyPr lIns="0" tIns="0" bIns="0" anchor="ctr" anchorCtr="0"/>
          <a:lstStyle>
            <a:lvl1pPr marL="0" indent="0">
              <a:buNone/>
              <a:defRPr sz="4000">
                <a:solidFill>
                  <a:srgbClr val="F4F4F4"/>
                </a:solidFill>
                <a:latin typeface="Domine" panose="02040503040403060204" pitchFamily="18" charset="0"/>
              </a:defRPr>
            </a:lvl1pPr>
            <a:lvl2pPr marL="457200" indent="0">
              <a:buNone/>
              <a:defRPr/>
            </a:lvl2pPr>
          </a:lstStyle>
          <a:p>
            <a:pPr lvl="0"/>
            <a:r>
              <a:rPr lang="en-US" dirty="0"/>
              <a:t>Click to Edit Title</a:t>
            </a:r>
          </a:p>
        </p:txBody>
      </p:sp>
      <p:sp>
        <p:nvSpPr>
          <p:cNvPr id="4" name="Text Placeholder 3">
            <a:extLst>
              <a:ext uri="{FF2B5EF4-FFF2-40B4-BE49-F238E27FC236}">
                <a16:creationId xmlns:a16="http://schemas.microsoft.com/office/drawing/2014/main" id="{7DEB1F3D-09CE-4800-885A-7425F35DA9FA}"/>
              </a:ext>
            </a:extLst>
          </p:cNvPr>
          <p:cNvSpPr>
            <a:spLocks noGrp="1"/>
          </p:cNvSpPr>
          <p:nvPr>
            <p:ph type="body" sz="quarter" idx="12" hasCustomPrompt="1"/>
          </p:nvPr>
        </p:nvSpPr>
        <p:spPr>
          <a:xfrm>
            <a:off x="395059" y="1775893"/>
            <a:ext cx="7604296" cy="477361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DED2CCD8-ABCD-41C2-B99F-8122216A8067}"/>
              </a:ext>
            </a:extLst>
          </p:cNvPr>
          <p:cNvSpPr>
            <a:spLocks noGrp="1"/>
          </p:cNvSpPr>
          <p:nvPr>
            <p:ph type="pic" sz="quarter" idx="13"/>
          </p:nvPr>
        </p:nvSpPr>
        <p:spPr>
          <a:xfrm>
            <a:off x="8189684" y="1775893"/>
            <a:ext cx="3625850" cy="4774132"/>
          </a:xfrm>
          <a:prstGeom prst="rect">
            <a:avLst/>
          </a:prstGeom>
        </p:spPr>
        <p:txBody>
          <a:bodyPr/>
          <a:lstStyle/>
          <a:p>
            <a:endParaRPr lang="en-US" dirty="0"/>
          </a:p>
        </p:txBody>
      </p:sp>
      <p:sp>
        <p:nvSpPr>
          <p:cNvPr id="9" name="TextBox 8">
            <a:extLst>
              <a:ext uri="{FF2B5EF4-FFF2-40B4-BE49-F238E27FC236}">
                <a16:creationId xmlns:a16="http://schemas.microsoft.com/office/drawing/2014/main" id="{E1F3E273-68D7-4ED5-A24A-D8C85B6D257B}"/>
              </a:ext>
            </a:extLst>
          </p:cNvPr>
          <p:cNvSpPr txBox="1"/>
          <p:nvPr userDrawn="1"/>
        </p:nvSpPr>
        <p:spPr>
          <a:xfrm>
            <a:off x="11097791" y="6410432"/>
            <a:ext cx="927554" cy="307777"/>
          </a:xfrm>
          <a:prstGeom prst="rect">
            <a:avLst/>
          </a:prstGeom>
          <a:noFill/>
        </p:spPr>
        <p:txBody>
          <a:bodyPr wrap="square" rtlCol="0">
            <a:spAutoFit/>
          </a:bodyPr>
          <a:lstStyle/>
          <a:p>
            <a:pPr algn="r"/>
            <a:fld id="{B18E0331-11B7-4AE2-8AD4-B5237A0BB48C}" type="slidenum">
              <a:rPr lang="en-US" sz="1400" smtClean="0">
                <a:solidFill>
                  <a:schemeClr val="bg2">
                    <a:lumMod val="50000"/>
                  </a:schemeClr>
                </a:solidFill>
                <a:latin typeface="Arial" panose="020B0604020202020204" pitchFamily="34" charset="0"/>
                <a:cs typeface="Arial" panose="020B0604020202020204" pitchFamily="34" charset="0"/>
              </a:rPr>
              <a:pPr algn="r"/>
              <a:t>‹#›</a:t>
            </a:fld>
            <a:endParaRPr lang="en-US" sz="1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51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Image, Right Text 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911BD-B9F3-4C2B-92E8-41E6300C9A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37" y="-67587"/>
            <a:ext cx="12286476" cy="1711015"/>
          </a:xfrm>
          <a:prstGeom prst="rect">
            <a:avLst/>
          </a:prstGeom>
        </p:spPr>
      </p:pic>
      <p:pic>
        <p:nvPicPr>
          <p:cNvPr id="5" name="Picture 4" descr="Shape, rectangle&#10;&#10;Description automatically generated">
            <a:extLst>
              <a:ext uri="{FF2B5EF4-FFF2-40B4-BE49-F238E27FC236}">
                <a16:creationId xmlns:a16="http://schemas.microsoft.com/office/drawing/2014/main" id="{9E88BCD8-AD84-4E72-806F-BBE66F4B3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39" y="1381142"/>
            <a:ext cx="12286477" cy="5562377"/>
          </a:xfrm>
          <a:prstGeom prst="rect">
            <a:avLst/>
          </a:prstGeom>
        </p:spPr>
      </p:pic>
      <p:sp>
        <p:nvSpPr>
          <p:cNvPr id="6" name="Text Placeholder 11">
            <a:extLst>
              <a:ext uri="{FF2B5EF4-FFF2-40B4-BE49-F238E27FC236}">
                <a16:creationId xmlns:a16="http://schemas.microsoft.com/office/drawing/2014/main" id="{D54A74CE-27F1-40A1-8029-74A8827ACDB2}"/>
              </a:ext>
            </a:extLst>
          </p:cNvPr>
          <p:cNvSpPr>
            <a:spLocks noGrp="1"/>
          </p:cNvSpPr>
          <p:nvPr>
            <p:ph type="body" sz="quarter" idx="11" hasCustomPrompt="1"/>
          </p:nvPr>
        </p:nvSpPr>
        <p:spPr>
          <a:xfrm>
            <a:off x="523453" y="308495"/>
            <a:ext cx="8486775" cy="958850"/>
          </a:xfrm>
          <a:prstGeom prst="rect">
            <a:avLst/>
          </a:prstGeom>
        </p:spPr>
        <p:txBody>
          <a:bodyPr lIns="0" tIns="0" bIns="0" anchor="ctr" anchorCtr="0"/>
          <a:lstStyle>
            <a:lvl1pPr marL="0" indent="0">
              <a:buNone/>
              <a:defRPr sz="4000">
                <a:solidFill>
                  <a:srgbClr val="F4F4F4"/>
                </a:solidFill>
                <a:latin typeface="Domine" panose="02040503040403060204" pitchFamily="18" charset="0"/>
              </a:defRPr>
            </a:lvl1pPr>
            <a:lvl2pPr marL="457200" indent="0">
              <a:buNone/>
              <a:defRPr/>
            </a:lvl2pPr>
          </a:lstStyle>
          <a:p>
            <a:pPr lvl="0"/>
            <a:r>
              <a:rPr lang="en-US" dirty="0"/>
              <a:t>Click to Edit Title</a:t>
            </a:r>
          </a:p>
        </p:txBody>
      </p:sp>
      <p:sp>
        <p:nvSpPr>
          <p:cNvPr id="4" name="Text Placeholder 3">
            <a:extLst>
              <a:ext uri="{FF2B5EF4-FFF2-40B4-BE49-F238E27FC236}">
                <a16:creationId xmlns:a16="http://schemas.microsoft.com/office/drawing/2014/main" id="{7DEB1F3D-09CE-4800-885A-7425F35DA9FA}"/>
              </a:ext>
            </a:extLst>
          </p:cNvPr>
          <p:cNvSpPr>
            <a:spLocks noGrp="1"/>
          </p:cNvSpPr>
          <p:nvPr>
            <p:ph type="body" sz="quarter" idx="12" hasCustomPrompt="1"/>
          </p:nvPr>
        </p:nvSpPr>
        <p:spPr>
          <a:xfrm>
            <a:off x="4211238" y="1775893"/>
            <a:ext cx="7604296" cy="477361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DED2CCD8-ABCD-41C2-B99F-8122216A8067}"/>
              </a:ext>
            </a:extLst>
          </p:cNvPr>
          <p:cNvSpPr>
            <a:spLocks noGrp="1"/>
          </p:cNvSpPr>
          <p:nvPr>
            <p:ph type="pic" sz="quarter" idx="13"/>
          </p:nvPr>
        </p:nvSpPr>
        <p:spPr>
          <a:xfrm>
            <a:off x="376466" y="1775893"/>
            <a:ext cx="3625850" cy="4774132"/>
          </a:xfrm>
          <a:prstGeom prst="rect">
            <a:avLst/>
          </a:prstGeom>
        </p:spPr>
        <p:txBody>
          <a:bodyPr/>
          <a:lstStyle/>
          <a:p>
            <a:endParaRPr lang="en-US" dirty="0"/>
          </a:p>
        </p:txBody>
      </p:sp>
      <p:sp>
        <p:nvSpPr>
          <p:cNvPr id="9" name="TextBox 8">
            <a:extLst>
              <a:ext uri="{FF2B5EF4-FFF2-40B4-BE49-F238E27FC236}">
                <a16:creationId xmlns:a16="http://schemas.microsoft.com/office/drawing/2014/main" id="{FA2DCFA6-3357-42AA-ABAA-A693075D7219}"/>
              </a:ext>
            </a:extLst>
          </p:cNvPr>
          <p:cNvSpPr txBox="1"/>
          <p:nvPr userDrawn="1"/>
        </p:nvSpPr>
        <p:spPr>
          <a:xfrm>
            <a:off x="11097791" y="6410432"/>
            <a:ext cx="927554" cy="307777"/>
          </a:xfrm>
          <a:prstGeom prst="rect">
            <a:avLst/>
          </a:prstGeom>
          <a:noFill/>
        </p:spPr>
        <p:txBody>
          <a:bodyPr wrap="square" rtlCol="0">
            <a:spAutoFit/>
          </a:bodyPr>
          <a:lstStyle/>
          <a:p>
            <a:pPr algn="r"/>
            <a:fld id="{B18E0331-11B7-4AE2-8AD4-B5237A0BB48C}" type="slidenum">
              <a:rPr lang="en-US" sz="1400" smtClean="0">
                <a:solidFill>
                  <a:schemeClr val="bg2">
                    <a:lumMod val="50000"/>
                  </a:schemeClr>
                </a:solidFill>
                <a:latin typeface="Arial" panose="020B0604020202020204" pitchFamily="34" charset="0"/>
                <a:cs typeface="Arial" panose="020B0604020202020204" pitchFamily="34" charset="0"/>
              </a:rPr>
              <a:pPr algn="r"/>
              <a:t>‹#›</a:t>
            </a:fld>
            <a:endParaRPr lang="en-US" sz="1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638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98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104551/agenda-planne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6C4ABA6-7F77-4CE3-B0EC-A208AF745D7B}"/>
              </a:ext>
            </a:extLst>
          </p:cNvPr>
          <p:cNvSpPr>
            <a:spLocks noGrp="1"/>
          </p:cNvSpPr>
          <p:nvPr>
            <p:ph type="body" sz="quarter" idx="11"/>
          </p:nvPr>
        </p:nvSpPr>
        <p:spPr/>
        <p:txBody>
          <a:bodyPr/>
          <a:lstStyle/>
          <a:p>
            <a:r>
              <a:rPr lang="en-US" sz="3600" dirty="0"/>
              <a:t>Formation of the Central Business District Citizen’s Advisory Committee</a:t>
            </a:r>
          </a:p>
        </p:txBody>
      </p:sp>
      <p:pic>
        <p:nvPicPr>
          <p:cNvPr id="6" name="Picture Placeholder 5">
            <a:extLst>
              <a:ext uri="{FF2B5EF4-FFF2-40B4-BE49-F238E27FC236}">
                <a16:creationId xmlns:a16="http://schemas.microsoft.com/office/drawing/2014/main" id="{AAF96C4A-B0E7-A1EA-E16E-35651121ED0F}"/>
              </a:ext>
            </a:extLst>
          </p:cNvPr>
          <p:cNvPicPr>
            <a:picLocks noGrp="1" noChangeAspect="1"/>
          </p:cNvPicPr>
          <p:nvPr>
            <p:ph type="pic" sz="quarter" idx="10"/>
          </p:nvPr>
        </p:nvPicPr>
        <p:blipFill>
          <a:blip r:embed="rId2"/>
          <a:srcRect t="8710" b="8710"/>
          <a:stretch>
            <a:fillRect/>
          </a:stretch>
        </p:blipFill>
        <p:spPr>
          <a:xfrm>
            <a:off x="222455" y="398462"/>
            <a:ext cx="11747090" cy="4823185"/>
          </a:xfrm>
          <a:prstGeom prst="rect">
            <a:avLst/>
          </a:prstGeom>
        </p:spPr>
      </p:pic>
      <p:sp>
        <p:nvSpPr>
          <p:cNvPr id="8" name="TextBox 7">
            <a:extLst>
              <a:ext uri="{FF2B5EF4-FFF2-40B4-BE49-F238E27FC236}">
                <a16:creationId xmlns:a16="http://schemas.microsoft.com/office/drawing/2014/main" id="{CA2A4463-FD66-63EF-C055-2D0A25E3CFB9}"/>
              </a:ext>
            </a:extLst>
          </p:cNvPr>
          <p:cNvSpPr txBox="1"/>
          <p:nvPr/>
        </p:nvSpPr>
        <p:spPr>
          <a:xfrm>
            <a:off x="2495191" y="796188"/>
            <a:ext cx="6094562" cy="400110"/>
          </a:xfrm>
          <a:prstGeom prst="rect">
            <a:avLst/>
          </a:prstGeom>
          <a:noFill/>
        </p:spPr>
        <p:txBody>
          <a:bodyPr wrap="square">
            <a:spAutoFit/>
          </a:bodyPr>
          <a:lstStyle/>
          <a:p>
            <a:r>
              <a:rPr lang="en-US" sz="2000" b="1" dirty="0">
                <a:solidFill>
                  <a:schemeClr val="tx1">
                    <a:lumMod val="95000"/>
                    <a:lumOff val="5000"/>
                  </a:schemeClr>
                </a:solidFill>
              </a:rPr>
              <a:t>Bidwell</a:t>
            </a:r>
          </a:p>
        </p:txBody>
      </p:sp>
      <p:cxnSp>
        <p:nvCxnSpPr>
          <p:cNvPr id="11" name="Straight Arrow Connector 10">
            <a:extLst>
              <a:ext uri="{FF2B5EF4-FFF2-40B4-BE49-F238E27FC236}">
                <a16:creationId xmlns:a16="http://schemas.microsoft.com/office/drawing/2014/main" id="{70794173-364F-7A3D-1D89-F82319BD47B3}"/>
              </a:ext>
            </a:extLst>
          </p:cNvPr>
          <p:cNvCxnSpPr>
            <a:cxnSpLocks/>
          </p:cNvCxnSpPr>
          <p:nvPr/>
        </p:nvCxnSpPr>
        <p:spPr>
          <a:xfrm flipV="1">
            <a:off x="3493699" y="947149"/>
            <a:ext cx="664234" cy="9233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8FA0BA4-AE14-90A2-51A2-111D55AE1DEB}"/>
              </a:ext>
            </a:extLst>
          </p:cNvPr>
          <p:cNvSpPr txBox="1"/>
          <p:nvPr/>
        </p:nvSpPr>
        <p:spPr>
          <a:xfrm>
            <a:off x="2168465" y="2978140"/>
            <a:ext cx="1050266" cy="461665"/>
          </a:xfrm>
          <a:prstGeom prst="rect">
            <a:avLst/>
          </a:prstGeom>
          <a:noFill/>
        </p:spPr>
        <p:txBody>
          <a:bodyPr wrap="square">
            <a:spAutoFit/>
          </a:bodyPr>
          <a:lstStyle/>
          <a:p>
            <a:r>
              <a:rPr lang="en-US" sz="2400" b="1" dirty="0"/>
              <a:t>Riley</a:t>
            </a:r>
          </a:p>
        </p:txBody>
      </p:sp>
      <p:cxnSp>
        <p:nvCxnSpPr>
          <p:cNvPr id="17" name="Straight Arrow Connector 16">
            <a:extLst>
              <a:ext uri="{FF2B5EF4-FFF2-40B4-BE49-F238E27FC236}">
                <a16:creationId xmlns:a16="http://schemas.microsoft.com/office/drawing/2014/main" id="{5FD5A752-DA83-53CC-B5C2-D4D3761B5B26}"/>
              </a:ext>
            </a:extLst>
          </p:cNvPr>
          <p:cNvCxnSpPr/>
          <p:nvPr/>
        </p:nvCxnSpPr>
        <p:spPr>
          <a:xfrm flipV="1">
            <a:off x="2885536" y="2723684"/>
            <a:ext cx="405442" cy="39681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66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96918D-7F00-29D2-133B-C342D56B92AB}"/>
              </a:ext>
            </a:extLst>
          </p:cNvPr>
          <p:cNvSpPr>
            <a:spLocks noGrp="1"/>
          </p:cNvSpPr>
          <p:nvPr>
            <p:ph type="body" sz="quarter" idx="11"/>
          </p:nvPr>
        </p:nvSpPr>
        <p:spPr/>
        <p:txBody>
          <a:bodyPr/>
          <a:lstStyle/>
          <a:p>
            <a:r>
              <a:rPr lang="en-US" sz="3200" dirty="0"/>
              <a:t>Advisory Committee Process</a:t>
            </a:r>
          </a:p>
        </p:txBody>
      </p:sp>
      <p:sp>
        <p:nvSpPr>
          <p:cNvPr id="3" name="TextBox 2">
            <a:extLst>
              <a:ext uri="{FF2B5EF4-FFF2-40B4-BE49-F238E27FC236}">
                <a16:creationId xmlns:a16="http://schemas.microsoft.com/office/drawing/2014/main" id="{3DBA2ABF-9EEE-5602-17E5-E2A3071B4C05}"/>
              </a:ext>
            </a:extLst>
          </p:cNvPr>
          <p:cNvSpPr txBox="1"/>
          <p:nvPr/>
        </p:nvSpPr>
        <p:spPr>
          <a:xfrm>
            <a:off x="750497" y="1604513"/>
            <a:ext cx="8936966"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Central Business District Advisory Committee is a maximum of one-year process to identify priorities and get public input</a:t>
            </a:r>
          </a:p>
          <a:p>
            <a:pPr marL="285750" indent="-285750">
              <a:buFont typeface="Arial" panose="020B0604020202020204" pitchFamily="34" charset="0"/>
              <a:buChar char="•"/>
            </a:pPr>
            <a:r>
              <a:rPr lang="en-US" sz="2400">
                <a:effectLst/>
                <a:ea typeface="Times New Roman" panose="02020603050405020304" pitchFamily="18" charset="0"/>
              </a:rPr>
              <a:t>Comment </a:t>
            </a:r>
            <a:r>
              <a:rPr lang="en-US" sz="2400" dirty="0">
                <a:effectLst/>
                <a:ea typeface="Times New Roman" panose="02020603050405020304" pitchFamily="18" charset="0"/>
              </a:rPr>
              <a:t>and make recommendations to City Staff, the Consultant team, the Planning Commission and the City Council regarding Master Plan priorities, concepts, designs, and other Central Business District issues</a:t>
            </a:r>
            <a:endParaRPr lang="en-US" sz="2400" dirty="0"/>
          </a:p>
          <a:p>
            <a:pPr marL="285750" indent="-285750">
              <a:buFont typeface="Arial" panose="020B0604020202020204" pitchFamily="34" charset="0"/>
              <a:buChar char="•"/>
            </a:pPr>
            <a:r>
              <a:rPr lang="en-US" sz="2400" dirty="0"/>
              <a:t>The Committee will Review existing materials and Draft Master Plan to determine priorities including:</a:t>
            </a:r>
          </a:p>
          <a:p>
            <a:pPr marL="742950" lvl="1" indent="-285750">
              <a:buFont typeface="Arial" panose="020B0604020202020204" pitchFamily="34" charset="0"/>
              <a:buChar char="•"/>
            </a:pPr>
            <a:r>
              <a:rPr lang="en-US" sz="2400" dirty="0"/>
              <a:t>Traffic/Pedestrian/Bicycle </a:t>
            </a:r>
          </a:p>
          <a:p>
            <a:pPr marL="742950" lvl="1" indent="-285750">
              <a:buFont typeface="Arial" panose="020B0604020202020204" pitchFamily="34" charset="0"/>
              <a:buChar char="•"/>
            </a:pPr>
            <a:r>
              <a:rPr lang="en-US" sz="2400" dirty="0"/>
              <a:t>Wayfinding/placemaking/branding</a:t>
            </a:r>
          </a:p>
          <a:p>
            <a:pPr marL="742950" lvl="1" indent="-285750">
              <a:buFont typeface="Arial" panose="020B0604020202020204" pitchFamily="34" charset="0"/>
              <a:buChar char="•"/>
            </a:pPr>
            <a:r>
              <a:rPr lang="en-US" sz="2400" dirty="0"/>
              <a:t>Utilities- storm drainage, water, etc.</a:t>
            </a:r>
          </a:p>
          <a:p>
            <a:pPr marL="742950" lvl="1" indent="-285750">
              <a:buFont typeface="Arial" panose="020B0604020202020204" pitchFamily="34" charset="0"/>
              <a:buChar char="•"/>
            </a:pPr>
            <a:r>
              <a:rPr lang="en-US" sz="2400" dirty="0"/>
              <a:t>Lighting and Landscaping/Safety improvements</a:t>
            </a:r>
          </a:p>
          <a:p>
            <a:pPr marL="742950" lvl="1" indent="-285750">
              <a:buFont typeface="Arial" panose="020B0604020202020204" pitchFamily="34" charset="0"/>
              <a:buChar char="•"/>
            </a:pPr>
            <a:r>
              <a:rPr lang="en-US" sz="2400" dirty="0"/>
              <a:t>Economic development opportunities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7023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96E26C-5C69-EF45-A231-D0A97E3CAD74}"/>
              </a:ext>
            </a:extLst>
          </p:cNvPr>
          <p:cNvSpPr>
            <a:spLocks noGrp="1"/>
          </p:cNvSpPr>
          <p:nvPr>
            <p:ph type="body" sz="quarter" idx="11"/>
          </p:nvPr>
        </p:nvSpPr>
        <p:spPr/>
        <p:txBody>
          <a:bodyPr/>
          <a:lstStyle/>
          <a:p>
            <a:r>
              <a:rPr lang="en-US" dirty="0"/>
              <a:t>Proposed Citizen’s Advisory Committee</a:t>
            </a:r>
          </a:p>
        </p:txBody>
      </p:sp>
      <p:graphicFrame>
        <p:nvGraphicFramePr>
          <p:cNvPr id="10" name="Table 10">
            <a:extLst>
              <a:ext uri="{FF2B5EF4-FFF2-40B4-BE49-F238E27FC236}">
                <a16:creationId xmlns:a16="http://schemas.microsoft.com/office/drawing/2014/main" id="{84C81B2B-6FFE-6358-1905-B2177A03D21A}"/>
              </a:ext>
            </a:extLst>
          </p:cNvPr>
          <p:cNvGraphicFramePr>
            <a:graphicFrameLocks noGrp="1"/>
          </p:cNvGraphicFramePr>
          <p:nvPr>
            <p:extLst>
              <p:ext uri="{D42A27DB-BD31-4B8C-83A1-F6EECF244321}">
                <p14:modId xmlns:p14="http://schemas.microsoft.com/office/powerpoint/2010/main" val="2482642940"/>
              </p:ext>
            </p:extLst>
          </p:nvPr>
        </p:nvGraphicFramePr>
        <p:xfrm>
          <a:off x="902368" y="1778603"/>
          <a:ext cx="10209917" cy="4323080"/>
        </p:xfrm>
        <a:graphic>
          <a:graphicData uri="http://schemas.openxmlformats.org/drawingml/2006/table">
            <a:tbl>
              <a:tblPr firstRow="1" bandRow="1">
                <a:tableStyleId>{5C22544A-7EE6-4342-B048-85BDC9FD1C3A}</a:tableStyleId>
              </a:tblPr>
              <a:tblGrid>
                <a:gridCol w="4757768">
                  <a:extLst>
                    <a:ext uri="{9D8B030D-6E8A-4147-A177-3AD203B41FA5}">
                      <a16:colId xmlns:a16="http://schemas.microsoft.com/office/drawing/2014/main" val="1169332911"/>
                    </a:ext>
                  </a:extLst>
                </a:gridCol>
                <a:gridCol w="5452149">
                  <a:extLst>
                    <a:ext uri="{9D8B030D-6E8A-4147-A177-3AD203B41FA5}">
                      <a16:colId xmlns:a16="http://schemas.microsoft.com/office/drawing/2014/main" val="845860804"/>
                    </a:ext>
                  </a:extLst>
                </a:gridCol>
              </a:tblGrid>
              <a:tr h="370840">
                <a:tc>
                  <a:txBody>
                    <a:bodyPr/>
                    <a:lstStyle/>
                    <a:p>
                      <a:pPr marL="0" indent="0">
                        <a:buFont typeface="+mj-lt"/>
                        <a:buNone/>
                      </a:pPr>
                      <a:r>
                        <a:rPr lang="en-US" sz="1600" dirty="0"/>
                        <a:t>Landowners/Business Owners in District</a:t>
                      </a:r>
                    </a:p>
                  </a:txBody>
                  <a:tcPr>
                    <a:solidFill>
                      <a:schemeClr val="accent1">
                        <a:lumMod val="60000"/>
                        <a:lumOff val="40000"/>
                      </a:schemeClr>
                    </a:solidFill>
                  </a:tcPr>
                </a:tc>
                <a:tc>
                  <a:txBody>
                    <a:bodyPr/>
                    <a:lstStyle/>
                    <a:p>
                      <a:r>
                        <a:rPr lang="en-US" sz="1600" dirty="0"/>
                        <a:t>Recreation, Arts, Culture, Tourism</a:t>
                      </a:r>
                    </a:p>
                  </a:txBody>
                  <a:tcPr>
                    <a:solidFill>
                      <a:schemeClr val="accent1">
                        <a:lumMod val="60000"/>
                        <a:lumOff val="40000"/>
                      </a:schemeClr>
                    </a:solidFill>
                  </a:tcPr>
                </a:tc>
                <a:extLst>
                  <a:ext uri="{0D108BD9-81ED-4DB2-BD59-A6C34878D82A}">
                    <a16:rowId xmlns:a16="http://schemas.microsoft.com/office/drawing/2014/main" val="2950910627"/>
                  </a:ext>
                </a:extLst>
              </a:tr>
              <a:tr h="370840">
                <a:tc>
                  <a:txBody>
                    <a:bodyPr/>
                    <a:lstStyle/>
                    <a:p>
                      <a:pPr marL="342900" indent="-342900">
                        <a:buFont typeface="+mj-lt"/>
                        <a:buAutoNum type="arabicPeriod"/>
                      </a:pPr>
                      <a:r>
                        <a:rPr lang="en-US" sz="1600" dirty="0"/>
                        <a:t>Resident (Edward </a:t>
                      </a:r>
                      <a:r>
                        <a:rPr lang="en-US" sz="1600" dirty="0" err="1"/>
                        <a:t>Igoe</a:t>
                      </a:r>
                      <a:r>
                        <a:rPr lang="en-US" sz="1600" dirty="0"/>
                        <a:t>)</a:t>
                      </a:r>
                    </a:p>
                    <a:p>
                      <a:pPr marL="342900" indent="-342900">
                        <a:buFont typeface="+mj-lt"/>
                        <a:buAutoNum type="arabicPeriod"/>
                      </a:pPr>
                      <a:r>
                        <a:rPr lang="en-US" sz="1600" dirty="0"/>
                        <a:t>Property Owner (Tom Econome)</a:t>
                      </a:r>
                    </a:p>
                    <a:p>
                      <a:pPr marL="342900" indent="-342900">
                        <a:buFont typeface="+mj-lt"/>
                        <a:buAutoNum type="arabicPeriod"/>
                      </a:pPr>
                      <a:r>
                        <a:rPr lang="en-US" sz="1600" dirty="0"/>
                        <a:t>Property Owner (Gary Eckhardt) </a:t>
                      </a:r>
                    </a:p>
                  </a:txBody>
                  <a:tcPr/>
                </a:tc>
                <a:tc>
                  <a:txBody>
                    <a:bodyPr/>
                    <a:lstStyle/>
                    <a:p>
                      <a:pPr marL="342900" indent="-342900">
                        <a:buAutoNum type="arabicPeriod" startAt="9"/>
                      </a:pPr>
                      <a:r>
                        <a:rPr lang="en-US" sz="1600" dirty="0"/>
                        <a:t>FAA (Tim Kuntz/ Dean Williams Alt)</a:t>
                      </a:r>
                    </a:p>
                    <a:p>
                      <a:pPr marL="342900" indent="-342900">
                        <a:buAutoNum type="arabicPeriod" startAt="9"/>
                      </a:pPr>
                      <a:r>
                        <a:rPr lang="en-US" sz="1600" dirty="0"/>
                        <a:t>Parks (Brian Wallace)</a:t>
                      </a:r>
                    </a:p>
                    <a:p>
                      <a:endParaRPr lang="en-US" sz="1600" dirty="0"/>
                    </a:p>
                  </a:txBody>
                  <a:tcPr/>
                </a:tc>
                <a:extLst>
                  <a:ext uri="{0D108BD9-81ED-4DB2-BD59-A6C34878D82A}">
                    <a16:rowId xmlns:a16="http://schemas.microsoft.com/office/drawing/2014/main" val="1373241208"/>
                  </a:ext>
                </a:extLst>
              </a:tr>
              <a:tr h="370840">
                <a:tc>
                  <a:txBody>
                    <a:bodyPr/>
                    <a:lstStyle/>
                    <a:p>
                      <a:r>
                        <a:rPr lang="en-US" sz="1600" b="1" dirty="0">
                          <a:solidFill>
                            <a:schemeClr val="bg1"/>
                          </a:solidFill>
                        </a:rPr>
                        <a:t>Residents At Large (outside district)</a:t>
                      </a:r>
                    </a:p>
                  </a:txBody>
                  <a:tcPr>
                    <a:solidFill>
                      <a:schemeClr val="accent1">
                        <a:lumMod val="60000"/>
                        <a:lumOff val="40000"/>
                      </a:schemeClr>
                    </a:solidFill>
                  </a:tcPr>
                </a:tc>
                <a:tc>
                  <a:txBody>
                    <a:bodyPr/>
                    <a:lstStyle/>
                    <a:p>
                      <a:r>
                        <a:rPr lang="en-US" sz="1600" b="1" dirty="0">
                          <a:solidFill>
                            <a:schemeClr val="bg1"/>
                          </a:solidFill>
                        </a:rPr>
                        <a:t>Economic Development/Developer</a:t>
                      </a:r>
                    </a:p>
                  </a:txBody>
                  <a:tcPr>
                    <a:solidFill>
                      <a:schemeClr val="accent1">
                        <a:lumMod val="60000"/>
                        <a:lumOff val="40000"/>
                      </a:schemeClr>
                    </a:solidFill>
                  </a:tcPr>
                </a:tc>
                <a:extLst>
                  <a:ext uri="{0D108BD9-81ED-4DB2-BD59-A6C34878D82A}">
                    <a16:rowId xmlns:a16="http://schemas.microsoft.com/office/drawing/2014/main" val="2355799000"/>
                  </a:ext>
                </a:extLst>
              </a:tr>
              <a:tr h="370840">
                <a:tc>
                  <a:txBody>
                    <a:bodyPr/>
                    <a:lstStyle/>
                    <a:p>
                      <a:pPr marL="342900" indent="-342900">
                        <a:buFont typeface="+mj-lt"/>
                        <a:buAutoNum type="arabicPeriod" startAt="4"/>
                      </a:pPr>
                      <a:r>
                        <a:rPr lang="en-US" sz="1600" dirty="0"/>
                        <a:t>Resident Adjacent (Julie Lofgren)</a:t>
                      </a:r>
                    </a:p>
                    <a:p>
                      <a:pPr marL="342900" indent="-342900">
                        <a:buFont typeface="+mj-lt"/>
                        <a:buAutoNum type="arabicPeriod" startAt="4"/>
                      </a:pPr>
                      <a:r>
                        <a:rPr lang="en-US" sz="1600" dirty="0"/>
                        <a:t>Resident outside CBD (Jen Lee)</a:t>
                      </a:r>
                    </a:p>
                  </a:txBody>
                  <a:tcPr/>
                </a:tc>
                <a:tc>
                  <a:txBody>
                    <a:bodyPr/>
                    <a:lstStyle/>
                    <a:p>
                      <a:pPr marL="342900" indent="-342900">
                        <a:buAutoNum type="arabicPeriod" startAt="11"/>
                      </a:pPr>
                      <a:r>
                        <a:rPr lang="en-US" sz="1600" dirty="0"/>
                        <a:t>Choose Folsom (Joe Gagliardi/Shannon Rob Alt)</a:t>
                      </a:r>
                    </a:p>
                    <a:p>
                      <a:pPr marL="342900" indent="-342900">
                        <a:buAutoNum type="arabicPeriod" startAt="11"/>
                      </a:pPr>
                      <a:r>
                        <a:rPr lang="en-US" sz="1600" dirty="0"/>
                        <a:t>Developer (Ardie Zahedani)</a:t>
                      </a:r>
                    </a:p>
                    <a:p>
                      <a:pPr marL="342900" indent="-342900">
                        <a:buAutoNum type="arabicPeriod" startAt="11"/>
                      </a:pPr>
                      <a:r>
                        <a:rPr lang="en-US" sz="1600" dirty="0"/>
                        <a:t>Local Developer Representative (Kris Steward)</a:t>
                      </a:r>
                    </a:p>
                  </a:txBody>
                  <a:tcPr/>
                </a:tc>
                <a:extLst>
                  <a:ext uri="{0D108BD9-81ED-4DB2-BD59-A6C34878D82A}">
                    <a16:rowId xmlns:a16="http://schemas.microsoft.com/office/drawing/2014/main" val="3508016008"/>
                  </a:ext>
                </a:extLst>
              </a:tr>
              <a:tr h="370840">
                <a:tc>
                  <a:txBody>
                    <a:bodyPr/>
                    <a:lstStyle/>
                    <a:p>
                      <a:r>
                        <a:rPr lang="en-US" sz="1600" b="1" dirty="0">
                          <a:solidFill>
                            <a:schemeClr val="bg1"/>
                          </a:solidFill>
                        </a:rPr>
                        <a:t>Transportation</a:t>
                      </a:r>
                    </a:p>
                  </a:txBody>
                  <a:tcPr>
                    <a:solidFill>
                      <a:schemeClr val="accent1">
                        <a:lumMod val="60000"/>
                        <a:lumOff val="40000"/>
                      </a:schemeClr>
                    </a:solidFill>
                  </a:tcPr>
                </a:tc>
                <a:tc>
                  <a:txBody>
                    <a:bodyPr/>
                    <a:lstStyle/>
                    <a:p>
                      <a:r>
                        <a:rPr lang="en-US" sz="1600" b="1" dirty="0">
                          <a:solidFill>
                            <a:schemeClr val="bg1"/>
                          </a:solidFill>
                        </a:rPr>
                        <a:t>Education and Students</a:t>
                      </a:r>
                    </a:p>
                  </a:txBody>
                  <a:tcPr>
                    <a:solidFill>
                      <a:schemeClr val="accent1">
                        <a:lumMod val="60000"/>
                        <a:lumOff val="40000"/>
                      </a:schemeClr>
                    </a:solidFill>
                  </a:tcPr>
                </a:tc>
                <a:extLst>
                  <a:ext uri="{0D108BD9-81ED-4DB2-BD59-A6C34878D82A}">
                    <a16:rowId xmlns:a16="http://schemas.microsoft.com/office/drawing/2014/main" val="791566895"/>
                  </a:ext>
                </a:extLst>
              </a:tr>
              <a:tr h="370840">
                <a:tc rowSpan="3">
                  <a:txBody>
                    <a:bodyPr/>
                    <a:lstStyle/>
                    <a:p>
                      <a:pPr marL="342900" indent="-342900">
                        <a:buAutoNum type="arabicPeriod" startAt="6"/>
                      </a:pPr>
                      <a:r>
                        <a:rPr lang="en-US" sz="1600" dirty="0"/>
                        <a:t>Transportation (Mark Johnson)</a:t>
                      </a:r>
                    </a:p>
                    <a:p>
                      <a:pPr marL="342900" indent="-342900">
                        <a:buAutoNum type="arabicPeriod" startAt="6"/>
                      </a:pPr>
                      <a:r>
                        <a:rPr lang="en-US" sz="1600" dirty="0"/>
                        <a:t>Transportation (Anthony Powers)</a:t>
                      </a:r>
                    </a:p>
                    <a:p>
                      <a:pPr marL="342900" indent="-342900">
                        <a:buAutoNum type="arabicPeriod" startAt="6"/>
                      </a:pPr>
                      <a:r>
                        <a:rPr lang="en-US" sz="1600" dirty="0"/>
                        <a:t>ADA Access (Margie Donavan)</a:t>
                      </a:r>
                    </a:p>
                  </a:txBody>
                  <a:tcPr/>
                </a:tc>
                <a:tc>
                  <a:txBody>
                    <a:bodyPr/>
                    <a:lstStyle/>
                    <a:p>
                      <a:pPr marL="342900" indent="-342900">
                        <a:buAutoNum type="arabicPeriod" startAt="14"/>
                      </a:pPr>
                      <a:r>
                        <a:rPr lang="en-US" sz="1600" dirty="0"/>
                        <a:t>Los Rios College (Monica Flores </a:t>
                      </a:r>
                      <a:r>
                        <a:rPr lang="en-US" sz="1600" dirty="0" err="1"/>
                        <a:t>Pactol</a:t>
                      </a:r>
                      <a:r>
                        <a:rPr lang="en-US" sz="1600" dirty="0"/>
                        <a:t>)</a:t>
                      </a:r>
                    </a:p>
                    <a:p>
                      <a:pPr marL="342900" indent="-342900">
                        <a:buAutoNum type="arabicPeriod" startAt="14"/>
                      </a:pPr>
                      <a:r>
                        <a:rPr lang="en-US" sz="1600" dirty="0"/>
                        <a:t>Student (</a:t>
                      </a:r>
                      <a:r>
                        <a:rPr lang="en-US" sz="1600" dirty="0" err="1"/>
                        <a:t>Elija</a:t>
                      </a:r>
                      <a:r>
                        <a:rPr lang="en-US" sz="1600" dirty="0"/>
                        <a:t> Tiglao)</a:t>
                      </a:r>
                    </a:p>
                    <a:p>
                      <a:pPr marL="342900" indent="-342900">
                        <a:buAutoNum type="arabicPeriod" startAt="14"/>
                      </a:pPr>
                      <a:r>
                        <a:rPr lang="en-US" sz="1600" dirty="0"/>
                        <a:t>Student (Anuva Shekar)</a:t>
                      </a:r>
                    </a:p>
                  </a:txBody>
                  <a:tcPr/>
                </a:tc>
                <a:extLst>
                  <a:ext uri="{0D108BD9-81ED-4DB2-BD59-A6C34878D82A}">
                    <a16:rowId xmlns:a16="http://schemas.microsoft.com/office/drawing/2014/main" val="2679011887"/>
                  </a:ext>
                </a:extLst>
              </a:tr>
              <a:tr h="370840">
                <a:tc vMerge="1">
                  <a:txBody>
                    <a:bodyPr/>
                    <a:lstStyle/>
                    <a:p>
                      <a:endParaRPr lang="en-US" sz="1600" b="1" dirty="0">
                        <a:solidFill>
                          <a:schemeClr val="bg1"/>
                        </a:solidFill>
                      </a:endParaRP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Housing/Service Provider</a:t>
                      </a:r>
                    </a:p>
                  </a:txBody>
                  <a:tcPr>
                    <a:solidFill>
                      <a:schemeClr val="accent1">
                        <a:lumMod val="60000"/>
                        <a:lumOff val="40000"/>
                      </a:schemeClr>
                    </a:solidFill>
                  </a:tcPr>
                </a:tc>
                <a:extLst>
                  <a:ext uri="{0D108BD9-81ED-4DB2-BD59-A6C34878D82A}">
                    <a16:rowId xmlns:a16="http://schemas.microsoft.com/office/drawing/2014/main" val="2355114511"/>
                  </a:ext>
                </a:extLst>
              </a:tr>
              <a:tr h="370840">
                <a:tc vMerge="1">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17.   HART </a:t>
                      </a:r>
                      <a:r>
                        <a:rPr lang="en-US" sz="1600" dirty="0"/>
                        <a:t>(Liz </a:t>
                      </a:r>
                      <a:r>
                        <a:rPr lang="en-US" sz="1600" dirty="0" err="1"/>
                        <a:t>Ekenstedt</a:t>
                      </a:r>
                      <a:r>
                        <a:rPr lang="en-US" sz="1600" dirty="0"/>
                        <a:t>)</a:t>
                      </a:r>
                    </a:p>
                  </a:txBody>
                  <a:tcPr/>
                </a:tc>
                <a:extLst>
                  <a:ext uri="{0D108BD9-81ED-4DB2-BD59-A6C34878D82A}">
                    <a16:rowId xmlns:a16="http://schemas.microsoft.com/office/drawing/2014/main" val="2849057889"/>
                  </a:ext>
                </a:extLst>
              </a:tr>
            </a:tbl>
          </a:graphicData>
        </a:graphic>
      </p:graphicFrame>
    </p:spTree>
    <p:extLst>
      <p:ext uri="{BB962C8B-B14F-4D97-AF65-F5344CB8AC3E}">
        <p14:creationId xmlns:p14="http://schemas.microsoft.com/office/powerpoint/2010/main" val="124138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96918D-7F00-29D2-133B-C342D56B92AB}"/>
              </a:ext>
            </a:extLst>
          </p:cNvPr>
          <p:cNvSpPr>
            <a:spLocks noGrp="1"/>
          </p:cNvSpPr>
          <p:nvPr>
            <p:ph type="body" sz="quarter" idx="11"/>
          </p:nvPr>
        </p:nvSpPr>
        <p:spPr/>
        <p:txBody>
          <a:bodyPr/>
          <a:lstStyle/>
          <a:p>
            <a:r>
              <a:rPr lang="en-US" dirty="0"/>
              <a:t>Other Opportunities for Public Participation</a:t>
            </a:r>
          </a:p>
        </p:txBody>
      </p:sp>
      <p:sp>
        <p:nvSpPr>
          <p:cNvPr id="3" name="TextBox 2">
            <a:extLst>
              <a:ext uri="{FF2B5EF4-FFF2-40B4-BE49-F238E27FC236}">
                <a16:creationId xmlns:a16="http://schemas.microsoft.com/office/drawing/2014/main" id="{3DBA2ABF-9EEE-5602-17E5-E2A3071B4C05}"/>
              </a:ext>
            </a:extLst>
          </p:cNvPr>
          <p:cNvSpPr txBox="1"/>
          <p:nvPr/>
        </p:nvSpPr>
        <p:spPr>
          <a:xfrm>
            <a:off x="750497" y="1604513"/>
            <a:ext cx="8936966" cy="4401205"/>
          </a:xfrm>
          <a:prstGeom prst="rect">
            <a:avLst/>
          </a:prstGeom>
          <a:noFill/>
        </p:spPr>
        <p:txBody>
          <a:bodyPr wrap="square" rtlCol="0">
            <a:spAutoFit/>
          </a:bodyPr>
          <a:lstStyle/>
          <a:p>
            <a:pPr marL="342900" marR="0" lvl="0" indent="-342900" algn="just">
              <a:spcBef>
                <a:spcPts val="0"/>
              </a:spcBef>
              <a:spcAft>
                <a:spcPts val="0"/>
              </a:spcAft>
              <a:buFont typeface="Symbol" panose="05050102010706020507" pitchFamily="18" charset="2"/>
              <a:buChar char=""/>
            </a:pPr>
            <a:r>
              <a:rPr lang="en-US" sz="2800" b="0" dirty="0">
                <a:effectLst/>
                <a:latin typeface="Times New Roman" panose="02020603050405020304" pitchFamily="18" charset="0"/>
                <a:ea typeface="Times New Roman" panose="02020603050405020304" pitchFamily="18" charset="0"/>
              </a:rPr>
              <a:t>Draft Engagement and Awareness Plan to highlight methods for building plan awareness, communicating the plan process to the community, and ways to encourage participation.  </a:t>
            </a:r>
            <a:endParaRPr lang="en-US" sz="2800" b="1"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800" b="0" dirty="0">
                <a:effectLst/>
                <a:latin typeface="Times New Roman" panose="02020603050405020304" pitchFamily="18" charset="0"/>
                <a:ea typeface="Times New Roman" panose="02020603050405020304" pitchFamily="18" charset="0"/>
              </a:rPr>
              <a:t>Maintain a Stakeholder Database and City Website</a:t>
            </a:r>
            <a:endParaRPr lang="en-US" sz="2800" b="1"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800" b="0" dirty="0">
                <a:effectLst/>
                <a:latin typeface="Times New Roman" panose="02020603050405020304" pitchFamily="18" charset="0"/>
                <a:ea typeface="Times New Roman" panose="02020603050405020304" pitchFamily="18" charset="0"/>
              </a:rPr>
              <a:t>Consultant field visit to informally interview community members and business owners.</a:t>
            </a:r>
            <a:endParaRPr lang="en-US" sz="2800" b="1"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800" b="0" dirty="0">
                <a:effectLst/>
                <a:latin typeface="Times New Roman" panose="02020603050405020304" pitchFamily="18" charset="0"/>
                <a:ea typeface="Times New Roman" panose="02020603050405020304" pitchFamily="18" charset="0"/>
              </a:rPr>
              <a:t>Use of pop-up engagement to get input within the district and at other neighborhood events.</a:t>
            </a:r>
            <a:endParaRPr lang="en-US" sz="2800" b="1"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800" b="0" dirty="0">
                <a:effectLst/>
                <a:latin typeface="Times New Roman" panose="02020603050405020304" pitchFamily="18" charset="0"/>
                <a:ea typeface="Times New Roman" panose="02020603050405020304" pitchFamily="18" charset="0"/>
              </a:rPr>
              <a:t>Community-wide Design Charette</a:t>
            </a:r>
            <a:endParaRPr lang="en-US" sz="2800" b="1" dirty="0">
              <a:effectLst/>
              <a:latin typeface="Times New Roman" panose="02020603050405020304" pitchFamily="18" charset="0"/>
              <a:ea typeface="Times New Roman" panose="02020603050405020304" pitchFamily="18" charset="0"/>
            </a:endParaRPr>
          </a:p>
        </p:txBody>
      </p:sp>
      <p:pic>
        <p:nvPicPr>
          <p:cNvPr id="5" name="Picture 4" descr="A black and white drawing of a notebook&#10;&#10;Description automatically generated">
            <a:extLst>
              <a:ext uri="{FF2B5EF4-FFF2-40B4-BE49-F238E27FC236}">
                <a16:creationId xmlns:a16="http://schemas.microsoft.com/office/drawing/2014/main" id="{99723941-1C8B-5B4B-EF6D-8344BEC768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88137" y="4702976"/>
            <a:ext cx="2054553" cy="1846529"/>
          </a:xfrm>
          <a:prstGeom prst="rect">
            <a:avLst/>
          </a:prstGeom>
        </p:spPr>
      </p:pic>
    </p:spTree>
    <p:extLst>
      <p:ext uri="{BB962C8B-B14F-4D97-AF65-F5344CB8AC3E}">
        <p14:creationId xmlns:p14="http://schemas.microsoft.com/office/powerpoint/2010/main" val="244962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96918D-7F00-29D2-133B-C342D56B92AB}"/>
              </a:ext>
            </a:extLst>
          </p:cNvPr>
          <p:cNvSpPr>
            <a:spLocks noGrp="1"/>
          </p:cNvSpPr>
          <p:nvPr>
            <p:ph type="body" sz="quarter" idx="11"/>
          </p:nvPr>
        </p:nvSpPr>
        <p:spPr/>
        <p:txBody>
          <a:bodyPr/>
          <a:lstStyle/>
          <a:p>
            <a:r>
              <a:rPr lang="en-US" dirty="0"/>
              <a:t>Recommendation</a:t>
            </a:r>
          </a:p>
        </p:txBody>
      </p:sp>
      <p:sp>
        <p:nvSpPr>
          <p:cNvPr id="3" name="TextBox 2">
            <a:extLst>
              <a:ext uri="{FF2B5EF4-FFF2-40B4-BE49-F238E27FC236}">
                <a16:creationId xmlns:a16="http://schemas.microsoft.com/office/drawing/2014/main" id="{3DBA2ABF-9EEE-5602-17E5-E2A3071B4C05}"/>
              </a:ext>
            </a:extLst>
          </p:cNvPr>
          <p:cNvSpPr txBox="1"/>
          <p:nvPr/>
        </p:nvSpPr>
        <p:spPr>
          <a:xfrm>
            <a:off x="750497" y="1604513"/>
            <a:ext cx="8936966"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Approve Resolution No. 11090 Authorizing the Formation of the Central Business District Master Plan Citizens Advisory Committee, with direction to Community Development Department staff to integrate the Citizens Advisory Committee into the Central Business District Master Planning process to review, comment and make recommendations to City Staff, the Consultant team, the Planning Commission and the City Council regarding Master Plan priorities, concepts, designs, and other Central Business District issues</a:t>
            </a:r>
            <a:endParaRPr lang="en-US" sz="2800" dirty="0"/>
          </a:p>
        </p:txBody>
      </p:sp>
    </p:spTree>
    <p:extLst>
      <p:ext uri="{BB962C8B-B14F-4D97-AF65-F5344CB8AC3E}">
        <p14:creationId xmlns:p14="http://schemas.microsoft.com/office/powerpoint/2010/main" val="3884937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400</Words>
  <Application>Microsoft Office PowerPoint</Application>
  <PresentationFormat>Widescreen</PresentationFormat>
  <Paragraphs>45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Domine</vt:lpstr>
      <vt:lpstr>Symbol</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Shepard</dc:creator>
  <cp:lastModifiedBy>Pam Johns</cp:lastModifiedBy>
  <cp:revision>20</cp:revision>
  <dcterms:created xsi:type="dcterms:W3CDTF">2021-05-12T17:17:23Z</dcterms:created>
  <dcterms:modified xsi:type="dcterms:W3CDTF">2023-08-22T20:47:54Z</dcterms:modified>
</cp:coreProperties>
</file>