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7" r:id="rId2"/>
    <p:sldId id="258" r:id="rId3"/>
    <p:sldId id="259" r:id="rId4"/>
    <p:sldId id="260" r:id="rId5"/>
    <p:sldId id="276" r:id="rId6"/>
    <p:sldId id="262" r:id="rId7"/>
    <p:sldId id="261" r:id="rId8"/>
    <p:sldId id="281" r:id="rId9"/>
    <p:sldId id="280" r:id="rId10"/>
    <p:sldId id="278" r:id="rId11"/>
    <p:sldId id="271" r:id="rId12"/>
    <p:sldId id="275" r:id="rId13"/>
    <p:sldId id="269" r:id="rId14"/>
    <p:sldId id="268" r:id="rId15"/>
    <p:sldId id="279" r:id="rId16"/>
    <p:sldId id="272" r:id="rId17"/>
    <p:sldId id="274" r:id="rId1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DA9"/>
    <a:srgbClr val="9999FF"/>
    <a:srgbClr val="F4F4F4"/>
    <a:srgbClr val="156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69" autoAdjust="0"/>
  </p:normalViewPr>
  <p:slideViewPr>
    <p:cSldViewPr snapToGrid="0">
      <p:cViewPr varScale="1">
        <p:scale>
          <a:sx n="114" d="100"/>
          <a:sy n="114" d="100"/>
        </p:scale>
        <p:origin x="80" y="96"/>
      </p:cViewPr>
      <p:guideLst/>
    </p:cSldViewPr>
  </p:slideViewPr>
  <p:outlineViewPr>
    <p:cViewPr>
      <p:scale>
        <a:sx n="33" d="100"/>
        <a:sy n="33" d="100"/>
      </p:scale>
      <p:origin x="0" y="-23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0" d="100"/>
          <a:sy n="110" d="100"/>
        </p:scale>
        <p:origin x="374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48F976-909A-4AD5-836D-E442A6286679}"/>
              </a:ext>
            </a:extLst>
          </p:cNvPr>
          <p:cNvSpPr>
            <a:spLocks noGrp="1"/>
          </p:cNvSpPr>
          <p:nvPr>
            <p:ph type="hdr" sz="quarter"/>
          </p:nvPr>
        </p:nvSpPr>
        <p:spPr>
          <a:xfrm>
            <a:off x="0" y="0"/>
            <a:ext cx="3011699" cy="463407"/>
          </a:xfrm>
          <a:prstGeom prst="rect">
            <a:avLst/>
          </a:prstGeom>
        </p:spPr>
        <p:txBody>
          <a:bodyPr vert="horz" lIns="92482" tIns="46241" rIns="92482" bIns="46241" rtlCol="0"/>
          <a:lstStyle>
            <a:lvl1pPr algn="l">
              <a:defRPr sz="1200"/>
            </a:lvl1pPr>
          </a:lstStyle>
          <a:p>
            <a:endParaRPr lang="en-US" dirty="0"/>
          </a:p>
        </p:txBody>
      </p:sp>
      <p:sp>
        <p:nvSpPr>
          <p:cNvPr id="3" name="Date Placeholder 2">
            <a:extLst>
              <a:ext uri="{FF2B5EF4-FFF2-40B4-BE49-F238E27FC236}">
                <a16:creationId xmlns:a16="http://schemas.microsoft.com/office/drawing/2014/main" id="{634F59B0-4570-4FAE-958E-052F9EA26065}"/>
              </a:ext>
            </a:extLst>
          </p:cNvPr>
          <p:cNvSpPr>
            <a:spLocks noGrp="1"/>
          </p:cNvSpPr>
          <p:nvPr>
            <p:ph type="dt" sz="quarter" idx="1"/>
          </p:nvPr>
        </p:nvSpPr>
        <p:spPr>
          <a:xfrm>
            <a:off x="3936769" y="0"/>
            <a:ext cx="3011699" cy="463407"/>
          </a:xfrm>
          <a:prstGeom prst="rect">
            <a:avLst/>
          </a:prstGeom>
        </p:spPr>
        <p:txBody>
          <a:bodyPr vert="horz" lIns="92482" tIns="46241" rIns="92482" bIns="46241" rtlCol="0"/>
          <a:lstStyle>
            <a:lvl1pPr algn="r">
              <a:defRPr sz="1200"/>
            </a:lvl1pPr>
          </a:lstStyle>
          <a:p>
            <a:fld id="{780D72F7-46B4-4047-890E-3D8B017EEC19}" type="datetimeFigureOut">
              <a:rPr lang="en-US" smtClean="0"/>
              <a:t>9/12/2023</a:t>
            </a:fld>
            <a:endParaRPr lang="en-US" dirty="0"/>
          </a:p>
        </p:txBody>
      </p:sp>
      <p:sp>
        <p:nvSpPr>
          <p:cNvPr id="4" name="Footer Placeholder 3">
            <a:extLst>
              <a:ext uri="{FF2B5EF4-FFF2-40B4-BE49-F238E27FC236}">
                <a16:creationId xmlns:a16="http://schemas.microsoft.com/office/drawing/2014/main" id="{A4043191-9F03-4800-9546-2B4650941919}"/>
              </a:ext>
            </a:extLst>
          </p:cNvPr>
          <p:cNvSpPr>
            <a:spLocks noGrp="1"/>
          </p:cNvSpPr>
          <p:nvPr>
            <p:ph type="ftr" sz="quarter" idx="2"/>
          </p:nvPr>
        </p:nvSpPr>
        <p:spPr>
          <a:xfrm>
            <a:off x="0" y="8772669"/>
            <a:ext cx="3011699" cy="463406"/>
          </a:xfrm>
          <a:prstGeom prst="rect">
            <a:avLst/>
          </a:prstGeom>
        </p:spPr>
        <p:txBody>
          <a:bodyPr vert="horz" lIns="92482" tIns="46241" rIns="92482" bIns="4624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E762E-0B86-4655-8B5C-79D6EF11C98A}"/>
              </a:ext>
            </a:extLst>
          </p:cNvPr>
          <p:cNvSpPr>
            <a:spLocks noGrp="1"/>
          </p:cNvSpPr>
          <p:nvPr>
            <p:ph type="sldNum" sz="quarter" idx="3"/>
          </p:nvPr>
        </p:nvSpPr>
        <p:spPr>
          <a:xfrm>
            <a:off x="3936769" y="8772669"/>
            <a:ext cx="3011699" cy="463406"/>
          </a:xfrm>
          <a:prstGeom prst="rect">
            <a:avLst/>
          </a:prstGeom>
        </p:spPr>
        <p:txBody>
          <a:bodyPr vert="horz" lIns="92482" tIns="46241" rIns="92482" bIns="46241" rtlCol="0" anchor="b"/>
          <a:lstStyle>
            <a:lvl1pPr algn="r">
              <a:defRPr sz="1200"/>
            </a:lvl1pPr>
          </a:lstStyle>
          <a:p>
            <a:fld id="{501432B0-98EB-447E-803B-FFC90FC8CD92}" type="slidenum">
              <a:rPr lang="en-US" smtClean="0"/>
              <a:t>‹#›</a:t>
            </a:fld>
            <a:endParaRPr lang="en-US" dirty="0"/>
          </a:p>
        </p:txBody>
      </p:sp>
    </p:spTree>
    <p:extLst>
      <p:ext uri="{BB962C8B-B14F-4D97-AF65-F5344CB8AC3E}">
        <p14:creationId xmlns:p14="http://schemas.microsoft.com/office/powerpoint/2010/main" val="300089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2" tIns="46241" rIns="92482" bIns="46241" rtlCol="0"/>
          <a:lstStyle>
            <a:lvl1pPr algn="l">
              <a:defRPr sz="1200"/>
            </a:lvl1pPr>
          </a:lstStyle>
          <a:p>
            <a:endParaRPr lang="en-US" dirty="0"/>
          </a:p>
        </p:txBody>
      </p:sp>
      <p:sp>
        <p:nvSpPr>
          <p:cNvPr id="3" name="Date Placeholder 2"/>
          <p:cNvSpPr>
            <a:spLocks noGrp="1"/>
          </p:cNvSpPr>
          <p:nvPr>
            <p:ph type="dt" idx="1"/>
          </p:nvPr>
        </p:nvSpPr>
        <p:spPr>
          <a:xfrm>
            <a:off x="3936769" y="0"/>
            <a:ext cx="3011699" cy="463407"/>
          </a:xfrm>
          <a:prstGeom prst="rect">
            <a:avLst/>
          </a:prstGeom>
        </p:spPr>
        <p:txBody>
          <a:bodyPr vert="horz" lIns="92482" tIns="46241" rIns="92482" bIns="46241" rtlCol="0"/>
          <a:lstStyle>
            <a:lvl1pPr algn="r">
              <a:defRPr sz="1200"/>
            </a:lvl1pPr>
          </a:lstStyle>
          <a:p>
            <a:fld id="{1CF77DEF-AF61-4E0E-B81D-0A27291A901C}" type="datetimeFigureOut">
              <a:rPr lang="en-US" smtClean="0"/>
              <a:t>9/12/2023</a:t>
            </a:fld>
            <a:endParaRPr lang="en-US" dirty="0"/>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2" tIns="46241" rIns="92482" bIns="46241"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2" tIns="46241" rIns="92482" bIns="462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2" tIns="46241" rIns="92482" bIns="4624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3406"/>
          </a:xfrm>
          <a:prstGeom prst="rect">
            <a:avLst/>
          </a:prstGeom>
        </p:spPr>
        <p:txBody>
          <a:bodyPr vert="horz" lIns="92482" tIns="46241" rIns="92482" bIns="46241" rtlCol="0" anchor="b"/>
          <a:lstStyle>
            <a:lvl1pPr algn="r">
              <a:defRPr sz="1200"/>
            </a:lvl1pPr>
          </a:lstStyle>
          <a:p>
            <a:fld id="{1BF922EC-6BE4-44AB-BD28-DD2BDE19BFE2}" type="slidenum">
              <a:rPr lang="en-US" smtClean="0"/>
              <a:t>‹#›</a:t>
            </a:fld>
            <a:endParaRPr lang="en-US" dirty="0"/>
          </a:p>
        </p:txBody>
      </p:sp>
    </p:spTree>
    <p:extLst>
      <p:ext uri="{BB962C8B-B14F-4D97-AF65-F5344CB8AC3E}">
        <p14:creationId xmlns:p14="http://schemas.microsoft.com/office/powerpoint/2010/main" val="3718244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follow up presentation on staff recommendations previously provided to council in October of last year on efforts to resurrect the city’s landmark tree program</a:t>
            </a:r>
            <a:endParaRPr lang="en-US" dirty="0"/>
          </a:p>
        </p:txBody>
      </p:sp>
      <p:sp>
        <p:nvSpPr>
          <p:cNvPr id="4" name="Slide Number Placeholder 3"/>
          <p:cNvSpPr>
            <a:spLocks noGrp="1"/>
          </p:cNvSpPr>
          <p:nvPr>
            <p:ph type="sldNum" sz="quarter" idx="5"/>
          </p:nvPr>
        </p:nvSpPr>
        <p:spPr/>
        <p:txBody>
          <a:bodyPr/>
          <a:lstStyle/>
          <a:p>
            <a:fld id="{1BF922EC-6BE4-44AB-BD28-DD2BDE19BFE2}" type="slidenum">
              <a:rPr lang="en-US" smtClean="0"/>
              <a:t>1</a:t>
            </a:fld>
            <a:endParaRPr lang="en-US" dirty="0"/>
          </a:p>
        </p:txBody>
      </p:sp>
    </p:spTree>
    <p:extLst>
      <p:ext uri="{BB962C8B-B14F-4D97-AF65-F5344CB8AC3E}">
        <p14:creationId xmlns:p14="http://schemas.microsoft.com/office/powerpoint/2010/main" val="6065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F922EC-6BE4-44AB-BD28-DD2BDE19BFE2}" type="slidenum">
              <a:rPr lang="en-US" smtClean="0"/>
              <a:t>16</a:t>
            </a:fld>
            <a:endParaRPr lang="en-US" dirty="0"/>
          </a:p>
        </p:txBody>
      </p:sp>
    </p:spTree>
    <p:extLst>
      <p:ext uri="{BB962C8B-B14F-4D97-AF65-F5344CB8AC3E}">
        <p14:creationId xmlns:p14="http://schemas.microsoft.com/office/powerpoint/2010/main" val="22192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F922EC-6BE4-44AB-BD28-DD2BDE19BFE2}" type="slidenum">
              <a:rPr lang="en-US" smtClean="0"/>
              <a:t>17</a:t>
            </a:fld>
            <a:endParaRPr lang="en-US" dirty="0"/>
          </a:p>
        </p:txBody>
      </p:sp>
    </p:spTree>
    <p:extLst>
      <p:ext uri="{BB962C8B-B14F-4D97-AF65-F5344CB8AC3E}">
        <p14:creationId xmlns:p14="http://schemas.microsoft.com/office/powerpoint/2010/main" val="411671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recap</a:t>
            </a:r>
            <a:r>
              <a:rPr lang="en-US" baseline="0" dirty="0"/>
              <a:t> on how this came about – Landmark Tree Registry began in 1996. Was active for a few years and then went dormant for more than 20 years. Recently there’s been a revival effort and in the last two years, we’ve added 3 new trees onto the registry.</a:t>
            </a:r>
          </a:p>
        </p:txBody>
      </p:sp>
      <p:sp>
        <p:nvSpPr>
          <p:cNvPr id="4" name="Slide Number Placeholder 3"/>
          <p:cNvSpPr>
            <a:spLocks noGrp="1"/>
          </p:cNvSpPr>
          <p:nvPr>
            <p:ph type="sldNum" sz="quarter" idx="5"/>
          </p:nvPr>
        </p:nvSpPr>
        <p:spPr/>
        <p:txBody>
          <a:bodyPr/>
          <a:lstStyle/>
          <a:p>
            <a:fld id="{1BF922EC-6BE4-44AB-BD28-DD2BDE19BFE2}" type="slidenum">
              <a:rPr lang="en-US" smtClean="0"/>
              <a:t>2</a:t>
            </a:fld>
            <a:endParaRPr lang="en-US" dirty="0"/>
          </a:p>
        </p:txBody>
      </p:sp>
    </p:spTree>
    <p:extLst>
      <p:ext uri="{BB962C8B-B14F-4D97-AF65-F5344CB8AC3E}">
        <p14:creationId xmlns:p14="http://schemas.microsoft.com/office/powerpoint/2010/main" val="413485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a landmark tree is a tree designated by city council for being particularly remarkable, meeting one of these 4 findings.</a:t>
            </a:r>
          </a:p>
        </p:txBody>
      </p:sp>
      <p:sp>
        <p:nvSpPr>
          <p:cNvPr id="4" name="Slide Number Placeholder 3"/>
          <p:cNvSpPr>
            <a:spLocks noGrp="1"/>
          </p:cNvSpPr>
          <p:nvPr>
            <p:ph type="sldNum" sz="quarter" idx="5"/>
          </p:nvPr>
        </p:nvSpPr>
        <p:spPr/>
        <p:txBody>
          <a:bodyPr/>
          <a:lstStyle/>
          <a:p>
            <a:fld id="{1BF922EC-6BE4-44AB-BD28-DD2BDE19BFE2}" type="slidenum">
              <a:rPr lang="en-US" smtClean="0"/>
              <a:t>3</a:t>
            </a:fld>
            <a:endParaRPr lang="en-US" dirty="0"/>
          </a:p>
        </p:txBody>
      </p:sp>
    </p:spTree>
    <p:extLst>
      <p:ext uri="{BB962C8B-B14F-4D97-AF65-F5344CB8AC3E}">
        <p14:creationId xmlns:p14="http://schemas.microsoft.com/office/powerpoint/2010/main" val="60758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the program – recognize</a:t>
            </a:r>
            <a:r>
              <a:rPr lang="en-US" baseline="0" dirty="0"/>
              <a:t> that large </a:t>
            </a:r>
            <a:r>
              <a:rPr lang="en-US" baseline="0"/>
              <a:t>trees are </a:t>
            </a:r>
            <a:r>
              <a:rPr lang="en-US" baseline="0" dirty="0"/>
              <a:t>quantifiable assets to the environment, property values and human health. The bigger the tree, the bigger the benefit… and the cost of maintenance. The LMT program sheds brings attention to the value of trees and also provides assistance to owners for maintenance costs if CC deems a tree worthy of the registry.</a:t>
            </a:r>
            <a:endParaRPr lang="en-US" dirty="0"/>
          </a:p>
        </p:txBody>
      </p:sp>
      <p:sp>
        <p:nvSpPr>
          <p:cNvPr id="4" name="Slide Number Placeholder 3"/>
          <p:cNvSpPr>
            <a:spLocks noGrp="1"/>
          </p:cNvSpPr>
          <p:nvPr>
            <p:ph type="sldNum" sz="quarter" idx="5"/>
          </p:nvPr>
        </p:nvSpPr>
        <p:spPr/>
        <p:txBody>
          <a:bodyPr/>
          <a:lstStyle/>
          <a:p>
            <a:fld id="{1BF922EC-6BE4-44AB-BD28-DD2BDE19BFE2}" type="slidenum">
              <a:rPr lang="en-US" smtClean="0"/>
              <a:t>4</a:t>
            </a:fld>
            <a:endParaRPr lang="en-US" dirty="0"/>
          </a:p>
        </p:txBody>
      </p:sp>
    </p:spTree>
    <p:extLst>
      <p:ext uri="{BB962C8B-B14F-4D97-AF65-F5344CB8AC3E}">
        <p14:creationId xmlns:p14="http://schemas.microsoft.com/office/powerpoint/2010/main" val="140757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F922EC-6BE4-44AB-BD28-DD2BDE19BFE2}" type="slidenum">
              <a:rPr lang="en-US" smtClean="0"/>
              <a:t>5</a:t>
            </a:fld>
            <a:endParaRPr lang="en-US" dirty="0"/>
          </a:p>
        </p:txBody>
      </p:sp>
    </p:spTree>
    <p:extLst>
      <p:ext uri="{BB962C8B-B14F-4D97-AF65-F5344CB8AC3E}">
        <p14:creationId xmlns:p14="http://schemas.microsoft.com/office/powerpoint/2010/main" val="13067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request of CC, staff have been exploring the potential of 2 particular groves to add onto the landmark registry.</a:t>
            </a:r>
          </a:p>
        </p:txBody>
      </p:sp>
      <p:sp>
        <p:nvSpPr>
          <p:cNvPr id="4" name="Slide Number Placeholder 3"/>
          <p:cNvSpPr>
            <a:spLocks noGrp="1"/>
          </p:cNvSpPr>
          <p:nvPr>
            <p:ph type="sldNum" sz="quarter" idx="5"/>
          </p:nvPr>
        </p:nvSpPr>
        <p:spPr/>
        <p:txBody>
          <a:bodyPr/>
          <a:lstStyle/>
          <a:p>
            <a:fld id="{1BF922EC-6BE4-44AB-BD28-DD2BDE19BFE2}" type="slidenum">
              <a:rPr lang="en-US" smtClean="0"/>
              <a:t>6</a:t>
            </a:fld>
            <a:endParaRPr lang="en-US" dirty="0"/>
          </a:p>
        </p:txBody>
      </p:sp>
    </p:spTree>
    <p:extLst>
      <p:ext uri="{BB962C8B-B14F-4D97-AF65-F5344CB8AC3E}">
        <p14:creationId xmlns:p14="http://schemas.microsoft.com/office/powerpoint/2010/main" val="187379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suggest that 3 of the 4 findings apply here.</a:t>
            </a:r>
          </a:p>
        </p:txBody>
      </p:sp>
      <p:sp>
        <p:nvSpPr>
          <p:cNvPr id="4" name="Slide Number Placeholder 3"/>
          <p:cNvSpPr>
            <a:spLocks noGrp="1"/>
          </p:cNvSpPr>
          <p:nvPr>
            <p:ph type="sldNum" sz="quarter" idx="5"/>
          </p:nvPr>
        </p:nvSpPr>
        <p:spPr/>
        <p:txBody>
          <a:bodyPr/>
          <a:lstStyle/>
          <a:p>
            <a:fld id="{1BF922EC-6BE4-44AB-BD28-DD2BDE19BFE2}" type="slidenum">
              <a:rPr lang="en-US" smtClean="0"/>
              <a:t>7</a:t>
            </a:fld>
            <a:endParaRPr lang="en-US" dirty="0"/>
          </a:p>
        </p:txBody>
      </p:sp>
    </p:spTree>
    <p:extLst>
      <p:ext uri="{BB962C8B-B14F-4D97-AF65-F5344CB8AC3E}">
        <p14:creationId xmlns:p14="http://schemas.microsoft.com/office/powerpoint/2010/main" val="3883937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here is just some fun I was having with Assistant Planner </a:t>
            </a:r>
            <a:r>
              <a:rPr lang="en-US" dirty="0" err="1"/>
              <a:t>nathan</a:t>
            </a:r>
            <a:r>
              <a:rPr lang="en-US" dirty="0"/>
              <a:t> Stroud.</a:t>
            </a:r>
          </a:p>
        </p:txBody>
      </p:sp>
      <p:sp>
        <p:nvSpPr>
          <p:cNvPr id="4" name="Slide Number Placeholder 3"/>
          <p:cNvSpPr>
            <a:spLocks noGrp="1"/>
          </p:cNvSpPr>
          <p:nvPr>
            <p:ph type="sldNum" sz="quarter" idx="5"/>
          </p:nvPr>
        </p:nvSpPr>
        <p:spPr/>
        <p:txBody>
          <a:bodyPr/>
          <a:lstStyle/>
          <a:p>
            <a:fld id="{1BF922EC-6BE4-44AB-BD28-DD2BDE19BFE2}" type="slidenum">
              <a:rPr lang="en-US" smtClean="0"/>
              <a:t>11</a:t>
            </a:fld>
            <a:endParaRPr lang="en-US" dirty="0"/>
          </a:p>
        </p:txBody>
      </p:sp>
    </p:spTree>
    <p:extLst>
      <p:ext uri="{BB962C8B-B14F-4D97-AF65-F5344CB8AC3E}">
        <p14:creationId xmlns:p14="http://schemas.microsoft.com/office/powerpoint/2010/main" val="3992939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Department of Corrections and Rehabilitation </a:t>
            </a:r>
          </a:p>
        </p:txBody>
      </p:sp>
      <p:sp>
        <p:nvSpPr>
          <p:cNvPr id="4" name="Slide Number Placeholder 3"/>
          <p:cNvSpPr>
            <a:spLocks noGrp="1"/>
          </p:cNvSpPr>
          <p:nvPr>
            <p:ph type="sldNum" sz="quarter" idx="5"/>
          </p:nvPr>
        </p:nvSpPr>
        <p:spPr/>
        <p:txBody>
          <a:bodyPr/>
          <a:lstStyle/>
          <a:p>
            <a:fld id="{1BF922EC-6BE4-44AB-BD28-DD2BDE19BFE2}" type="slidenum">
              <a:rPr lang="en-US" smtClean="0"/>
              <a:t>12</a:t>
            </a:fld>
            <a:endParaRPr lang="en-US" dirty="0"/>
          </a:p>
        </p:txBody>
      </p:sp>
    </p:spTree>
    <p:extLst>
      <p:ext uri="{BB962C8B-B14F-4D97-AF65-F5344CB8AC3E}">
        <p14:creationId xmlns:p14="http://schemas.microsoft.com/office/powerpoint/2010/main" val="537985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4F4F4"/>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EC48A9-C25D-46B7-9044-92C158BD033F}"/>
              </a:ext>
            </a:extLst>
          </p:cNvPr>
          <p:cNvSpPr>
            <a:spLocks noGrp="1" noChangeAspect="1"/>
          </p:cNvSpPr>
          <p:nvPr>
            <p:ph type="pic" sz="quarter" idx="10" hasCustomPrompt="1"/>
          </p:nvPr>
        </p:nvSpPr>
        <p:spPr>
          <a:xfrm>
            <a:off x="221226" y="228138"/>
            <a:ext cx="11747090" cy="4823185"/>
          </a:xfrm>
          <a:prstGeom prst="rect">
            <a:avLst/>
          </a:prstGeom>
        </p:spPr>
        <p:txBody>
          <a:bodyPr/>
          <a:lstStyle>
            <a:lvl1pPr marL="0" indent="0">
              <a:buNone/>
              <a:defRPr sz="2400" b="0"/>
            </a:lvl1pPr>
          </a:lstStyle>
          <a:p>
            <a:r>
              <a:rPr lang="en-US" dirty="0"/>
              <a:t>-- Insert Image Here -- Choose your own image, formatted to 1924x790 pixels, or choose from pre-formatted images in the “Intro Slide Images” folder on the Employee Communications Drive. To insert image click the pictures icon in the center of this frame. </a:t>
            </a:r>
          </a:p>
        </p:txBody>
      </p:sp>
      <p:pic>
        <p:nvPicPr>
          <p:cNvPr id="10" name="Picture 9">
            <a:extLst>
              <a:ext uri="{FF2B5EF4-FFF2-40B4-BE49-F238E27FC236}">
                <a16:creationId xmlns:a16="http://schemas.microsoft.com/office/drawing/2014/main" id="{ADA30A57-B7CB-4078-B07B-17CC53777D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02942"/>
            <a:ext cx="12191999" cy="1761211"/>
          </a:xfrm>
          <a:prstGeom prst="rect">
            <a:avLst/>
          </a:prstGeom>
        </p:spPr>
      </p:pic>
      <p:sp>
        <p:nvSpPr>
          <p:cNvPr id="12" name="Text Placeholder 11">
            <a:extLst>
              <a:ext uri="{FF2B5EF4-FFF2-40B4-BE49-F238E27FC236}">
                <a16:creationId xmlns:a16="http://schemas.microsoft.com/office/drawing/2014/main" id="{831E32AB-604E-4CB5-A102-A7D0025A3036}"/>
              </a:ext>
            </a:extLst>
          </p:cNvPr>
          <p:cNvSpPr>
            <a:spLocks noGrp="1"/>
          </p:cNvSpPr>
          <p:nvPr>
            <p:ph type="body" sz="quarter" idx="11" hasCustomPrompt="1"/>
          </p:nvPr>
        </p:nvSpPr>
        <p:spPr>
          <a:xfrm>
            <a:off x="398463" y="5500688"/>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Tree>
    <p:extLst>
      <p:ext uri="{BB962C8B-B14F-4D97-AF65-F5344CB8AC3E}">
        <p14:creationId xmlns:p14="http://schemas.microsoft.com/office/powerpoint/2010/main" val="337298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7" name="TextBox 6">
            <a:extLst>
              <a:ext uri="{FF2B5EF4-FFF2-40B4-BE49-F238E27FC236}">
                <a16:creationId xmlns:a16="http://schemas.microsoft.com/office/drawing/2014/main" id="{6CE6DF7E-F238-49C1-AD5D-5A9A839D37EC}"/>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56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4" name="Text Placeholder 3">
            <a:extLst>
              <a:ext uri="{FF2B5EF4-FFF2-40B4-BE49-F238E27FC236}">
                <a16:creationId xmlns:a16="http://schemas.microsoft.com/office/drawing/2014/main" id="{E59EEA35-3B55-401A-A474-66691E8131FD}"/>
              </a:ext>
            </a:extLst>
          </p:cNvPr>
          <p:cNvSpPr>
            <a:spLocks noGrp="1"/>
          </p:cNvSpPr>
          <p:nvPr>
            <p:ph type="body" sz="quarter" idx="12" hasCustomPrompt="1"/>
          </p:nvPr>
        </p:nvSpPr>
        <p:spPr>
          <a:xfrm>
            <a:off x="350043" y="1770063"/>
            <a:ext cx="11491913" cy="477996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A7DFF964-1CFF-4228-9878-643007716D8E}"/>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33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Text, Right Image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4" name="Text Placeholder 3">
            <a:extLst>
              <a:ext uri="{FF2B5EF4-FFF2-40B4-BE49-F238E27FC236}">
                <a16:creationId xmlns:a16="http://schemas.microsoft.com/office/drawing/2014/main" id="{7DEB1F3D-09CE-4800-885A-7425F35DA9FA}"/>
              </a:ext>
            </a:extLst>
          </p:cNvPr>
          <p:cNvSpPr>
            <a:spLocks noGrp="1"/>
          </p:cNvSpPr>
          <p:nvPr>
            <p:ph type="body" sz="quarter" idx="12" hasCustomPrompt="1"/>
          </p:nvPr>
        </p:nvSpPr>
        <p:spPr>
          <a:xfrm>
            <a:off x="395059" y="1775893"/>
            <a:ext cx="7604296" cy="477361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ED2CCD8-ABCD-41C2-B99F-8122216A8067}"/>
              </a:ext>
            </a:extLst>
          </p:cNvPr>
          <p:cNvSpPr>
            <a:spLocks noGrp="1"/>
          </p:cNvSpPr>
          <p:nvPr>
            <p:ph type="pic" sz="quarter" idx="13"/>
          </p:nvPr>
        </p:nvSpPr>
        <p:spPr>
          <a:xfrm>
            <a:off x="8189684" y="1775893"/>
            <a:ext cx="3625850" cy="4774132"/>
          </a:xfrm>
          <a:prstGeom prst="rect">
            <a:avLst/>
          </a:prstGeom>
        </p:spPr>
        <p:txBody>
          <a:bodyPr/>
          <a:lstStyle/>
          <a:p>
            <a:endParaRPr lang="en-US" dirty="0"/>
          </a:p>
        </p:txBody>
      </p:sp>
      <p:sp>
        <p:nvSpPr>
          <p:cNvPr id="9" name="TextBox 8">
            <a:extLst>
              <a:ext uri="{FF2B5EF4-FFF2-40B4-BE49-F238E27FC236}">
                <a16:creationId xmlns:a16="http://schemas.microsoft.com/office/drawing/2014/main" id="{E1F3E273-68D7-4ED5-A24A-D8C85B6D257B}"/>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51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mage, Right Text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4" name="Text Placeholder 3">
            <a:extLst>
              <a:ext uri="{FF2B5EF4-FFF2-40B4-BE49-F238E27FC236}">
                <a16:creationId xmlns:a16="http://schemas.microsoft.com/office/drawing/2014/main" id="{7DEB1F3D-09CE-4800-885A-7425F35DA9FA}"/>
              </a:ext>
            </a:extLst>
          </p:cNvPr>
          <p:cNvSpPr>
            <a:spLocks noGrp="1"/>
          </p:cNvSpPr>
          <p:nvPr>
            <p:ph type="body" sz="quarter" idx="12" hasCustomPrompt="1"/>
          </p:nvPr>
        </p:nvSpPr>
        <p:spPr>
          <a:xfrm>
            <a:off x="4211238" y="1775893"/>
            <a:ext cx="7604296" cy="477361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ED2CCD8-ABCD-41C2-B99F-8122216A8067}"/>
              </a:ext>
            </a:extLst>
          </p:cNvPr>
          <p:cNvSpPr>
            <a:spLocks noGrp="1"/>
          </p:cNvSpPr>
          <p:nvPr>
            <p:ph type="pic" sz="quarter" idx="13"/>
          </p:nvPr>
        </p:nvSpPr>
        <p:spPr>
          <a:xfrm>
            <a:off x="376466" y="1775893"/>
            <a:ext cx="3625850" cy="4774132"/>
          </a:xfrm>
          <a:prstGeom prst="rect">
            <a:avLst/>
          </a:prstGeom>
        </p:spPr>
        <p:txBody>
          <a:bodyPr/>
          <a:lstStyle/>
          <a:p>
            <a:endParaRPr lang="en-US" dirty="0"/>
          </a:p>
        </p:txBody>
      </p:sp>
      <p:sp>
        <p:nvSpPr>
          <p:cNvPr id="9" name="TextBox 8">
            <a:extLst>
              <a:ext uri="{FF2B5EF4-FFF2-40B4-BE49-F238E27FC236}">
                <a16:creationId xmlns:a16="http://schemas.microsoft.com/office/drawing/2014/main" id="{FA2DCFA6-3357-42AA-ABAA-A693075D7219}"/>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638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98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tree with the sun behind it&#10;&#10;Description automatically generated with low confidence">
            <a:extLst>
              <a:ext uri="{FF2B5EF4-FFF2-40B4-BE49-F238E27FC236}">
                <a16:creationId xmlns:a16="http://schemas.microsoft.com/office/drawing/2014/main" id="{8C922685-1DDF-27B2-3142-EA0B0898D17C}"/>
              </a:ext>
            </a:extLst>
          </p:cNvPr>
          <p:cNvPicPr>
            <a:picLocks noGrp="1" noChangeAspect="1"/>
          </p:cNvPicPr>
          <p:nvPr>
            <p:ph type="pic" sz="quarter" idx="10"/>
          </p:nvPr>
        </p:nvPicPr>
        <p:blipFill>
          <a:blip r:embed="rId3">
            <a:alphaModFix amt="50000"/>
            <a:extLst>
              <a:ext uri="{28A0092B-C50C-407E-A947-70E740481C1C}">
                <a14:useLocalDpi xmlns:a14="http://schemas.microsoft.com/office/drawing/2010/main" val="0"/>
              </a:ext>
            </a:extLst>
          </a:blip>
          <a:srcRect l="34605" r="34605"/>
          <a:stretch>
            <a:fillRect/>
          </a:stretch>
        </p:blipFill>
        <p:spPr>
          <a:xfrm rot="5400000">
            <a:off x="3587473" y="-3141763"/>
            <a:ext cx="5142691" cy="11747501"/>
          </a:xfrm>
        </p:spPr>
      </p:pic>
      <p:sp>
        <p:nvSpPr>
          <p:cNvPr id="5" name="Text Placeholder 4">
            <a:extLst>
              <a:ext uri="{FF2B5EF4-FFF2-40B4-BE49-F238E27FC236}">
                <a16:creationId xmlns:a16="http://schemas.microsoft.com/office/drawing/2014/main" id="{86C4ABA6-7F77-4CE3-B0EC-A208AF745D7B}"/>
              </a:ext>
            </a:extLst>
          </p:cNvPr>
          <p:cNvSpPr>
            <a:spLocks noGrp="1"/>
          </p:cNvSpPr>
          <p:nvPr>
            <p:ph type="body" sz="quarter" idx="11"/>
          </p:nvPr>
        </p:nvSpPr>
        <p:spPr>
          <a:xfrm>
            <a:off x="531778" y="5500688"/>
            <a:ext cx="8952463" cy="918585"/>
          </a:xfrm>
        </p:spPr>
        <p:txBody>
          <a:bodyPr/>
          <a:lstStyle/>
          <a:p>
            <a:r>
              <a:rPr lang="en-US" dirty="0"/>
              <a:t>Landmark Tree Designations </a:t>
            </a:r>
          </a:p>
          <a:p>
            <a:r>
              <a:rPr lang="en-US" sz="3200" dirty="0"/>
              <a:t>Urban Forester Recommendations- Groves</a:t>
            </a:r>
          </a:p>
        </p:txBody>
      </p:sp>
    </p:spTree>
    <p:extLst>
      <p:ext uri="{BB962C8B-B14F-4D97-AF65-F5344CB8AC3E}">
        <p14:creationId xmlns:p14="http://schemas.microsoft.com/office/powerpoint/2010/main" val="236322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32097" y="5500688"/>
            <a:ext cx="9141914" cy="958850"/>
          </a:xfrm>
        </p:spPr>
        <p:txBody>
          <a:bodyPr/>
          <a:lstStyle/>
          <a:p>
            <a:r>
              <a:rPr lang="en-US" dirty="0"/>
              <a:t>Candidate #1 – </a:t>
            </a:r>
            <a:r>
              <a:rPr lang="en-US" sz="3200" i="1" dirty="0"/>
              <a:t>The Folsom Prison Grove</a:t>
            </a:r>
          </a:p>
        </p:txBody>
      </p:sp>
      <p:pic>
        <p:nvPicPr>
          <p:cNvPr id="11" name="Picture 10" descr="A dirt road with trees on either side of it&#10;&#10;Description automatically generated with medium confidence">
            <a:extLst>
              <a:ext uri="{FF2B5EF4-FFF2-40B4-BE49-F238E27FC236}">
                <a16:creationId xmlns:a16="http://schemas.microsoft.com/office/drawing/2014/main" id="{DFAB1D9E-0698-CF73-08E1-2833D4A1F95A}"/>
              </a:ext>
            </a:extLst>
          </p:cNvPr>
          <p:cNvPicPr>
            <a:picLocks noChangeAspect="1"/>
          </p:cNvPicPr>
          <p:nvPr/>
        </p:nvPicPr>
        <p:blipFill rotWithShape="1">
          <a:blip r:embed="rId2">
            <a:extLst>
              <a:ext uri="{28A0092B-C50C-407E-A947-70E740481C1C}">
                <a14:useLocalDpi xmlns:a14="http://schemas.microsoft.com/office/drawing/2010/main" val="0"/>
              </a:ext>
            </a:extLst>
          </a:blip>
          <a:srcRect r="3274"/>
          <a:stretch/>
        </p:blipFill>
        <p:spPr>
          <a:xfrm>
            <a:off x="232845" y="398462"/>
            <a:ext cx="11726309" cy="4761061"/>
          </a:xfrm>
          <a:prstGeom prst="rect">
            <a:avLst/>
          </a:prstGeom>
          <a:ln>
            <a:noFill/>
          </a:ln>
          <a:effectLst>
            <a:softEdge rad="112500"/>
          </a:effectLst>
        </p:spPr>
      </p:pic>
    </p:spTree>
    <p:extLst>
      <p:ext uri="{BB962C8B-B14F-4D97-AF65-F5344CB8AC3E}">
        <p14:creationId xmlns:p14="http://schemas.microsoft.com/office/powerpoint/2010/main" val="194111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36645" y="5500688"/>
            <a:ext cx="9137363" cy="958850"/>
          </a:xfrm>
        </p:spPr>
        <p:txBody>
          <a:bodyPr/>
          <a:lstStyle/>
          <a:p>
            <a:r>
              <a:rPr lang="en-US" dirty="0"/>
              <a:t>Candidate #1 – </a:t>
            </a:r>
            <a:r>
              <a:rPr lang="en-US" sz="3200" i="1" dirty="0"/>
              <a:t>The Folsom Prison Grove</a:t>
            </a:r>
          </a:p>
        </p:txBody>
      </p:sp>
      <p:pic>
        <p:nvPicPr>
          <p:cNvPr id="3" name="Picture 2" descr="Map&#10;&#10;Description automatically generated">
            <a:extLst>
              <a:ext uri="{FF2B5EF4-FFF2-40B4-BE49-F238E27FC236}">
                <a16:creationId xmlns:a16="http://schemas.microsoft.com/office/drawing/2014/main" id="{640E90CF-36DD-09F2-1C7A-ABD89A6A8240}"/>
              </a:ext>
            </a:extLst>
          </p:cNvPr>
          <p:cNvPicPr>
            <a:picLocks noChangeAspect="1"/>
          </p:cNvPicPr>
          <p:nvPr/>
        </p:nvPicPr>
        <p:blipFill rotWithShape="1">
          <a:blip r:embed="rId3">
            <a:extLst>
              <a:ext uri="{28A0092B-C50C-407E-A947-70E740481C1C}">
                <a14:useLocalDpi xmlns:a14="http://schemas.microsoft.com/office/drawing/2010/main" val="0"/>
              </a:ext>
            </a:extLst>
          </a:blip>
          <a:srcRect l="5797" t="9443" r="5676" b="11580"/>
          <a:stretch/>
        </p:blipFill>
        <p:spPr>
          <a:xfrm>
            <a:off x="336645" y="204716"/>
            <a:ext cx="6902674" cy="4952265"/>
          </a:xfrm>
          <a:prstGeom prst="rect">
            <a:avLst/>
          </a:prstGeom>
        </p:spPr>
      </p:pic>
      <p:graphicFrame>
        <p:nvGraphicFramePr>
          <p:cNvPr id="8" name="Table 7">
            <a:extLst>
              <a:ext uri="{FF2B5EF4-FFF2-40B4-BE49-F238E27FC236}">
                <a16:creationId xmlns:a16="http://schemas.microsoft.com/office/drawing/2014/main" id="{0F8714A8-C873-0CDB-3D5F-9C2CB39C5E08}"/>
              </a:ext>
            </a:extLst>
          </p:cNvPr>
          <p:cNvGraphicFramePr>
            <a:graphicFrameLocks noGrp="1"/>
          </p:cNvGraphicFramePr>
          <p:nvPr>
            <p:extLst>
              <p:ext uri="{D42A27DB-BD31-4B8C-83A1-F6EECF244321}">
                <p14:modId xmlns:p14="http://schemas.microsoft.com/office/powerpoint/2010/main" val="1243655524"/>
              </p:ext>
            </p:extLst>
          </p:nvPr>
        </p:nvGraphicFramePr>
        <p:xfrm>
          <a:off x="7239319" y="347330"/>
          <a:ext cx="4616036" cy="4068727"/>
        </p:xfrm>
        <a:graphic>
          <a:graphicData uri="http://schemas.openxmlformats.org/drawingml/2006/table">
            <a:tbl>
              <a:tblPr firstRow="1" firstCol="1" bandRow="1">
                <a:tableStyleId>{5C22544A-7EE6-4342-B048-85BDC9FD1C3A}</a:tableStyleId>
              </a:tblPr>
              <a:tblGrid>
                <a:gridCol w="972561">
                  <a:extLst>
                    <a:ext uri="{9D8B030D-6E8A-4147-A177-3AD203B41FA5}">
                      <a16:colId xmlns:a16="http://schemas.microsoft.com/office/drawing/2014/main" val="3933927321"/>
                    </a:ext>
                  </a:extLst>
                </a:gridCol>
                <a:gridCol w="1602052">
                  <a:extLst>
                    <a:ext uri="{9D8B030D-6E8A-4147-A177-3AD203B41FA5}">
                      <a16:colId xmlns:a16="http://schemas.microsoft.com/office/drawing/2014/main" val="3573469812"/>
                    </a:ext>
                  </a:extLst>
                </a:gridCol>
                <a:gridCol w="2041423">
                  <a:extLst>
                    <a:ext uri="{9D8B030D-6E8A-4147-A177-3AD203B41FA5}">
                      <a16:colId xmlns:a16="http://schemas.microsoft.com/office/drawing/2014/main" val="1103219720"/>
                    </a:ext>
                  </a:extLst>
                </a:gridCol>
              </a:tblGrid>
              <a:tr h="520586">
                <a:tc gridSpan="3">
                  <a:txBody>
                    <a:bodyPr/>
                    <a:lstStyle/>
                    <a:p>
                      <a:pPr marL="0" marR="0" algn="ctr">
                        <a:lnSpc>
                          <a:spcPct val="107000"/>
                        </a:lnSpc>
                        <a:spcBef>
                          <a:spcPts val="0"/>
                        </a:spcBef>
                        <a:spcAft>
                          <a:spcPts val="0"/>
                        </a:spcAft>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PRISON GROVE ZONES</a:t>
                      </a:r>
                    </a:p>
                  </a:txBody>
                  <a:tcPr marL="68580" marR="68580" marT="0" marB="0" anchor="ctr"/>
                </a:tc>
                <a:tc hMerge="1">
                  <a:txBody>
                    <a:bodyPr/>
                    <a:lstStyle/>
                    <a:p>
                      <a:pPr marL="0" marR="0" algn="ctr">
                        <a:lnSpc>
                          <a:spcPct val="107000"/>
                        </a:lnSpc>
                        <a:spcBef>
                          <a:spcPts val="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48910"/>
                  </a:ext>
                </a:extLst>
              </a:tr>
              <a:tr h="288622">
                <a:tc>
                  <a:txBody>
                    <a:bodyPr/>
                    <a:lstStyle/>
                    <a:p>
                      <a:pPr marL="0" marR="0" algn="ctr">
                        <a:lnSpc>
                          <a:spcPct val="107000"/>
                        </a:lnSpc>
                        <a:spcBef>
                          <a:spcPts val="0"/>
                        </a:spcBef>
                        <a:spcAft>
                          <a:spcPts val="0"/>
                        </a:spcAft>
                      </a:pPr>
                      <a:r>
                        <a:rPr lang="en-US" sz="1100" kern="100" dirty="0">
                          <a:solidFill>
                            <a:schemeClr val="tx1"/>
                          </a:solidFill>
                          <a:effectLst/>
                        </a:rPr>
                        <a:t>Zone</a:t>
                      </a:r>
                      <a:endParaRPr lang="en-US"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999FF"/>
                    </a:solidFill>
                  </a:tcPr>
                </a:tc>
                <a:tc>
                  <a:txBody>
                    <a:bodyPr/>
                    <a:lstStyle/>
                    <a:p>
                      <a:pPr marL="0" marR="0" algn="ctr">
                        <a:lnSpc>
                          <a:spcPct val="107000"/>
                        </a:lnSpc>
                        <a:spcBef>
                          <a:spcPts val="0"/>
                        </a:spcBef>
                        <a:spcAft>
                          <a:spcPts val="0"/>
                        </a:spcAft>
                      </a:pPr>
                      <a:r>
                        <a:rPr lang="en-US" sz="1100" b="1" kern="100" dirty="0">
                          <a:solidFill>
                            <a:schemeClr val="tx1"/>
                          </a:solidFill>
                          <a:effectLst/>
                        </a:rPr>
                        <a:t>Description</a:t>
                      </a:r>
                      <a:endParaRPr lang="en-US"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999FF"/>
                    </a:solidFill>
                  </a:tcPr>
                </a:tc>
                <a:tc>
                  <a:txBody>
                    <a:bodyPr/>
                    <a:lstStyle/>
                    <a:p>
                      <a:pPr marL="0" marR="0" algn="ctr">
                        <a:lnSpc>
                          <a:spcPct val="107000"/>
                        </a:lnSpc>
                        <a:spcBef>
                          <a:spcPts val="0"/>
                        </a:spcBef>
                        <a:spcAft>
                          <a:spcPts val="0"/>
                        </a:spcAft>
                      </a:pPr>
                      <a:r>
                        <a:rPr lang="en-US" sz="1100" b="1" kern="100" dirty="0">
                          <a:solidFill>
                            <a:schemeClr val="tx1"/>
                          </a:solidFill>
                          <a:effectLst/>
                        </a:rPr>
                        <a:t>Opportunities?</a:t>
                      </a:r>
                      <a:endParaRPr lang="en-US"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999FF"/>
                    </a:solidFill>
                  </a:tcPr>
                </a:tc>
                <a:extLst>
                  <a:ext uri="{0D108BD9-81ED-4DB2-BD59-A6C34878D82A}">
                    <a16:rowId xmlns:a16="http://schemas.microsoft.com/office/drawing/2014/main" val="640692802"/>
                  </a:ext>
                </a:extLst>
              </a:tr>
              <a:tr h="868147">
                <a:tc>
                  <a:txBody>
                    <a:bodyPr/>
                    <a:lstStyle/>
                    <a:p>
                      <a:pPr marL="0" marR="0" algn="ctr">
                        <a:lnSpc>
                          <a:spcPct val="107000"/>
                        </a:lnSpc>
                        <a:spcBef>
                          <a:spcPts val="0"/>
                        </a:spcBef>
                        <a:spcAft>
                          <a:spcPts val="0"/>
                        </a:spcAft>
                      </a:pPr>
                      <a:r>
                        <a:rPr lang="en-US" sz="1100" kern="100" dirty="0">
                          <a:effectLst/>
                        </a:rPr>
                        <a:t>Inner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nSpc>
                          <a:spcPct val="107000"/>
                        </a:lnSpc>
                        <a:spcBef>
                          <a:spcPts val="0"/>
                        </a:spcBef>
                        <a:spcAft>
                          <a:spcPts val="0"/>
                        </a:spcAft>
                      </a:pPr>
                      <a:r>
                        <a:rPr lang="en-US" sz="1100" kern="100" dirty="0">
                          <a:effectLst/>
                        </a:rPr>
                        <a:t>Not visible from the ROW or along public trails, but contribute to the overall habitat value of the grove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rPr>
                        <a:t>Aerial canopy survey to identify and track overall size, species distribution, and health of the grove.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2591207219"/>
                  </a:ext>
                </a:extLst>
              </a:tr>
              <a:tr h="210185">
                <a:tc>
                  <a:txBody>
                    <a:bodyPr/>
                    <a:lstStyle/>
                    <a:p>
                      <a:pPr marL="0" marR="0" algn="ctr">
                        <a:lnSpc>
                          <a:spcPct val="107000"/>
                        </a:lnSpc>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07000"/>
                        </a:lnSpc>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07000"/>
                        </a:lnSpc>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384344843"/>
                  </a:ext>
                </a:extLst>
              </a:tr>
              <a:tr h="1075819">
                <a:tc>
                  <a:txBody>
                    <a:bodyPr/>
                    <a:lstStyle/>
                    <a:p>
                      <a:pPr marL="0" marR="0" algn="ctr">
                        <a:lnSpc>
                          <a:spcPct val="107000"/>
                        </a:lnSpc>
                        <a:spcBef>
                          <a:spcPts val="0"/>
                        </a:spcBef>
                        <a:spcAft>
                          <a:spcPts val="0"/>
                        </a:spcAft>
                      </a:pPr>
                      <a:r>
                        <a:rPr lang="en-US" sz="1100" kern="100" dirty="0">
                          <a:effectLst/>
                        </a:rPr>
                        <a:t>Outer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1100" kern="100" dirty="0">
                          <a:effectLst/>
                        </a:rPr>
                        <a:t>Trees visible from the public ROW and within 50’ of a public trail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rPr>
                        <a:t>Tree survey (either professional ($$$) or volunteer driven)</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rPr>
                        <a:t>City assistance with arboricultural consulting and pruning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239046444"/>
                  </a:ext>
                </a:extLst>
              </a:tr>
              <a:tr h="210185">
                <a:tc>
                  <a:txBody>
                    <a:bodyPr/>
                    <a:lstStyle/>
                    <a:p>
                      <a:pPr marL="0" marR="0" algn="ctr">
                        <a:lnSpc>
                          <a:spcPct val="107000"/>
                        </a:lnSpc>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07000"/>
                        </a:lnSpc>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07000"/>
                        </a:lnSpc>
                        <a:spcBef>
                          <a:spcPts val="0"/>
                        </a:spcBef>
                        <a:spcAft>
                          <a:spcPts val="0"/>
                        </a:spcAft>
                      </a:pPr>
                      <a:r>
                        <a:rPr lang="en-US" sz="1100" kern="10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03626028"/>
                  </a:ext>
                </a:extLst>
              </a:tr>
              <a:tr h="895183">
                <a:tc>
                  <a:txBody>
                    <a:bodyPr/>
                    <a:lstStyle/>
                    <a:p>
                      <a:pPr marL="0" marR="0" algn="ctr">
                        <a:lnSpc>
                          <a:spcPct val="107000"/>
                        </a:lnSpc>
                        <a:spcBef>
                          <a:spcPts val="0"/>
                        </a:spcBef>
                        <a:spcAft>
                          <a:spcPts val="0"/>
                        </a:spcAft>
                      </a:pPr>
                      <a:r>
                        <a:rPr lang="en-US" sz="1100" kern="100" dirty="0">
                          <a:effectLst/>
                        </a:rPr>
                        <a:t>Expansion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1DDA9"/>
                    </a:solidFill>
                  </a:tcPr>
                </a:tc>
                <a:tc>
                  <a:txBody>
                    <a:bodyPr/>
                    <a:lstStyle/>
                    <a:p>
                      <a:pPr marL="0" marR="0">
                        <a:lnSpc>
                          <a:spcPct val="107000"/>
                        </a:lnSpc>
                        <a:spcBef>
                          <a:spcPts val="0"/>
                        </a:spcBef>
                        <a:spcAft>
                          <a:spcPts val="0"/>
                        </a:spcAft>
                      </a:pPr>
                      <a:r>
                        <a:rPr lang="en-US" sz="1100" kern="100" dirty="0">
                          <a:effectLst/>
                        </a:rPr>
                        <a:t>Open, non-treed area visible from E </a:t>
                      </a:r>
                      <a:r>
                        <a:rPr lang="en-US" sz="1100" kern="100" dirty="0" err="1">
                          <a:effectLst/>
                        </a:rPr>
                        <a:t>Natoma</a:t>
                      </a:r>
                      <a:r>
                        <a:rPr lang="en-US" sz="1100" kern="100" dirty="0">
                          <a:effectLst/>
                        </a:rPr>
                        <a:t> St where additional oaks could be planted to expand the grove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1DDA9"/>
                    </a:solidFill>
                  </a:tcPr>
                </a:tc>
                <a:tc>
                  <a: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rPr>
                        <a:t>Volunteer tree planting events</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rPr>
                        <a:t>Partnerships with CDCR, community members and non-profits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1DDA9"/>
                    </a:solidFill>
                  </a:tcPr>
                </a:tc>
                <a:extLst>
                  <a:ext uri="{0D108BD9-81ED-4DB2-BD59-A6C34878D82A}">
                    <a16:rowId xmlns:a16="http://schemas.microsoft.com/office/drawing/2014/main" val="3949144913"/>
                  </a:ext>
                </a:extLst>
              </a:tr>
            </a:tbl>
          </a:graphicData>
        </a:graphic>
      </p:graphicFrame>
    </p:spTree>
    <p:extLst>
      <p:ext uri="{BB962C8B-B14F-4D97-AF65-F5344CB8AC3E}">
        <p14:creationId xmlns:p14="http://schemas.microsoft.com/office/powerpoint/2010/main" val="3586970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brain&#10;&#10;Description automatically generated with low confidence">
            <a:extLst>
              <a:ext uri="{FF2B5EF4-FFF2-40B4-BE49-F238E27FC236}">
                <a16:creationId xmlns:a16="http://schemas.microsoft.com/office/drawing/2014/main" id="{795F81CA-AE06-8B88-9ABE-9BBA0F0D6E3A}"/>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artisticPlasticWrap/>
                    </a14:imgEffect>
                    <a14:imgEffect>
                      <a14:colorTemperature colorTemp="6026"/>
                    </a14:imgEffect>
                    <a14:imgEffect>
                      <a14:brightnessContrast contrast="-9000"/>
                    </a14:imgEffect>
                  </a14:imgLayer>
                </a14:imgProps>
              </a:ext>
              <a:ext uri="{28A0092B-C50C-407E-A947-70E740481C1C}">
                <a14:useLocalDpi xmlns:a14="http://schemas.microsoft.com/office/drawing/2010/main" val="0"/>
              </a:ext>
            </a:extLst>
          </a:blip>
          <a:srcRect t="29674" b="13562"/>
          <a:stretch/>
        </p:blipFill>
        <p:spPr>
          <a:xfrm>
            <a:off x="171855" y="155644"/>
            <a:ext cx="11848289" cy="6556442"/>
          </a:xfrm>
          <a:prstGeom prst="rect">
            <a:avLst/>
          </a:prstGeom>
        </p:spPr>
      </p:pic>
      <p:sp>
        <p:nvSpPr>
          <p:cNvPr id="2" name="Text Placeholder 1">
            <a:extLst>
              <a:ext uri="{FF2B5EF4-FFF2-40B4-BE49-F238E27FC236}">
                <a16:creationId xmlns:a16="http://schemas.microsoft.com/office/drawing/2014/main" id="{C084564D-3628-58E2-E71C-CA977C74B345}"/>
              </a:ext>
            </a:extLst>
          </p:cNvPr>
          <p:cNvSpPr>
            <a:spLocks noGrp="1"/>
          </p:cNvSpPr>
          <p:nvPr>
            <p:ph type="body" sz="quarter" idx="11"/>
          </p:nvPr>
        </p:nvSpPr>
        <p:spPr/>
        <p:txBody>
          <a:bodyPr/>
          <a:lstStyle/>
          <a:p>
            <a:r>
              <a:rPr lang="en-US" dirty="0"/>
              <a:t>Considerations</a:t>
            </a:r>
          </a:p>
        </p:txBody>
      </p:sp>
      <p:sp>
        <p:nvSpPr>
          <p:cNvPr id="7" name="TextBox 6">
            <a:extLst>
              <a:ext uri="{FF2B5EF4-FFF2-40B4-BE49-F238E27FC236}">
                <a16:creationId xmlns:a16="http://schemas.microsoft.com/office/drawing/2014/main" id="{B1476DE2-2778-A68B-07FF-5730BC119419}"/>
              </a:ext>
            </a:extLst>
          </p:cNvPr>
          <p:cNvSpPr txBox="1"/>
          <p:nvPr/>
        </p:nvSpPr>
        <p:spPr>
          <a:xfrm>
            <a:off x="523453" y="1627631"/>
            <a:ext cx="10806397" cy="4647426"/>
          </a:xfrm>
          <a:prstGeom prst="rect">
            <a:avLst/>
          </a:prstGeom>
          <a:noFill/>
        </p:spPr>
        <p:txBody>
          <a:bodyPr wrap="square" rtlCol="0">
            <a:spAutoFit/>
          </a:bodyPr>
          <a:lstStyle/>
          <a:p>
            <a:pPr marL="514350" indent="-514350">
              <a:buFont typeface="+mj-lt"/>
              <a:buAutoNum type="arabicPeriod"/>
            </a:pPr>
            <a:r>
              <a:rPr lang="en-US" sz="2800" u="sng" dirty="0"/>
              <a:t>Owner consent</a:t>
            </a:r>
          </a:p>
          <a:p>
            <a:pPr lvl="1"/>
            <a:r>
              <a:rPr lang="en-US" sz="2400" dirty="0"/>
              <a:t>CDCR has expressed agreement for Council to execute FMC 12.16.170(A)(1) to commence a  Landmark Grove designation</a:t>
            </a:r>
          </a:p>
          <a:p>
            <a:pPr marL="514350" indent="-514350">
              <a:spcBef>
                <a:spcPts val="1200"/>
              </a:spcBef>
              <a:buFont typeface="+mj-lt"/>
              <a:buAutoNum type="arabicPeriod"/>
            </a:pPr>
            <a:r>
              <a:rPr lang="en-US" sz="2800" u="sng" dirty="0"/>
              <a:t>Applicable Findings</a:t>
            </a:r>
          </a:p>
          <a:p>
            <a:pPr marL="914400" lvl="1" indent="-457200">
              <a:buFont typeface="Wingdings" panose="05000000000000000000" pitchFamily="2" charset="2"/>
              <a:buChar char="ü"/>
            </a:pPr>
            <a:r>
              <a:rPr lang="en-US" sz="2400" dirty="0"/>
              <a:t>Historical Value</a:t>
            </a:r>
          </a:p>
          <a:p>
            <a:pPr marL="914400" lvl="1" indent="-457200">
              <a:buFont typeface="Wingdings" panose="05000000000000000000" pitchFamily="2" charset="2"/>
              <a:buChar char="ü"/>
            </a:pPr>
            <a:r>
              <a:rPr lang="en-US" sz="2400" dirty="0"/>
              <a:t>Outstanding Habitat</a:t>
            </a:r>
          </a:p>
          <a:p>
            <a:pPr marL="914400" lvl="1" indent="-457200">
              <a:buFont typeface="Wingdings" panose="05000000000000000000" pitchFamily="2" charset="2"/>
              <a:buChar char="ü"/>
            </a:pPr>
            <a:r>
              <a:rPr lang="en-US" sz="2400" dirty="0"/>
              <a:t>Superior Beauty</a:t>
            </a:r>
          </a:p>
          <a:p>
            <a:pPr marL="514350" indent="-514350">
              <a:spcBef>
                <a:spcPts val="1200"/>
              </a:spcBef>
              <a:buFont typeface="+mj-lt"/>
              <a:buAutoNum type="arabicPeriod"/>
            </a:pPr>
            <a:r>
              <a:rPr lang="en-US" sz="2800" u="sng" dirty="0"/>
              <a:t>Financial Impact for the City</a:t>
            </a:r>
          </a:p>
          <a:p>
            <a:pPr marL="914400" lvl="1" indent="-457200">
              <a:buFont typeface="Wingdings" panose="05000000000000000000" pitchFamily="2" charset="2"/>
              <a:buChar char="§"/>
            </a:pPr>
            <a:r>
              <a:rPr lang="en-US" sz="2400" dirty="0"/>
              <a:t>One time $280 application fee waived </a:t>
            </a:r>
          </a:p>
          <a:p>
            <a:pPr marL="914400" lvl="1" indent="-457200">
              <a:buFont typeface="Wingdings" panose="05000000000000000000" pitchFamily="2" charset="2"/>
              <a:buChar char="§"/>
            </a:pPr>
            <a:r>
              <a:rPr lang="en-US" sz="2400" dirty="0"/>
              <a:t>Staff time (annual inspection by City Arborist at owner request)</a:t>
            </a:r>
          </a:p>
          <a:p>
            <a:pPr marL="914400" lvl="1" indent="-457200">
              <a:buFont typeface="Wingdings" panose="05000000000000000000" pitchFamily="2" charset="2"/>
              <a:buChar char="§"/>
            </a:pPr>
            <a:r>
              <a:rPr lang="en-US" sz="2400" dirty="0"/>
              <a:t>Potential future tree plantings (volunteer involvement)</a:t>
            </a:r>
          </a:p>
        </p:txBody>
      </p:sp>
    </p:spTree>
    <p:extLst>
      <p:ext uri="{BB962C8B-B14F-4D97-AF65-F5344CB8AC3E}">
        <p14:creationId xmlns:p14="http://schemas.microsoft.com/office/powerpoint/2010/main" val="93952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18976" y="5500688"/>
            <a:ext cx="9200707" cy="958850"/>
          </a:xfrm>
        </p:spPr>
        <p:txBody>
          <a:bodyPr/>
          <a:lstStyle/>
          <a:p>
            <a:r>
              <a:rPr lang="en-US" dirty="0"/>
              <a:t>Candidate #2 – </a:t>
            </a:r>
            <a:r>
              <a:rPr lang="en-US" sz="3200" i="1" dirty="0"/>
              <a:t>The Oak Parkway Corridor</a:t>
            </a:r>
          </a:p>
        </p:txBody>
      </p:sp>
      <p:pic>
        <p:nvPicPr>
          <p:cNvPr id="3" name="Picture 2" descr="Map&#10;&#10;Description automatically generated">
            <a:extLst>
              <a:ext uri="{FF2B5EF4-FFF2-40B4-BE49-F238E27FC236}">
                <a16:creationId xmlns:a16="http://schemas.microsoft.com/office/drawing/2014/main" id="{3CD44E49-C0DB-9FAE-88F3-92B76C68F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6" y="632379"/>
            <a:ext cx="6902560" cy="4251509"/>
          </a:xfrm>
          <a:prstGeom prst="rect">
            <a:avLst/>
          </a:prstGeom>
        </p:spPr>
      </p:pic>
      <p:sp>
        <p:nvSpPr>
          <p:cNvPr id="5" name="TextBox 4">
            <a:extLst>
              <a:ext uri="{FF2B5EF4-FFF2-40B4-BE49-F238E27FC236}">
                <a16:creationId xmlns:a16="http://schemas.microsoft.com/office/drawing/2014/main" id="{EC0E1FFF-5ACA-F39D-4D33-27DF561A02C6}"/>
              </a:ext>
            </a:extLst>
          </p:cNvPr>
          <p:cNvSpPr txBox="1"/>
          <p:nvPr/>
        </p:nvSpPr>
        <p:spPr>
          <a:xfrm>
            <a:off x="7186196" y="313938"/>
            <a:ext cx="4666974" cy="4888389"/>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Ø"/>
            </a:pPr>
            <a:r>
              <a:rPr lang="en-US" sz="2800" dirty="0"/>
              <a:t>Blue and interior live oaks along the Oak Parkway Trail</a:t>
            </a:r>
          </a:p>
          <a:p>
            <a:pPr marL="457200" indent="-457200">
              <a:spcBef>
                <a:spcPts val="600"/>
              </a:spcBef>
              <a:spcAft>
                <a:spcPts val="600"/>
              </a:spcAft>
              <a:buFont typeface="Wingdings" panose="05000000000000000000" pitchFamily="2" charset="2"/>
              <a:buChar char="Ø"/>
            </a:pPr>
            <a:r>
              <a:rPr lang="en-US" sz="2800" dirty="0"/>
              <a:t>Approximately 1.5 miles</a:t>
            </a:r>
          </a:p>
          <a:p>
            <a:pPr marL="457200" indent="-457200">
              <a:spcBef>
                <a:spcPts val="600"/>
              </a:spcBef>
              <a:spcAft>
                <a:spcPts val="600"/>
              </a:spcAft>
              <a:buFont typeface="Wingdings" panose="05000000000000000000" pitchFamily="2" charset="2"/>
              <a:buChar char="Ø"/>
            </a:pPr>
            <a:r>
              <a:rPr lang="en-US" sz="2800" dirty="0"/>
              <a:t>Considerations for Landmark Status:</a:t>
            </a:r>
          </a:p>
          <a:p>
            <a:pPr marL="1371600" lvl="2" indent="-457200">
              <a:lnSpc>
                <a:spcPct val="150000"/>
              </a:lnSpc>
              <a:spcBef>
                <a:spcPts val="600"/>
              </a:spcBef>
              <a:spcAft>
                <a:spcPts val="600"/>
              </a:spcAft>
              <a:buFont typeface="Wingdings" panose="05000000000000000000" pitchFamily="2" charset="2"/>
              <a:buChar char="ü"/>
            </a:pPr>
            <a:r>
              <a:rPr lang="en-US" sz="2800" dirty="0"/>
              <a:t>Habitat value</a:t>
            </a:r>
          </a:p>
          <a:p>
            <a:pPr marL="1371600" lvl="2" indent="-457200">
              <a:lnSpc>
                <a:spcPct val="150000"/>
              </a:lnSpc>
              <a:spcBef>
                <a:spcPts val="600"/>
              </a:spcBef>
              <a:spcAft>
                <a:spcPts val="600"/>
              </a:spcAft>
              <a:buFont typeface="Wingdings" panose="05000000000000000000" pitchFamily="2" charset="2"/>
              <a:buChar char="ü"/>
            </a:pPr>
            <a:r>
              <a:rPr lang="en-US" sz="2800" dirty="0"/>
              <a:t>Superior beauty</a:t>
            </a:r>
          </a:p>
          <a:p>
            <a:pPr marL="1371600" lvl="2" indent="-457200">
              <a:lnSpc>
                <a:spcPct val="150000"/>
              </a:lnSpc>
              <a:spcBef>
                <a:spcPts val="600"/>
              </a:spcBef>
              <a:spcAft>
                <a:spcPts val="600"/>
              </a:spcAft>
              <a:buFont typeface="Wingdings" panose="05000000000000000000" pitchFamily="2" charset="2"/>
              <a:buChar char="ü"/>
            </a:pPr>
            <a:r>
              <a:rPr lang="en-US" sz="2800" dirty="0"/>
              <a:t>Unusual species</a:t>
            </a:r>
          </a:p>
        </p:txBody>
      </p:sp>
    </p:spTree>
    <p:extLst>
      <p:ext uri="{BB962C8B-B14F-4D97-AF65-F5344CB8AC3E}">
        <p14:creationId xmlns:p14="http://schemas.microsoft.com/office/powerpoint/2010/main" val="41415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p:cTn id="18"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p:cTn id="2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9" dur="10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5"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6"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7"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18976" y="5500688"/>
            <a:ext cx="9328297" cy="958850"/>
          </a:xfrm>
        </p:spPr>
        <p:txBody>
          <a:bodyPr/>
          <a:lstStyle/>
          <a:p>
            <a:r>
              <a:rPr lang="en-US" dirty="0"/>
              <a:t>Candidate #2 – </a:t>
            </a:r>
            <a:r>
              <a:rPr lang="en-US" sz="3200" i="1" dirty="0"/>
              <a:t>The Oak Parkway Corridor</a:t>
            </a:r>
          </a:p>
        </p:txBody>
      </p:sp>
      <p:pic>
        <p:nvPicPr>
          <p:cNvPr id="6" name="Picture 5" descr="A picture containing sky, outdoor, tree, ground&#10;&#10;Description automatically generated">
            <a:extLst>
              <a:ext uri="{FF2B5EF4-FFF2-40B4-BE49-F238E27FC236}">
                <a16:creationId xmlns:a16="http://schemas.microsoft.com/office/drawing/2014/main" id="{C0914EA5-7030-E10D-D394-4B4F38C56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64" y="314108"/>
            <a:ext cx="5800788" cy="4893282"/>
          </a:xfrm>
          <a:prstGeom prst="rect">
            <a:avLst/>
          </a:prstGeom>
          <a:ln>
            <a:noFill/>
          </a:ln>
          <a:effectLst>
            <a:softEdge rad="112500"/>
          </a:effectLst>
        </p:spPr>
      </p:pic>
      <p:pic>
        <p:nvPicPr>
          <p:cNvPr id="14" name="Picture 13" descr="A picture containing tree, outdoor, plant, poplar&#10;&#10;Description automatically generated">
            <a:extLst>
              <a:ext uri="{FF2B5EF4-FFF2-40B4-BE49-F238E27FC236}">
                <a16:creationId xmlns:a16="http://schemas.microsoft.com/office/drawing/2014/main" id="{2FF5A665-2AF0-35C7-D7ED-FF093CE43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70051" y="202895"/>
            <a:ext cx="4895500" cy="5113494"/>
          </a:xfrm>
          <a:prstGeom prst="rect">
            <a:avLst/>
          </a:prstGeom>
          <a:ln>
            <a:noFill/>
          </a:ln>
          <a:effectLst>
            <a:softEdge rad="112500"/>
          </a:effectLst>
        </p:spPr>
      </p:pic>
    </p:spTree>
    <p:extLst>
      <p:ext uri="{BB962C8B-B14F-4D97-AF65-F5344CB8AC3E}">
        <p14:creationId xmlns:p14="http://schemas.microsoft.com/office/powerpoint/2010/main" val="2111041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18976" y="5500688"/>
            <a:ext cx="9321209" cy="958850"/>
          </a:xfrm>
        </p:spPr>
        <p:txBody>
          <a:bodyPr/>
          <a:lstStyle/>
          <a:p>
            <a:r>
              <a:rPr lang="en-US" dirty="0"/>
              <a:t>Candidate #2 – </a:t>
            </a:r>
            <a:r>
              <a:rPr lang="en-US" sz="3200" i="1" dirty="0"/>
              <a:t>The Oak Parkway Corridor</a:t>
            </a:r>
          </a:p>
        </p:txBody>
      </p:sp>
      <p:pic>
        <p:nvPicPr>
          <p:cNvPr id="11" name="Picture 10" descr="A street sign next to a tree&#10;&#10;Description automatically generated with low confidence">
            <a:extLst>
              <a:ext uri="{FF2B5EF4-FFF2-40B4-BE49-F238E27FC236}">
                <a16:creationId xmlns:a16="http://schemas.microsoft.com/office/drawing/2014/main" id="{1EDEAC2D-20EA-0088-E8C5-98160A2EE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187" y="197108"/>
            <a:ext cx="6657349" cy="5029200"/>
          </a:xfrm>
          <a:prstGeom prst="rect">
            <a:avLst/>
          </a:prstGeom>
          <a:ln>
            <a:noFill/>
          </a:ln>
          <a:effectLst>
            <a:softEdge rad="112500"/>
          </a:effectLst>
        </p:spPr>
      </p:pic>
      <p:pic>
        <p:nvPicPr>
          <p:cNvPr id="7" name="Picture 6" descr="A tree next to a wall&#10;&#10;Description automatically generated with low confidence">
            <a:extLst>
              <a:ext uri="{FF2B5EF4-FFF2-40B4-BE49-F238E27FC236}">
                <a16:creationId xmlns:a16="http://schemas.microsoft.com/office/drawing/2014/main" id="{747C5D5B-6E12-38C0-D4DE-A62F9E41D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246" y="450518"/>
            <a:ext cx="5029200" cy="4522380"/>
          </a:xfrm>
          <a:prstGeom prst="rect">
            <a:avLst/>
          </a:prstGeom>
          <a:ln>
            <a:noFill/>
          </a:ln>
          <a:effectLst>
            <a:softEdge rad="112500"/>
          </a:effectLst>
        </p:spPr>
      </p:pic>
    </p:spTree>
    <p:extLst>
      <p:ext uri="{BB962C8B-B14F-4D97-AF65-F5344CB8AC3E}">
        <p14:creationId xmlns:p14="http://schemas.microsoft.com/office/powerpoint/2010/main" val="185376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brain&#10;&#10;Description automatically generated with low confidence">
            <a:extLst>
              <a:ext uri="{FF2B5EF4-FFF2-40B4-BE49-F238E27FC236}">
                <a16:creationId xmlns:a16="http://schemas.microsoft.com/office/drawing/2014/main" id="{795F81CA-AE06-8B88-9ABE-9BBA0F0D6E3A}"/>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artisticPlasticWrap/>
                    </a14:imgEffect>
                    <a14:imgEffect>
                      <a14:colorTemperature colorTemp="6026"/>
                    </a14:imgEffect>
                    <a14:imgEffect>
                      <a14:brightnessContrast contrast="-9000"/>
                    </a14:imgEffect>
                  </a14:imgLayer>
                </a14:imgProps>
              </a:ext>
              <a:ext uri="{28A0092B-C50C-407E-A947-70E740481C1C}">
                <a14:useLocalDpi xmlns:a14="http://schemas.microsoft.com/office/drawing/2010/main" val="0"/>
              </a:ext>
            </a:extLst>
          </a:blip>
          <a:srcRect t="29674" b="13562"/>
          <a:stretch/>
        </p:blipFill>
        <p:spPr>
          <a:xfrm>
            <a:off x="171855" y="155644"/>
            <a:ext cx="11848289" cy="6556442"/>
          </a:xfrm>
          <a:prstGeom prst="rect">
            <a:avLst/>
          </a:prstGeom>
        </p:spPr>
      </p:pic>
      <p:sp>
        <p:nvSpPr>
          <p:cNvPr id="2" name="Text Placeholder 1">
            <a:extLst>
              <a:ext uri="{FF2B5EF4-FFF2-40B4-BE49-F238E27FC236}">
                <a16:creationId xmlns:a16="http://schemas.microsoft.com/office/drawing/2014/main" id="{C084564D-3628-58E2-E71C-CA977C74B345}"/>
              </a:ext>
            </a:extLst>
          </p:cNvPr>
          <p:cNvSpPr>
            <a:spLocks noGrp="1"/>
          </p:cNvSpPr>
          <p:nvPr>
            <p:ph type="body" sz="quarter" idx="11"/>
          </p:nvPr>
        </p:nvSpPr>
        <p:spPr/>
        <p:txBody>
          <a:bodyPr/>
          <a:lstStyle/>
          <a:p>
            <a:r>
              <a:rPr lang="en-US" dirty="0"/>
              <a:t>Considerations</a:t>
            </a:r>
          </a:p>
        </p:txBody>
      </p:sp>
      <p:sp>
        <p:nvSpPr>
          <p:cNvPr id="7" name="TextBox 6">
            <a:extLst>
              <a:ext uri="{FF2B5EF4-FFF2-40B4-BE49-F238E27FC236}">
                <a16:creationId xmlns:a16="http://schemas.microsoft.com/office/drawing/2014/main" id="{B1476DE2-2778-A68B-07FF-5730BC119419}"/>
              </a:ext>
            </a:extLst>
          </p:cNvPr>
          <p:cNvSpPr txBox="1"/>
          <p:nvPr/>
        </p:nvSpPr>
        <p:spPr>
          <a:xfrm>
            <a:off x="680484" y="1562487"/>
            <a:ext cx="10670631" cy="5016758"/>
          </a:xfrm>
          <a:prstGeom prst="rect">
            <a:avLst/>
          </a:prstGeom>
          <a:noFill/>
        </p:spPr>
        <p:txBody>
          <a:bodyPr wrap="square" rtlCol="0">
            <a:spAutoFit/>
          </a:bodyPr>
          <a:lstStyle/>
          <a:p>
            <a:pPr marL="514350" indent="-514350">
              <a:spcBef>
                <a:spcPts val="1200"/>
              </a:spcBef>
              <a:buFont typeface="+mj-lt"/>
              <a:buAutoNum type="arabicPeriod"/>
            </a:pPr>
            <a:r>
              <a:rPr lang="en-US" sz="2800" dirty="0"/>
              <a:t>Multiple Stakeholders </a:t>
            </a:r>
          </a:p>
          <a:p>
            <a:pPr marL="1147763" lvl="2" indent="-457200">
              <a:buFont typeface="Wingdings" panose="05000000000000000000" pitchFamily="2" charset="2"/>
              <a:buChar char="§"/>
            </a:pPr>
            <a:r>
              <a:rPr lang="en-US" sz="2400" dirty="0"/>
              <a:t>Trail Users</a:t>
            </a:r>
          </a:p>
          <a:p>
            <a:pPr marL="1147763" lvl="2" indent="-457200">
              <a:buFont typeface="Wingdings" panose="05000000000000000000" pitchFamily="2" charset="2"/>
              <a:buChar char="§"/>
            </a:pPr>
            <a:r>
              <a:rPr lang="en-US" sz="2400" dirty="0"/>
              <a:t>PG&amp;E and SMUD (have utility easements)</a:t>
            </a:r>
          </a:p>
          <a:p>
            <a:pPr marL="514350" indent="-514350">
              <a:spcBef>
                <a:spcPts val="1200"/>
              </a:spcBef>
              <a:buFont typeface="+mj-lt"/>
              <a:buAutoNum type="arabicPeriod"/>
            </a:pPr>
            <a:r>
              <a:rPr lang="en-US" sz="2800" dirty="0"/>
              <a:t>Tree Characteristics</a:t>
            </a:r>
          </a:p>
          <a:p>
            <a:pPr marL="1147763" lvl="2" indent="-457200">
              <a:buFont typeface="Wingdings" panose="05000000000000000000" pitchFamily="2" charset="2"/>
              <a:buChar char="§"/>
            </a:pPr>
            <a:r>
              <a:rPr lang="en-US" sz="2400" dirty="0"/>
              <a:t>Canopy is sporadic along corridor</a:t>
            </a:r>
          </a:p>
          <a:p>
            <a:pPr marL="1147763" lvl="2" indent="-457200">
              <a:buFont typeface="Wingdings" panose="05000000000000000000" pitchFamily="2" charset="2"/>
              <a:buChar char="§"/>
            </a:pPr>
            <a:r>
              <a:rPr lang="en-US" sz="2400" dirty="0"/>
              <a:t>Sizes range from brush to mature trees</a:t>
            </a:r>
          </a:p>
          <a:p>
            <a:pPr marL="1147763" lvl="2" indent="-457200">
              <a:buFont typeface="Wingdings" panose="05000000000000000000" pitchFamily="2" charset="2"/>
              <a:buChar char="§"/>
            </a:pPr>
            <a:r>
              <a:rPr lang="en-US" sz="2400" dirty="0"/>
              <a:t>Location – some directly under low-point sag of voltage transmission lines</a:t>
            </a:r>
          </a:p>
          <a:p>
            <a:pPr marL="514350" indent="-514350">
              <a:spcBef>
                <a:spcPts val="1200"/>
              </a:spcBef>
              <a:buFont typeface="+mj-lt"/>
              <a:buAutoNum type="arabicPeriod"/>
            </a:pPr>
            <a:r>
              <a:rPr lang="en-US" sz="2800" dirty="0"/>
              <a:t>Impact for the City</a:t>
            </a:r>
          </a:p>
          <a:p>
            <a:pPr marL="1147763" lvl="1" indent="-457200">
              <a:buFont typeface="Wingdings" panose="05000000000000000000" pitchFamily="2" charset="2"/>
              <a:buChar char="§"/>
            </a:pPr>
            <a:r>
              <a:rPr lang="en-US" sz="2400" dirty="0"/>
              <a:t>Application fee waived</a:t>
            </a:r>
          </a:p>
          <a:p>
            <a:pPr marL="1147763" lvl="1" indent="-457200">
              <a:buFont typeface="Wingdings" panose="05000000000000000000" pitchFamily="2" charset="2"/>
              <a:buChar char="§"/>
            </a:pPr>
            <a:r>
              <a:rPr lang="en-US" sz="2400" dirty="0"/>
              <a:t>Relationship with partners - *mutually beneficial parameters are needed</a:t>
            </a:r>
          </a:p>
          <a:p>
            <a:pPr marL="1147763" lvl="1" indent="-457200">
              <a:buFont typeface="Wingdings" panose="05000000000000000000" pitchFamily="2" charset="2"/>
              <a:buChar char="§"/>
            </a:pPr>
            <a:r>
              <a:rPr lang="en-US" sz="2400" dirty="0"/>
              <a:t>Staff time and resources</a:t>
            </a:r>
          </a:p>
          <a:p>
            <a:pPr marL="233363"/>
            <a:r>
              <a:rPr lang="en-US" sz="2400" dirty="0"/>
              <a:t>* Potential opportunities for community/volunteer engagement (inventory?)</a:t>
            </a:r>
          </a:p>
        </p:txBody>
      </p:sp>
    </p:spTree>
    <p:extLst>
      <p:ext uri="{BB962C8B-B14F-4D97-AF65-F5344CB8AC3E}">
        <p14:creationId xmlns:p14="http://schemas.microsoft.com/office/powerpoint/2010/main" val="1313465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671C5-AFB8-B98B-F29C-A9BA7D778903}"/>
              </a:ext>
            </a:extLst>
          </p:cNvPr>
          <p:cNvSpPr>
            <a:spLocks noGrp="1"/>
          </p:cNvSpPr>
          <p:nvPr>
            <p:ph type="body" sz="quarter" idx="11"/>
          </p:nvPr>
        </p:nvSpPr>
        <p:spPr/>
        <p:txBody>
          <a:bodyPr/>
          <a:lstStyle/>
          <a:p>
            <a:r>
              <a:rPr lang="en-US" dirty="0"/>
              <a:t>Staff Recommendation</a:t>
            </a:r>
          </a:p>
        </p:txBody>
      </p:sp>
      <p:pic>
        <p:nvPicPr>
          <p:cNvPr id="4" name="Picture 3" descr="A picture containing tree, plant, outdoor, oak&#10;&#10;Description automatically generated">
            <a:extLst>
              <a:ext uri="{FF2B5EF4-FFF2-40B4-BE49-F238E27FC236}">
                <a16:creationId xmlns:a16="http://schemas.microsoft.com/office/drawing/2014/main" id="{11BFF003-1BA1-B923-B50B-2F28A694173B}"/>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322" b="2706"/>
          <a:stretch/>
        </p:blipFill>
        <p:spPr>
          <a:xfrm>
            <a:off x="175098" y="1365695"/>
            <a:ext cx="11841804" cy="5327423"/>
          </a:xfrm>
          <a:prstGeom prst="rect">
            <a:avLst/>
          </a:prstGeom>
        </p:spPr>
      </p:pic>
      <p:sp>
        <p:nvSpPr>
          <p:cNvPr id="5" name="TextBox 4">
            <a:extLst>
              <a:ext uri="{FF2B5EF4-FFF2-40B4-BE49-F238E27FC236}">
                <a16:creationId xmlns:a16="http://schemas.microsoft.com/office/drawing/2014/main" id="{8457F98E-E44A-C308-B24E-A1E6333B884A}"/>
              </a:ext>
            </a:extLst>
          </p:cNvPr>
          <p:cNvSpPr txBox="1"/>
          <p:nvPr/>
        </p:nvSpPr>
        <p:spPr>
          <a:xfrm>
            <a:off x="466745" y="1759321"/>
            <a:ext cx="11123798" cy="5032147"/>
          </a:xfrm>
          <a:prstGeom prst="rect">
            <a:avLst/>
          </a:prstGeom>
          <a:noFill/>
        </p:spPr>
        <p:txBody>
          <a:bodyPr wrap="square" rtlCol="0">
            <a:spAutoFit/>
          </a:bodyPr>
          <a:lstStyle/>
          <a:p>
            <a:pPr marL="457200" marR="0" indent="-457200" algn="just">
              <a:spcBef>
                <a:spcPts val="0"/>
              </a:spcBef>
              <a:spcAft>
                <a:spcPts val="0"/>
              </a:spcAft>
              <a:buFont typeface="Wingdings" panose="05000000000000000000" pitchFamily="2" charset="2"/>
              <a:buChar char="Ø"/>
            </a:pPr>
            <a:r>
              <a:rPr lang="en-US" sz="2800" b="0" dirty="0">
                <a:effectLst/>
                <a:ea typeface="Times New Roman" panose="02020603050405020304" pitchFamily="18" charset="0"/>
              </a:rPr>
              <a:t>Initiate the 30-day noticing period to commence the process of designating a landmark grove at the Folsom State Prison property and, barring any appeals, adopt a resolution at the October 24</a:t>
            </a:r>
            <a:r>
              <a:rPr lang="en-US" sz="2800" b="0" baseline="30000" dirty="0">
                <a:effectLst/>
                <a:ea typeface="Times New Roman" panose="02020603050405020304" pitchFamily="18" charset="0"/>
              </a:rPr>
              <a:t>th</a:t>
            </a:r>
            <a:r>
              <a:rPr lang="en-US" sz="2800" b="0" dirty="0">
                <a:effectLst/>
                <a:ea typeface="Times New Roman" panose="02020603050405020304" pitchFamily="18" charset="0"/>
              </a:rPr>
              <a:t> City Council meeting to add the Folsom Prison grove onto the Landmark Tree Registry</a:t>
            </a:r>
          </a:p>
          <a:p>
            <a:pPr marR="0" algn="just">
              <a:spcBef>
                <a:spcPts val="0"/>
              </a:spcBef>
              <a:spcAft>
                <a:spcPts val="0"/>
              </a:spcAft>
            </a:pPr>
            <a:endParaRPr lang="en-US" sz="3200" b="1" dirty="0">
              <a:effectLst/>
              <a:ea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Ø"/>
            </a:pPr>
            <a:r>
              <a:rPr lang="en-US" sz="2800" b="0" dirty="0">
                <a:effectLst/>
                <a:ea typeface="Times New Roman" panose="02020603050405020304" pitchFamily="18" charset="0"/>
              </a:rPr>
              <a:t>Allow staff to continue analyzing the Oak Parkway Trail Corridor and working with stakeholders to develop parameters for the potential establishment of one or more landmark trees and return to City Council with a recommendation at a future date</a:t>
            </a:r>
            <a:endParaRPr lang="en-US" sz="2800" b="1" dirty="0">
              <a:effectLst/>
              <a:ea typeface="Times New Roman" panose="02020603050405020304" pitchFamily="18" charset="0"/>
            </a:endParaRPr>
          </a:p>
          <a:p>
            <a:pPr>
              <a:spcBef>
                <a:spcPts val="600"/>
              </a:spcBef>
              <a:spcAft>
                <a:spcPts val="600"/>
              </a:spcAft>
            </a:pPr>
            <a:endParaRPr lang="en-US" sz="3200" dirty="0"/>
          </a:p>
        </p:txBody>
      </p:sp>
    </p:spTree>
    <p:extLst>
      <p:ext uri="{BB962C8B-B14F-4D97-AF65-F5344CB8AC3E}">
        <p14:creationId xmlns:p14="http://schemas.microsoft.com/office/powerpoint/2010/main" val="26783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850109-AE3A-5EB9-B42F-FD03436F5847}"/>
              </a:ext>
            </a:extLst>
          </p:cNvPr>
          <p:cNvSpPr>
            <a:spLocks noGrp="1"/>
          </p:cNvSpPr>
          <p:nvPr>
            <p:ph type="body" sz="quarter" idx="11"/>
          </p:nvPr>
        </p:nvSpPr>
        <p:spPr/>
        <p:txBody>
          <a:bodyPr/>
          <a:lstStyle/>
          <a:p>
            <a:r>
              <a:rPr lang="en-US" dirty="0"/>
              <a:t>Current Landmark Tree Registry</a:t>
            </a:r>
          </a:p>
        </p:txBody>
      </p:sp>
      <p:pic>
        <p:nvPicPr>
          <p:cNvPr id="4" name="Picture 3" descr="A large tree in a field&#10;&#10;Description automatically generated with medium confidence">
            <a:extLst>
              <a:ext uri="{FF2B5EF4-FFF2-40B4-BE49-F238E27FC236}">
                <a16:creationId xmlns:a16="http://schemas.microsoft.com/office/drawing/2014/main" id="{E49A892A-E3D5-05D7-E6A3-03CB6C496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19" y="1666673"/>
            <a:ext cx="6662365" cy="4996774"/>
          </a:xfrm>
          <a:prstGeom prst="rect">
            <a:avLst/>
          </a:prstGeom>
        </p:spPr>
      </p:pic>
      <p:sp>
        <p:nvSpPr>
          <p:cNvPr id="5" name="TextBox 4">
            <a:extLst>
              <a:ext uri="{FF2B5EF4-FFF2-40B4-BE49-F238E27FC236}">
                <a16:creationId xmlns:a16="http://schemas.microsoft.com/office/drawing/2014/main" id="{2A8765EA-B562-1982-3071-2B9C11BD998A}"/>
              </a:ext>
            </a:extLst>
          </p:cNvPr>
          <p:cNvSpPr txBox="1"/>
          <p:nvPr/>
        </p:nvSpPr>
        <p:spPr>
          <a:xfrm>
            <a:off x="7262949" y="1823427"/>
            <a:ext cx="4676132" cy="4216539"/>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Ø"/>
            </a:pPr>
            <a:r>
              <a:rPr lang="en-US" sz="2600" dirty="0"/>
              <a:t>Established in 1996</a:t>
            </a:r>
          </a:p>
          <a:p>
            <a:pPr>
              <a:spcBef>
                <a:spcPts val="600"/>
              </a:spcBef>
              <a:spcAft>
                <a:spcPts val="600"/>
              </a:spcAft>
            </a:pPr>
            <a:endParaRPr lang="en-US" sz="1000" dirty="0"/>
          </a:p>
          <a:p>
            <a:pPr marL="342900" indent="-342900">
              <a:spcBef>
                <a:spcPts val="600"/>
              </a:spcBef>
              <a:spcAft>
                <a:spcPts val="600"/>
              </a:spcAft>
              <a:buFont typeface="Wingdings" panose="05000000000000000000" pitchFamily="2" charset="2"/>
              <a:buChar char="Ø"/>
            </a:pPr>
            <a:r>
              <a:rPr lang="en-US" sz="2600" dirty="0"/>
              <a:t>Recent revival effort after a 23-year dormancy</a:t>
            </a:r>
          </a:p>
          <a:p>
            <a:pPr marL="914400" lvl="1" indent="-457200">
              <a:spcBef>
                <a:spcPts val="600"/>
              </a:spcBef>
              <a:spcAft>
                <a:spcPts val="600"/>
              </a:spcAft>
              <a:buFont typeface="Wingdings" panose="05000000000000000000" pitchFamily="2" charset="2"/>
              <a:buChar char="§"/>
            </a:pPr>
            <a:r>
              <a:rPr lang="en-US" sz="2600" dirty="0"/>
              <a:t>Interior live oak on CAISO Property (2022)</a:t>
            </a:r>
          </a:p>
          <a:p>
            <a:pPr marL="914400" lvl="1" indent="-457200">
              <a:spcBef>
                <a:spcPts val="600"/>
              </a:spcBef>
              <a:spcAft>
                <a:spcPts val="600"/>
              </a:spcAft>
              <a:buFont typeface="Wingdings" panose="05000000000000000000" pitchFamily="2" charset="2"/>
              <a:buChar char="§"/>
            </a:pPr>
            <a:r>
              <a:rPr lang="en-US" sz="2600" dirty="0"/>
              <a:t>Valley oak on Sibley (2023)</a:t>
            </a:r>
          </a:p>
          <a:p>
            <a:pPr marL="914400" lvl="1" indent="-457200">
              <a:spcBef>
                <a:spcPts val="600"/>
              </a:spcBef>
              <a:spcAft>
                <a:spcPts val="600"/>
              </a:spcAft>
              <a:buFont typeface="Wingdings" panose="05000000000000000000" pitchFamily="2" charset="2"/>
              <a:buChar char="§"/>
            </a:pPr>
            <a:r>
              <a:rPr lang="en-US" sz="2600" dirty="0"/>
              <a:t>Interior Live oak on Blue Ravine (2023)</a:t>
            </a:r>
          </a:p>
        </p:txBody>
      </p:sp>
    </p:spTree>
    <p:extLst>
      <p:ext uri="{BB962C8B-B14F-4D97-AF65-F5344CB8AC3E}">
        <p14:creationId xmlns:p14="http://schemas.microsoft.com/office/powerpoint/2010/main" val="24726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82465-D7B3-8AED-39AC-123E11B4F744}"/>
              </a:ext>
            </a:extLst>
          </p:cNvPr>
          <p:cNvSpPr>
            <a:spLocks noGrp="1"/>
          </p:cNvSpPr>
          <p:nvPr>
            <p:ph type="body" sz="quarter" idx="11"/>
          </p:nvPr>
        </p:nvSpPr>
        <p:spPr/>
        <p:txBody>
          <a:bodyPr/>
          <a:lstStyle/>
          <a:p>
            <a:r>
              <a:rPr lang="en-US" dirty="0"/>
              <a:t>What is a Landmark Tree?</a:t>
            </a:r>
          </a:p>
          <a:p>
            <a:r>
              <a:rPr lang="en-US" sz="3200" u="sng" dirty="0"/>
              <a:t>FMC</a:t>
            </a:r>
            <a:r>
              <a:rPr lang="en-US" sz="3200" dirty="0"/>
              <a:t> Chapter 12.16.170</a:t>
            </a:r>
          </a:p>
        </p:txBody>
      </p:sp>
      <p:sp>
        <p:nvSpPr>
          <p:cNvPr id="3" name="Text Placeholder 2">
            <a:extLst>
              <a:ext uri="{FF2B5EF4-FFF2-40B4-BE49-F238E27FC236}">
                <a16:creationId xmlns:a16="http://schemas.microsoft.com/office/drawing/2014/main" id="{64C16F60-8971-98B2-37D1-789392E2D35F}"/>
              </a:ext>
            </a:extLst>
          </p:cNvPr>
          <p:cNvSpPr>
            <a:spLocks noGrp="1"/>
          </p:cNvSpPr>
          <p:nvPr>
            <p:ph type="body" sz="quarter" idx="12"/>
          </p:nvPr>
        </p:nvSpPr>
        <p:spPr>
          <a:xfrm>
            <a:off x="5034847" y="2261421"/>
            <a:ext cx="5808252" cy="702273"/>
          </a:xfrm>
        </p:spPr>
        <p:txBody>
          <a:bodyPr/>
          <a:lstStyle/>
          <a:p>
            <a:r>
              <a:rPr lang="en-US" sz="3600" dirty="0"/>
              <a:t>Designated by City Council</a:t>
            </a:r>
          </a:p>
          <a:p>
            <a:endParaRPr lang="en-US" dirty="0"/>
          </a:p>
        </p:txBody>
      </p:sp>
      <p:pic>
        <p:nvPicPr>
          <p:cNvPr id="6" name="Picture Placeholder 5" descr="A tree with the sun behind it&#10;&#10;Description automatically generated with low confidence">
            <a:extLst>
              <a:ext uri="{FF2B5EF4-FFF2-40B4-BE49-F238E27FC236}">
                <a16:creationId xmlns:a16="http://schemas.microsoft.com/office/drawing/2014/main" id="{E8AEF810-F11A-FDCF-ACB4-746E54032C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29" r="629"/>
          <a:stretch>
            <a:fillRect/>
          </a:stretch>
        </p:blipFill>
        <p:spPr>
          <a:xfrm rot="5400000">
            <a:off x="-310840" y="2095137"/>
            <a:ext cx="5103779" cy="4130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B5417E5-30E0-F631-4187-1CFAADECAD1F}"/>
              </a:ext>
            </a:extLst>
          </p:cNvPr>
          <p:cNvSpPr txBox="1"/>
          <p:nvPr/>
        </p:nvSpPr>
        <p:spPr>
          <a:xfrm>
            <a:off x="5265907" y="2898842"/>
            <a:ext cx="5778230" cy="3323987"/>
          </a:xfrm>
          <a:prstGeom prst="rect">
            <a:avLst/>
          </a:prstGeom>
          <a:noFill/>
        </p:spPr>
        <p:txBody>
          <a:bodyPr wrap="square" rtlCol="0">
            <a:spAutoFit/>
          </a:bodyPr>
          <a:lstStyle/>
          <a:p>
            <a:pPr marL="1143000" lvl="1" indent="-457200">
              <a:lnSpc>
                <a:spcPct val="150000"/>
              </a:lnSpc>
              <a:buFont typeface="Wingdings" panose="05000000000000000000" pitchFamily="2" charset="2"/>
              <a:buChar char="ü"/>
            </a:pPr>
            <a:r>
              <a:rPr lang="en-US" sz="3200" dirty="0"/>
              <a:t>Historical value</a:t>
            </a:r>
          </a:p>
          <a:p>
            <a:pPr marL="1143000" lvl="1" indent="-457200">
              <a:lnSpc>
                <a:spcPct val="150000"/>
              </a:lnSpc>
              <a:buFont typeface="Wingdings" panose="05000000000000000000" pitchFamily="2" charset="2"/>
              <a:buChar char="ü"/>
            </a:pPr>
            <a:r>
              <a:rPr lang="en-US" sz="3200" dirty="0"/>
              <a:t>Outstanding habitat</a:t>
            </a:r>
          </a:p>
          <a:p>
            <a:pPr marL="1143000" lvl="1" indent="-457200">
              <a:lnSpc>
                <a:spcPct val="150000"/>
              </a:lnSpc>
              <a:buFont typeface="Wingdings" panose="05000000000000000000" pitchFamily="2" charset="2"/>
              <a:buChar char="ü"/>
            </a:pPr>
            <a:r>
              <a:rPr lang="en-US" sz="3200" dirty="0"/>
              <a:t>Unusual species</a:t>
            </a:r>
          </a:p>
          <a:p>
            <a:pPr marL="1143000" lvl="1" indent="-457200">
              <a:lnSpc>
                <a:spcPct val="150000"/>
              </a:lnSpc>
              <a:buFont typeface="Wingdings" panose="05000000000000000000" pitchFamily="2" charset="2"/>
              <a:buChar char="ü"/>
            </a:pPr>
            <a:r>
              <a:rPr lang="en-US" sz="3200" dirty="0"/>
              <a:t>Superior beauty</a:t>
            </a:r>
          </a:p>
          <a:p>
            <a:endParaRPr lang="en-US" dirty="0"/>
          </a:p>
        </p:txBody>
      </p:sp>
    </p:spTree>
    <p:extLst>
      <p:ext uri="{BB962C8B-B14F-4D97-AF65-F5344CB8AC3E}">
        <p14:creationId xmlns:p14="http://schemas.microsoft.com/office/powerpoint/2010/main" val="3187089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D3965-513F-5976-86CA-76F285E1A4C5}"/>
              </a:ext>
            </a:extLst>
          </p:cNvPr>
          <p:cNvSpPr>
            <a:spLocks noGrp="1"/>
          </p:cNvSpPr>
          <p:nvPr>
            <p:ph type="body" sz="quarter" idx="11"/>
          </p:nvPr>
        </p:nvSpPr>
        <p:spPr/>
        <p:txBody>
          <a:bodyPr/>
          <a:lstStyle/>
          <a:p>
            <a:r>
              <a:rPr lang="en-US" dirty="0"/>
              <a:t>The Landmark Tree Program</a:t>
            </a:r>
          </a:p>
        </p:txBody>
      </p:sp>
      <p:pic>
        <p:nvPicPr>
          <p:cNvPr id="8" name="Picture 7" descr="A large tree in a field&#10;&#10;Description automatically generated with medium confidence">
            <a:extLst>
              <a:ext uri="{FF2B5EF4-FFF2-40B4-BE49-F238E27FC236}">
                <a16:creationId xmlns:a16="http://schemas.microsoft.com/office/drawing/2014/main" id="{5A46B7D6-656B-4DC3-508B-88539FD5A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272" y="1655323"/>
            <a:ext cx="6634264" cy="4975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35F7CA8E-4B3C-11E3-162A-1FA22414A844}"/>
              </a:ext>
            </a:extLst>
          </p:cNvPr>
          <p:cNvSpPr txBox="1"/>
          <p:nvPr/>
        </p:nvSpPr>
        <p:spPr>
          <a:xfrm>
            <a:off x="358348" y="1743197"/>
            <a:ext cx="4897143" cy="4555093"/>
          </a:xfrm>
          <a:prstGeom prst="rect">
            <a:avLst/>
          </a:prstGeom>
          <a:noFill/>
        </p:spPr>
        <p:txBody>
          <a:bodyPr wrap="square" rtlCol="0">
            <a:spAutoFit/>
          </a:bodyPr>
          <a:lstStyle/>
          <a:p>
            <a:pPr marL="339725" indent="-339725">
              <a:spcBef>
                <a:spcPts val="600"/>
              </a:spcBef>
              <a:spcAft>
                <a:spcPts val="600"/>
              </a:spcAft>
              <a:buFont typeface="Wingdings" panose="05000000000000000000" pitchFamily="2" charset="2"/>
              <a:buChar char="Ø"/>
            </a:pPr>
            <a:r>
              <a:rPr lang="en-US" sz="2600" dirty="0"/>
              <a:t> Recognize ecological benefits</a:t>
            </a:r>
          </a:p>
          <a:p>
            <a:pPr marL="339725" indent="-339725">
              <a:spcBef>
                <a:spcPts val="600"/>
              </a:spcBef>
              <a:spcAft>
                <a:spcPts val="600"/>
              </a:spcAft>
              <a:buFont typeface="Wingdings" panose="05000000000000000000" pitchFamily="2" charset="2"/>
              <a:buChar char="Ø"/>
            </a:pPr>
            <a:r>
              <a:rPr lang="en-US" sz="2600" dirty="0"/>
              <a:t> City Identity – “Distinctive by </a:t>
            </a:r>
            <a:r>
              <a:rPr lang="en-US" sz="2600" i="1" dirty="0"/>
              <a:t>Nature</a:t>
            </a:r>
            <a:r>
              <a:rPr lang="en-US" sz="2600" dirty="0"/>
              <a:t>”</a:t>
            </a:r>
          </a:p>
          <a:p>
            <a:pPr marL="339725" indent="-339725">
              <a:spcBef>
                <a:spcPts val="600"/>
              </a:spcBef>
              <a:spcAft>
                <a:spcPts val="600"/>
              </a:spcAft>
              <a:buFont typeface="Wingdings" panose="05000000000000000000" pitchFamily="2" charset="2"/>
              <a:buChar char="Ø"/>
            </a:pPr>
            <a:r>
              <a:rPr lang="en-US" sz="2600" dirty="0"/>
              <a:t> Assessment and maintenance assistance from the city arborist using Tree Planting and Replacement Fund</a:t>
            </a:r>
          </a:p>
          <a:p>
            <a:pPr marL="339725" indent="-339725">
              <a:spcBef>
                <a:spcPts val="600"/>
              </a:spcBef>
              <a:spcAft>
                <a:spcPts val="600"/>
              </a:spcAft>
              <a:buFont typeface="Wingdings" panose="05000000000000000000" pitchFamily="2" charset="2"/>
              <a:buChar char="Ø"/>
            </a:pPr>
            <a:r>
              <a:rPr lang="en-US" sz="2600" dirty="0"/>
              <a:t>Any request for removal requires declassification by the City Council</a:t>
            </a:r>
          </a:p>
        </p:txBody>
      </p:sp>
    </p:spTree>
    <p:extLst>
      <p:ext uri="{BB962C8B-B14F-4D97-AF65-F5344CB8AC3E}">
        <p14:creationId xmlns:p14="http://schemas.microsoft.com/office/powerpoint/2010/main" val="140899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4564D-3628-58E2-E71C-CA977C74B345}"/>
              </a:ext>
            </a:extLst>
          </p:cNvPr>
          <p:cNvSpPr>
            <a:spLocks noGrp="1"/>
          </p:cNvSpPr>
          <p:nvPr>
            <p:ph type="body" sz="quarter" idx="11"/>
          </p:nvPr>
        </p:nvSpPr>
        <p:spPr/>
        <p:txBody>
          <a:bodyPr/>
          <a:lstStyle/>
          <a:p>
            <a:r>
              <a:rPr lang="en-US" dirty="0"/>
              <a:t>Application Process – Two Options</a:t>
            </a:r>
          </a:p>
        </p:txBody>
      </p:sp>
      <p:sp>
        <p:nvSpPr>
          <p:cNvPr id="7" name="TextBox 6">
            <a:extLst>
              <a:ext uri="{FF2B5EF4-FFF2-40B4-BE49-F238E27FC236}">
                <a16:creationId xmlns:a16="http://schemas.microsoft.com/office/drawing/2014/main" id="{B1476DE2-2778-A68B-07FF-5730BC119419}"/>
              </a:ext>
            </a:extLst>
          </p:cNvPr>
          <p:cNvSpPr txBox="1"/>
          <p:nvPr/>
        </p:nvSpPr>
        <p:spPr>
          <a:xfrm>
            <a:off x="350874" y="3921734"/>
            <a:ext cx="4627524" cy="2677656"/>
          </a:xfrm>
          <a:prstGeom prst="rect">
            <a:avLst/>
          </a:prstGeom>
          <a:noFill/>
        </p:spPr>
        <p:txBody>
          <a:bodyPr wrap="square" rtlCol="0">
            <a:spAutoFit/>
          </a:bodyPr>
          <a:lstStyle/>
          <a:p>
            <a:pPr algn="ctr"/>
            <a:r>
              <a:rPr lang="en-US" sz="2800" i="1" dirty="0"/>
              <a:t>The City Council may on its own motion and without the payment of the application fee,  commence the process of designating a landmark tree</a:t>
            </a:r>
          </a:p>
          <a:p>
            <a:pPr marL="742950" lvl="1" indent="-285750" algn="ctr">
              <a:buFontTx/>
              <a:buChar char="-"/>
            </a:pPr>
            <a:endParaRPr lang="en-US" sz="2800" i="1" dirty="0"/>
          </a:p>
        </p:txBody>
      </p:sp>
      <p:pic>
        <p:nvPicPr>
          <p:cNvPr id="4" name="Picture 3" descr="A tree in a field&#10;&#10;Description automatically generated with medium confidence">
            <a:extLst>
              <a:ext uri="{FF2B5EF4-FFF2-40B4-BE49-F238E27FC236}">
                <a16:creationId xmlns:a16="http://schemas.microsoft.com/office/drawing/2014/main" id="{31D32094-62BA-F3A5-5CE5-6BA1A7031DA5}"/>
              </a:ext>
            </a:extLst>
          </p:cNvPr>
          <p:cNvPicPr>
            <a:picLocks noChangeAspect="1"/>
          </p:cNvPicPr>
          <p:nvPr/>
        </p:nvPicPr>
        <p:blipFill rotWithShape="1">
          <a:blip r:embed="rId3">
            <a:extLst>
              <a:ext uri="{28A0092B-C50C-407E-A947-70E740481C1C}">
                <a14:useLocalDpi xmlns:a14="http://schemas.microsoft.com/office/drawing/2010/main" val="0"/>
              </a:ext>
            </a:extLst>
          </a:blip>
          <a:srcRect l="547" t="94" r="15816" b="22647"/>
          <a:stretch/>
        </p:blipFill>
        <p:spPr>
          <a:xfrm>
            <a:off x="5045413" y="1614790"/>
            <a:ext cx="7016884" cy="5058383"/>
          </a:xfrm>
          <a:prstGeom prst="rect">
            <a:avLst/>
          </a:prstGeom>
          <a:ln>
            <a:noFill/>
          </a:ln>
          <a:effectLst>
            <a:softEdge rad="112500"/>
          </a:effectLst>
        </p:spPr>
      </p:pic>
      <p:sp>
        <p:nvSpPr>
          <p:cNvPr id="6" name="TextBox 5">
            <a:extLst>
              <a:ext uri="{FF2B5EF4-FFF2-40B4-BE49-F238E27FC236}">
                <a16:creationId xmlns:a16="http://schemas.microsoft.com/office/drawing/2014/main" id="{8CCCAEF2-6355-7D65-5F56-15442FC85310}"/>
              </a:ext>
            </a:extLst>
          </p:cNvPr>
          <p:cNvSpPr txBox="1"/>
          <p:nvPr/>
        </p:nvSpPr>
        <p:spPr>
          <a:xfrm>
            <a:off x="129703" y="1986783"/>
            <a:ext cx="4802515" cy="954107"/>
          </a:xfrm>
          <a:prstGeom prst="rect">
            <a:avLst/>
          </a:prstGeom>
          <a:noFill/>
        </p:spPr>
        <p:txBody>
          <a:bodyPr wrap="square" rtlCol="0">
            <a:spAutoFit/>
          </a:bodyPr>
          <a:lstStyle/>
          <a:p>
            <a:pPr algn="ctr"/>
            <a:r>
              <a:rPr lang="en-US" sz="2800" dirty="0"/>
              <a:t>Owner submission of an application and $280 fee</a:t>
            </a:r>
          </a:p>
        </p:txBody>
      </p:sp>
      <p:sp>
        <p:nvSpPr>
          <p:cNvPr id="3" name="TextBox 2">
            <a:extLst>
              <a:ext uri="{FF2B5EF4-FFF2-40B4-BE49-F238E27FC236}">
                <a16:creationId xmlns:a16="http://schemas.microsoft.com/office/drawing/2014/main" id="{8725E868-82C7-A56A-6BD6-FC1B85EAAF28}"/>
              </a:ext>
            </a:extLst>
          </p:cNvPr>
          <p:cNvSpPr txBox="1"/>
          <p:nvPr/>
        </p:nvSpPr>
        <p:spPr>
          <a:xfrm>
            <a:off x="2273221" y="3225808"/>
            <a:ext cx="2567709" cy="523220"/>
          </a:xfrm>
          <a:prstGeom prst="rect">
            <a:avLst/>
          </a:prstGeom>
          <a:noFill/>
        </p:spPr>
        <p:txBody>
          <a:bodyPr wrap="square" rtlCol="0">
            <a:spAutoFit/>
          </a:bodyPr>
          <a:lstStyle/>
          <a:p>
            <a:r>
              <a:rPr lang="en-US" sz="2800" b="1" dirty="0">
                <a:latin typeface="Domine" panose="02040503040403060204" pitchFamily="18" charset="0"/>
                <a:cs typeface="Times New Roman" panose="02020603050405020304" pitchFamily="18" charset="0"/>
              </a:rPr>
              <a:t>OR</a:t>
            </a:r>
          </a:p>
        </p:txBody>
      </p:sp>
    </p:spTree>
    <p:extLst>
      <p:ext uri="{BB962C8B-B14F-4D97-AF65-F5344CB8AC3E}">
        <p14:creationId xmlns:p14="http://schemas.microsoft.com/office/powerpoint/2010/main" val="143159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tree with the sun behind it&#10;&#10;Description automatically generated with low confidence">
            <a:extLst>
              <a:ext uri="{FF2B5EF4-FFF2-40B4-BE49-F238E27FC236}">
                <a16:creationId xmlns:a16="http://schemas.microsoft.com/office/drawing/2014/main" id="{8C922685-1DDF-27B2-3142-EA0B0898D17C}"/>
              </a:ext>
            </a:extLst>
          </p:cNvPr>
          <p:cNvPicPr>
            <a:picLocks noGrp="1" noChangeAspect="1"/>
          </p:cNvPicPr>
          <p:nvPr>
            <p:ph type="pic" sz="quarter" idx="10"/>
          </p:nvPr>
        </p:nvPicPr>
        <p:blipFill>
          <a:blip r:embed="rId3">
            <a:alphaModFix/>
            <a:extLst>
              <a:ext uri="{28A0092B-C50C-407E-A947-70E740481C1C}">
                <a14:useLocalDpi xmlns:a14="http://schemas.microsoft.com/office/drawing/2010/main" val="0"/>
              </a:ext>
            </a:extLst>
          </a:blip>
          <a:srcRect l="34605" r="34605"/>
          <a:stretch>
            <a:fillRect/>
          </a:stretch>
        </p:blipFill>
        <p:spPr>
          <a:xfrm rot="5400000">
            <a:off x="3524652" y="-3114337"/>
            <a:ext cx="5142691" cy="11747501"/>
          </a:xfrm>
        </p:spPr>
      </p:pic>
      <p:sp>
        <p:nvSpPr>
          <p:cNvPr id="5" name="Text Placeholder 4">
            <a:extLst>
              <a:ext uri="{FF2B5EF4-FFF2-40B4-BE49-F238E27FC236}">
                <a16:creationId xmlns:a16="http://schemas.microsoft.com/office/drawing/2014/main" id="{86C4ABA6-7F77-4CE3-B0EC-A208AF745D7B}"/>
              </a:ext>
            </a:extLst>
          </p:cNvPr>
          <p:cNvSpPr>
            <a:spLocks noGrp="1"/>
          </p:cNvSpPr>
          <p:nvPr>
            <p:ph type="body" sz="quarter" idx="11"/>
          </p:nvPr>
        </p:nvSpPr>
        <p:spPr>
          <a:xfrm>
            <a:off x="464871" y="5495113"/>
            <a:ext cx="8353459" cy="958850"/>
          </a:xfrm>
        </p:spPr>
        <p:txBody>
          <a:bodyPr/>
          <a:lstStyle/>
          <a:p>
            <a:r>
              <a:rPr lang="en-US" dirty="0"/>
              <a:t>Landmark Tree Candidates</a:t>
            </a:r>
          </a:p>
          <a:p>
            <a:r>
              <a:rPr lang="en-US" sz="2800" dirty="0"/>
              <a:t>Updates per City Council Request</a:t>
            </a:r>
          </a:p>
        </p:txBody>
      </p:sp>
    </p:spTree>
    <p:extLst>
      <p:ext uri="{BB962C8B-B14F-4D97-AF65-F5344CB8AC3E}">
        <p14:creationId xmlns:p14="http://schemas.microsoft.com/office/powerpoint/2010/main" val="2771741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37225" y="5500688"/>
            <a:ext cx="9365187" cy="958850"/>
          </a:xfrm>
        </p:spPr>
        <p:txBody>
          <a:bodyPr/>
          <a:lstStyle/>
          <a:p>
            <a:r>
              <a:rPr lang="en-US" dirty="0"/>
              <a:t>Candidate #1 – </a:t>
            </a:r>
            <a:r>
              <a:rPr lang="en-US" sz="3200" i="1" dirty="0"/>
              <a:t>The Folsom Prison Grove</a:t>
            </a:r>
          </a:p>
        </p:txBody>
      </p:sp>
      <p:pic>
        <p:nvPicPr>
          <p:cNvPr id="3" name="Picture 2" descr="Map&#10;&#10;Description automatically generated">
            <a:extLst>
              <a:ext uri="{FF2B5EF4-FFF2-40B4-BE49-F238E27FC236}">
                <a16:creationId xmlns:a16="http://schemas.microsoft.com/office/drawing/2014/main" id="{F38EAEBA-8257-DF60-9EA2-A8054B1A1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68" y="237342"/>
            <a:ext cx="6025212" cy="4953986"/>
          </a:xfrm>
          <a:prstGeom prst="rect">
            <a:avLst/>
          </a:prstGeom>
        </p:spPr>
      </p:pic>
      <p:sp>
        <p:nvSpPr>
          <p:cNvPr id="4" name="TextBox 3">
            <a:extLst>
              <a:ext uri="{FF2B5EF4-FFF2-40B4-BE49-F238E27FC236}">
                <a16:creationId xmlns:a16="http://schemas.microsoft.com/office/drawing/2014/main" id="{E64BDC4B-3564-7FE8-E0AF-208D98A54B22}"/>
              </a:ext>
            </a:extLst>
          </p:cNvPr>
          <p:cNvSpPr txBox="1"/>
          <p:nvPr/>
        </p:nvSpPr>
        <p:spPr>
          <a:xfrm>
            <a:off x="6388709" y="222574"/>
            <a:ext cx="5718231" cy="4703724"/>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Ø"/>
            </a:pPr>
            <a:r>
              <a:rPr lang="en-US" sz="3200" dirty="0"/>
              <a:t>250 acres (cumulative)</a:t>
            </a:r>
          </a:p>
          <a:p>
            <a:pPr marL="457200" indent="-457200">
              <a:spcBef>
                <a:spcPts val="600"/>
              </a:spcBef>
              <a:spcAft>
                <a:spcPts val="600"/>
              </a:spcAft>
              <a:buFont typeface="Wingdings" panose="05000000000000000000" pitchFamily="2" charset="2"/>
              <a:buChar char="Ø"/>
            </a:pPr>
            <a:r>
              <a:rPr lang="en-US" sz="3200" dirty="0"/>
              <a:t>Primarily oaks w/other natives </a:t>
            </a:r>
          </a:p>
          <a:p>
            <a:pPr marL="457200" indent="-457200">
              <a:spcBef>
                <a:spcPts val="600"/>
              </a:spcBef>
              <a:spcAft>
                <a:spcPts val="600"/>
              </a:spcAft>
              <a:buFont typeface="Wingdings" panose="05000000000000000000" pitchFamily="2" charset="2"/>
              <a:buChar char="Ø"/>
            </a:pPr>
            <a:r>
              <a:rPr lang="en-US" sz="3200" dirty="0"/>
              <a:t>Considerations for Landmark Status</a:t>
            </a:r>
            <a:r>
              <a:rPr lang="en-US" dirty="0"/>
              <a:t>:</a:t>
            </a:r>
          </a:p>
          <a:p>
            <a:pPr marL="1371600" lvl="2" indent="-457200">
              <a:lnSpc>
                <a:spcPct val="150000"/>
              </a:lnSpc>
              <a:spcBef>
                <a:spcPts val="600"/>
              </a:spcBef>
              <a:spcAft>
                <a:spcPts val="600"/>
              </a:spcAft>
              <a:buFont typeface="Wingdings" panose="05000000000000000000" pitchFamily="2" charset="2"/>
              <a:buChar char="ü"/>
            </a:pPr>
            <a:r>
              <a:rPr lang="en-US" sz="2800" dirty="0"/>
              <a:t>Historical value</a:t>
            </a:r>
          </a:p>
          <a:p>
            <a:pPr marL="1371600" lvl="2" indent="-457200">
              <a:lnSpc>
                <a:spcPct val="150000"/>
              </a:lnSpc>
              <a:spcBef>
                <a:spcPts val="600"/>
              </a:spcBef>
              <a:spcAft>
                <a:spcPts val="600"/>
              </a:spcAft>
              <a:buFont typeface="Wingdings" panose="05000000000000000000" pitchFamily="2" charset="2"/>
              <a:buChar char="ü"/>
            </a:pPr>
            <a:r>
              <a:rPr lang="en-US" sz="2800" dirty="0"/>
              <a:t>Outstanding habitat value</a:t>
            </a:r>
          </a:p>
          <a:p>
            <a:pPr marL="1371600" lvl="2" indent="-457200">
              <a:lnSpc>
                <a:spcPct val="150000"/>
              </a:lnSpc>
              <a:spcBef>
                <a:spcPts val="600"/>
              </a:spcBef>
              <a:spcAft>
                <a:spcPts val="600"/>
              </a:spcAft>
              <a:buFont typeface="Wingdings" panose="05000000000000000000" pitchFamily="2" charset="2"/>
              <a:buChar char="ü"/>
            </a:pPr>
            <a:r>
              <a:rPr lang="en-US" sz="2800" dirty="0"/>
              <a:t>Superior beauty</a:t>
            </a:r>
          </a:p>
        </p:txBody>
      </p:sp>
    </p:spTree>
    <p:extLst>
      <p:ext uri="{BB962C8B-B14F-4D97-AF65-F5344CB8AC3E}">
        <p14:creationId xmlns:p14="http://schemas.microsoft.com/office/powerpoint/2010/main" val="42193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p:cTn id="1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p:cTn id="26"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28"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29" dur="10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p:cTn id="34"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5"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36"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37"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32097" y="5500688"/>
            <a:ext cx="9141914" cy="958850"/>
          </a:xfrm>
        </p:spPr>
        <p:txBody>
          <a:bodyPr/>
          <a:lstStyle/>
          <a:p>
            <a:r>
              <a:rPr lang="en-US" dirty="0"/>
              <a:t>Candidate #1 – </a:t>
            </a:r>
            <a:r>
              <a:rPr lang="en-US" sz="3200" i="1" dirty="0"/>
              <a:t>The Folsom Prison Grove</a:t>
            </a:r>
          </a:p>
        </p:txBody>
      </p:sp>
      <p:pic>
        <p:nvPicPr>
          <p:cNvPr id="8" name="Picture 7" descr="A picture containing text, road, outdoor, grass&#10;&#10;Description automatically generated">
            <a:extLst>
              <a:ext uri="{FF2B5EF4-FFF2-40B4-BE49-F238E27FC236}">
                <a16:creationId xmlns:a16="http://schemas.microsoft.com/office/drawing/2014/main" id="{3F734A09-9864-3FB4-77AA-310FA0AD2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40" y="292137"/>
            <a:ext cx="11762719" cy="4825668"/>
          </a:xfrm>
          <a:prstGeom prst="rect">
            <a:avLst/>
          </a:prstGeom>
          <a:ln>
            <a:noFill/>
          </a:ln>
          <a:effectLst>
            <a:softEdge rad="112500"/>
          </a:effectLst>
        </p:spPr>
      </p:pic>
    </p:spTree>
    <p:extLst>
      <p:ext uri="{BB962C8B-B14F-4D97-AF65-F5344CB8AC3E}">
        <p14:creationId xmlns:p14="http://schemas.microsoft.com/office/powerpoint/2010/main" val="428452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B794A-89F5-2F2F-42A7-0E984E84EA9C}"/>
              </a:ext>
            </a:extLst>
          </p:cNvPr>
          <p:cNvSpPr>
            <a:spLocks noGrp="1"/>
          </p:cNvSpPr>
          <p:nvPr>
            <p:ph type="body" sz="quarter" idx="11"/>
          </p:nvPr>
        </p:nvSpPr>
        <p:spPr>
          <a:xfrm>
            <a:off x="336645" y="5500688"/>
            <a:ext cx="9137363" cy="958850"/>
          </a:xfrm>
        </p:spPr>
        <p:txBody>
          <a:bodyPr/>
          <a:lstStyle/>
          <a:p>
            <a:r>
              <a:rPr lang="en-US" dirty="0"/>
              <a:t>Candidate #1 – </a:t>
            </a:r>
            <a:r>
              <a:rPr lang="en-US" sz="3200" i="1" dirty="0"/>
              <a:t>The Folsom Prison Grove</a:t>
            </a:r>
          </a:p>
        </p:txBody>
      </p:sp>
      <p:pic>
        <p:nvPicPr>
          <p:cNvPr id="7" name="Picture 6" descr="A road with trees on the side&#10;&#10;Description automatically generated with medium confidence">
            <a:extLst>
              <a:ext uri="{FF2B5EF4-FFF2-40B4-BE49-F238E27FC236}">
                <a16:creationId xmlns:a16="http://schemas.microsoft.com/office/drawing/2014/main" id="{E0D2CB0E-AB08-3741-10AC-56D915592F6E}"/>
              </a:ext>
            </a:extLst>
          </p:cNvPr>
          <p:cNvPicPr>
            <a:picLocks noChangeAspect="1"/>
          </p:cNvPicPr>
          <p:nvPr/>
        </p:nvPicPr>
        <p:blipFill rotWithShape="1">
          <a:blip r:embed="rId2">
            <a:extLst>
              <a:ext uri="{28A0092B-C50C-407E-A947-70E740481C1C}">
                <a14:useLocalDpi xmlns:a14="http://schemas.microsoft.com/office/drawing/2010/main" val="0"/>
              </a:ext>
            </a:extLst>
          </a:blip>
          <a:srcRect l="13040" r="9008" b="1840"/>
          <a:stretch/>
        </p:blipFill>
        <p:spPr>
          <a:xfrm>
            <a:off x="5894961" y="233465"/>
            <a:ext cx="6037635" cy="4915710"/>
          </a:xfrm>
          <a:prstGeom prst="rect">
            <a:avLst/>
          </a:prstGeom>
          <a:ln>
            <a:noFill/>
          </a:ln>
          <a:effectLst>
            <a:softEdge rad="112500"/>
          </a:effectLst>
        </p:spPr>
      </p:pic>
      <p:pic>
        <p:nvPicPr>
          <p:cNvPr id="5" name="Picture 4" descr="A picture containing grass, outdoor, sky&#10;&#10;Description automatically generated">
            <a:extLst>
              <a:ext uri="{FF2B5EF4-FFF2-40B4-BE49-F238E27FC236}">
                <a16:creationId xmlns:a16="http://schemas.microsoft.com/office/drawing/2014/main" id="{FD1A9178-4042-DAED-A8D6-A04A8E2E1E22}"/>
              </a:ext>
            </a:extLst>
          </p:cNvPr>
          <p:cNvPicPr>
            <a:picLocks noChangeAspect="1"/>
          </p:cNvPicPr>
          <p:nvPr/>
        </p:nvPicPr>
        <p:blipFill rotWithShape="1">
          <a:blip r:embed="rId3">
            <a:extLst>
              <a:ext uri="{28A0092B-C50C-407E-A947-70E740481C1C}">
                <a14:useLocalDpi xmlns:a14="http://schemas.microsoft.com/office/drawing/2010/main" val="0"/>
              </a:ext>
            </a:extLst>
          </a:blip>
          <a:srcRect t="5211" b="21811"/>
          <a:stretch/>
        </p:blipFill>
        <p:spPr>
          <a:xfrm>
            <a:off x="71335" y="233465"/>
            <a:ext cx="5674973" cy="2270564"/>
          </a:xfrm>
          <a:prstGeom prst="rect">
            <a:avLst/>
          </a:prstGeom>
          <a:ln>
            <a:noFill/>
          </a:ln>
          <a:effectLst>
            <a:softEdge rad="112500"/>
          </a:effectLst>
        </p:spPr>
      </p:pic>
      <p:pic>
        <p:nvPicPr>
          <p:cNvPr id="9" name="Picture 8" descr="A dirt road with trees on the side&#10;&#10;Description automatically generated with low confidence">
            <a:extLst>
              <a:ext uri="{FF2B5EF4-FFF2-40B4-BE49-F238E27FC236}">
                <a16:creationId xmlns:a16="http://schemas.microsoft.com/office/drawing/2014/main" id="{AFE6000E-9A97-ED7F-2845-811FD5D60480}"/>
              </a:ext>
            </a:extLst>
          </p:cNvPr>
          <p:cNvPicPr>
            <a:picLocks noChangeAspect="1"/>
          </p:cNvPicPr>
          <p:nvPr/>
        </p:nvPicPr>
        <p:blipFill rotWithShape="1">
          <a:blip r:embed="rId4">
            <a:extLst>
              <a:ext uri="{28A0092B-C50C-407E-A947-70E740481C1C}">
                <a14:useLocalDpi xmlns:a14="http://schemas.microsoft.com/office/drawing/2010/main" val="0"/>
              </a:ext>
            </a:extLst>
          </a:blip>
          <a:srcRect l="9622" b="26777"/>
          <a:stretch/>
        </p:blipFill>
        <p:spPr>
          <a:xfrm>
            <a:off x="71335" y="2587557"/>
            <a:ext cx="5677869" cy="2561618"/>
          </a:xfrm>
          <a:prstGeom prst="rect">
            <a:avLst/>
          </a:prstGeom>
          <a:ln>
            <a:noFill/>
          </a:ln>
          <a:effectLst>
            <a:softEdge rad="112500"/>
          </a:effectLst>
        </p:spPr>
      </p:pic>
    </p:spTree>
    <p:extLst>
      <p:ext uri="{BB962C8B-B14F-4D97-AF65-F5344CB8AC3E}">
        <p14:creationId xmlns:p14="http://schemas.microsoft.com/office/powerpoint/2010/main" val="385362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8850</TotalTime>
  <Words>849</Words>
  <Application>Microsoft Office PowerPoint</Application>
  <PresentationFormat>Widescreen</PresentationFormat>
  <Paragraphs>115</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Domine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Shepard</dc:creator>
  <cp:lastModifiedBy>Aimee Nunez</cp:lastModifiedBy>
  <cp:revision>60</cp:revision>
  <cp:lastPrinted>2023-09-12T00:21:08Z</cp:lastPrinted>
  <dcterms:created xsi:type="dcterms:W3CDTF">2021-05-12T17:17:23Z</dcterms:created>
  <dcterms:modified xsi:type="dcterms:W3CDTF">2023-09-12T21:57:08Z</dcterms:modified>
</cp:coreProperties>
</file>