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handoutMasterIdLst>
    <p:handoutMasterId r:id="rId8"/>
  </p:handoutMasterIdLst>
  <p:sldIdLst>
    <p:sldId id="257" r:id="rId2"/>
    <p:sldId id="258" r:id="rId3"/>
    <p:sldId id="259" r:id="rId4"/>
    <p:sldId id="260" r:id="rId5"/>
    <p:sldId id="261"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4F4"/>
    <a:srgbClr val="1560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595A1E-2BAA-B64D-BBBD-62AAF83E34FD}" v="8" dt="2023-09-11T21:55:54.4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3" autoAdjust="0"/>
    <p:restoredTop sz="94660"/>
  </p:normalViewPr>
  <p:slideViewPr>
    <p:cSldViewPr snapToGrid="0">
      <p:cViewPr varScale="1">
        <p:scale>
          <a:sx n="105" d="100"/>
          <a:sy n="105" d="100"/>
        </p:scale>
        <p:origin x="150" y="750"/>
      </p:cViewPr>
      <p:guideLst/>
    </p:cSldViewPr>
  </p:slideViewPr>
  <p:notesTextViewPr>
    <p:cViewPr>
      <p:scale>
        <a:sx n="1" d="1"/>
        <a:sy n="1" d="1"/>
      </p:scale>
      <p:origin x="0" y="0"/>
    </p:cViewPr>
  </p:notesTextViewPr>
  <p:notesViewPr>
    <p:cSldViewPr snapToGrid="0">
      <p:cViewPr varScale="1">
        <p:scale>
          <a:sx n="110" d="100"/>
          <a:sy n="110" d="100"/>
        </p:scale>
        <p:origin x="374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48F976-909A-4AD5-836D-E442A62866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34F59B0-4570-4FAE-958E-052F9EA260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0D72F7-46B4-4047-890E-3D8B017EEC19}" type="datetimeFigureOut">
              <a:rPr lang="en-US" smtClean="0"/>
              <a:t>9/11/2023</a:t>
            </a:fld>
            <a:endParaRPr lang="en-US"/>
          </a:p>
        </p:txBody>
      </p:sp>
      <p:sp>
        <p:nvSpPr>
          <p:cNvPr id="4" name="Footer Placeholder 3">
            <a:extLst>
              <a:ext uri="{FF2B5EF4-FFF2-40B4-BE49-F238E27FC236}">
                <a16:creationId xmlns:a16="http://schemas.microsoft.com/office/drawing/2014/main" id="{A4043191-9F03-4800-9546-2B46509419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BAE762E-0B86-4655-8B5C-79D6EF11C9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1432B0-98EB-447E-803B-FFC90FC8CD92}" type="slidenum">
              <a:rPr lang="en-US" smtClean="0"/>
              <a:t>‹#›</a:t>
            </a:fld>
            <a:endParaRPr lang="en-US"/>
          </a:p>
        </p:txBody>
      </p:sp>
    </p:spTree>
    <p:extLst>
      <p:ext uri="{BB962C8B-B14F-4D97-AF65-F5344CB8AC3E}">
        <p14:creationId xmlns:p14="http://schemas.microsoft.com/office/powerpoint/2010/main" val="3000892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F77DEF-AF61-4E0E-B81D-0A27291A901C}"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F922EC-6BE4-44AB-BD28-DD2BDE19BFE2}" type="slidenum">
              <a:rPr lang="en-US" smtClean="0"/>
              <a:t>‹#›</a:t>
            </a:fld>
            <a:endParaRPr lang="en-US"/>
          </a:p>
        </p:txBody>
      </p:sp>
    </p:spTree>
    <p:extLst>
      <p:ext uri="{BB962C8B-B14F-4D97-AF65-F5344CB8AC3E}">
        <p14:creationId xmlns:p14="http://schemas.microsoft.com/office/powerpoint/2010/main" val="3718244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4F4F4"/>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CEC48A9-C25D-46B7-9044-92C158BD033F}"/>
              </a:ext>
            </a:extLst>
          </p:cNvPr>
          <p:cNvSpPr>
            <a:spLocks noGrp="1" noChangeAspect="1"/>
          </p:cNvSpPr>
          <p:nvPr>
            <p:ph type="pic" sz="quarter" idx="10" hasCustomPrompt="1"/>
          </p:nvPr>
        </p:nvSpPr>
        <p:spPr>
          <a:xfrm>
            <a:off x="221226" y="228138"/>
            <a:ext cx="11747090" cy="4823185"/>
          </a:xfrm>
          <a:prstGeom prst="rect">
            <a:avLst/>
          </a:prstGeom>
        </p:spPr>
        <p:txBody>
          <a:bodyPr/>
          <a:lstStyle>
            <a:lvl1pPr marL="0" indent="0">
              <a:buNone/>
              <a:defRPr sz="2400" b="0"/>
            </a:lvl1pPr>
          </a:lstStyle>
          <a:p>
            <a:r>
              <a:rPr lang="en-US" dirty="0"/>
              <a:t>-- Insert Image Here -- Choose your own image, formatted to 1924x790 pixels, or choose from pre-formatted images in the “Intro Slide Images” folder on the Employee Communications Drive. To insert image click the pictures icon in the center of this frame. </a:t>
            </a:r>
          </a:p>
        </p:txBody>
      </p:sp>
      <p:pic>
        <p:nvPicPr>
          <p:cNvPr id="10" name="Picture 9">
            <a:extLst>
              <a:ext uri="{FF2B5EF4-FFF2-40B4-BE49-F238E27FC236}">
                <a16:creationId xmlns:a16="http://schemas.microsoft.com/office/drawing/2014/main" id="{ADA30A57-B7CB-4078-B07B-17CC53777D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5102942"/>
            <a:ext cx="12191999" cy="1761211"/>
          </a:xfrm>
          <a:prstGeom prst="rect">
            <a:avLst/>
          </a:prstGeom>
        </p:spPr>
      </p:pic>
      <p:sp>
        <p:nvSpPr>
          <p:cNvPr id="12" name="Text Placeholder 11">
            <a:extLst>
              <a:ext uri="{FF2B5EF4-FFF2-40B4-BE49-F238E27FC236}">
                <a16:creationId xmlns:a16="http://schemas.microsoft.com/office/drawing/2014/main" id="{831E32AB-604E-4CB5-A102-A7D0025A3036}"/>
              </a:ext>
            </a:extLst>
          </p:cNvPr>
          <p:cNvSpPr>
            <a:spLocks noGrp="1"/>
          </p:cNvSpPr>
          <p:nvPr>
            <p:ph type="body" sz="quarter" idx="11" hasCustomPrompt="1"/>
          </p:nvPr>
        </p:nvSpPr>
        <p:spPr>
          <a:xfrm>
            <a:off x="398463" y="5500688"/>
            <a:ext cx="8486775" cy="958850"/>
          </a:xfrm>
          <a:prstGeom prst="rect">
            <a:avLst/>
          </a:prstGeom>
        </p:spPr>
        <p:txBody>
          <a:bodyPr lIns="0" tIns="0" bIns="0" anchor="ctr" anchorCtr="0"/>
          <a:lstStyle>
            <a:lvl1pPr marL="0" indent="0">
              <a:buNone/>
              <a:defRPr sz="4000">
                <a:solidFill>
                  <a:srgbClr val="F4F4F4"/>
                </a:solidFill>
                <a:latin typeface="Domine" panose="02040503040403060204" pitchFamily="18" charset="0"/>
              </a:defRPr>
            </a:lvl1pPr>
            <a:lvl2pPr marL="457200" indent="0">
              <a:buNone/>
              <a:defRPr/>
            </a:lvl2pPr>
          </a:lstStyle>
          <a:p>
            <a:pPr lvl="0"/>
            <a:r>
              <a:rPr lang="en-US" dirty="0"/>
              <a:t>Click to Edit Title</a:t>
            </a:r>
          </a:p>
        </p:txBody>
      </p:sp>
    </p:spTree>
    <p:extLst>
      <p:ext uri="{BB962C8B-B14F-4D97-AF65-F5344CB8AC3E}">
        <p14:creationId xmlns:p14="http://schemas.microsoft.com/office/powerpoint/2010/main" val="3372986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ck Content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911BD-B9F3-4C2B-92E8-41E6300C9A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237" y="-67587"/>
            <a:ext cx="12286476" cy="1711015"/>
          </a:xfrm>
          <a:prstGeom prst="rect">
            <a:avLst/>
          </a:prstGeom>
        </p:spPr>
      </p:pic>
      <p:pic>
        <p:nvPicPr>
          <p:cNvPr id="5" name="Picture 4" descr="Shape, rectangle&#10;&#10;Description automatically generated">
            <a:extLst>
              <a:ext uri="{FF2B5EF4-FFF2-40B4-BE49-F238E27FC236}">
                <a16:creationId xmlns:a16="http://schemas.microsoft.com/office/drawing/2014/main" id="{9E88BCD8-AD84-4E72-806F-BBE66F4B3A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39" y="1381142"/>
            <a:ext cx="12286477" cy="5562377"/>
          </a:xfrm>
          <a:prstGeom prst="rect">
            <a:avLst/>
          </a:prstGeom>
        </p:spPr>
      </p:pic>
      <p:sp>
        <p:nvSpPr>
          <p:cNvPr id="6" name="Text Placeholder 11">
            <a:extLst>
              <a:ext uri="{FF2B5EF4-FFF2-40B4-BE49-F238E27FC236}">
                <a16:creationId xmlns:a16="http://schemas.microsoft.com/office/drawing/2014/main" id="{D54A74CE-27F1-40A1-8029-74A8827ACDB2}"/>
              </a:ext>
            </a:extLst>
          </p:cNvPr>
          <p:cNvSpPr>
            <a:spLocks noGrp="1"/>
          </p:cNvSpPr>
          <p:nvPr>
            <p:ph type="body" sz="quarter" idx="11" hasCustomPrompt="1"/>
          </p:nvPr>
        </p:nvSpPr>
        <p:spPr>
          <a:xfrm>
            <a:off x="523453" y="308495"/>
            <a:ext cx="8486775" cy="958850"/>
          </a:xfrm>
          <a:prstGeom prst="rect">
            <a:avLst/>
          </a:prstGeom>
        </p:spPr>
        <p:txBody>
          <a:bodyPr lIns="0" tIns="0" bIns="0" anchor="ctr" anchorCtr="0"/>
          <a:lstStyle>
            <a:lvl1pPr marL="0" indent="0">
              <a:buNone/>
              <a:defRPr sz="4000">
                <a:solidFill>
                  <a:srgbClr val="F4F4F4"/>
                </a:solidFill>
                <a:latin typeface="Domine" panose="02040503040403060204" pitchFamily="18" charset="0"/>
              </a:defRPr>
            </a:lvl1pPr>
            <a:lvl2pPr marL="457200" indent="0">
              <a:buNone/>
              <a:defRPr/>
            </a:lvl2pPr>
          </a:lstStyle>
          <a:p>
            <a:pPr lvl="0"/>
            <a:r>
              <a:rPr lang="en-US" dirty="0"/>
              <a:t>Click to Edit Title</a:t>
            </a:r>
          </a:p>
        </p:txBody>
      </p:sp>
      <p:sp>
        <p:nvSpPr>
          <p:cNvPr id="7" name="TextBox 6">
            <a:extLst>
              <a:ext uri="{FF2B5EF4-FFF2-40B4-BE49-F238E27FC236}">
                <a16:creationId xmlns:a16="http://schemas.microsoft.com/office/drawing/2014/main" id="{6CE6DF7E-F238-49C1-AD5D-5A9A839D37EC}"/>
              </a:ext>
            </a:extLst>
          </p:cNvPr>
          <p:cNvSpPr txBox="1"/>
          <p:nvPr userDrawn="1"/>
        </p:nvSpPr>
        <p:spPr>
          <a:xfrm>
            <a:off x="11097791" y="6410432"/>
            <a:ext cx="927554" cy="307777"/>
          </a:xfrm>
          <a:prstGeom prst="rect">
            <a:avLst/>
          </a:prstGeom>
          <a:noFill/>
        </p:spPr>
        <p:txBody>
          <a:bodyPr wrap="square" rtlCol="0">
            <a:spAutoFit/>
          </a:bodyPr>
          <a:lstStyle/>
          <a:p>
            <a:pPr algn="r"/>
            <a:fld id="{B18E0331-11B7-4AE2-8AD4-B5237A0BB48C}" type="slidenum">
              <a:rPr lang="en-US" sz="1400" smtClean="0">
                <a:solidFill>
                  <a:schemeClr val="bg2">
                    <a:lumMod val="50000"/>
                  </a:schemeClr>
                </a:solidFill>
                <a:latin typeface="Arial" panose="020B0604020202020204" pitchFamily="34" charset="0"/>
                <a:cs typeface="Arial" panose="020B0604020202020204" pitchFamily="34" charset="0"/>
              </a:rPr>
              <a:pPr algn="r"/>
              <a:t>‹#›</a:t>
            </a:fld>
            <a:endParaRPr lang="en-US" sz="140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7567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Content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911BD-B9F3-4C2B-92E8-41E6300C9A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237" y="-67587"/>
            <a:ext cx="12286476" cy="1711015"/>
          </a:xfrm>
          <a:prstGeom prst="rect">
            <a:avLst/>
          </a:prstGeom>
        </p:spPr>
      </p:pic>
      <p:pic>
        <p:nvPicPr>
          <p:cNvPr id="5" name="Picture 4" descr="Shape, rectangle&#10;&#10;Description automatically generated">
            <a:extLst>
              <a:ext uri="{FF2B5EF4-FFF2-40B4-BE49-F238E27FC236}">
                <a16:creationId xmlns:a16="http://schemas.microsoft.com/office/drawing/2014/main" id="{9E88BCD8-AD84-4E72-806F-BBE66F4B3A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39" y="1381142"/>
            <a:ext cx="12286477" cy="5562377"/>
          </a:xfrm>
          <a:prstGeom prst="rect">
            <a:avLst/>
          </a:prstGeom>
        </p:spPr>
      </p:pic>
      <p:sp>
        <p:nvSpPr>
          <p:cNvPr id="6" name="Text Placeholder 11">
            <a:extLst>
              <a:ext uri="{FF2B5EF4-FFF2-40B4-BE49-F238E27FC236}">
                <a16:creationId xmlns:a16="http://schemas.microsoft.com/office/drawing/2014/main" id="{D54A74CE-27F1-40A1-8029-74A8827ACDB2}"/>
              </a:ext>
            </a:extLst>
          </p:cNvPr>
          <p:cNvSpPr>
            <a:spLocks noGrp="1"/>
          </p:cNvSpPr>
          <p:nvPr>
            <p:ph type="body" sz="quarter" idx="11" hasCustomPrompt="1"/>
          </p:nvPr>
        </p:nvSpPr>
        <p:spPr>
          <a:xfrm>
            <a:off x="523453" y="308495"/>
            <a:ext cx="8486775" cy="958850"/>
          </a:xfrm>
          <a:prstGeom prst="rect">
            <a:avLst/>
          </a:prstGeom>
        </p:spPr>
        <p:txBody>
          <a:bodyPr lIns="0" tIns="0" bIns="0" anchor="ctr" anchorCtr="0"/>
          <a:lstStyle>
            <a:lvl1pPr marL="0" indent="0">
              <a:buNone/>
              <a:defRPr sz="4000">
                <a:solidFill>
                  <a:srgbClr val="F4F4F4"/>
                </a:solidFill>
                <a:latin typeface="Domine" panose="02040503040403060204" pitchFamily="18" charset="0"/>
              </a:defRPr>
            </a:lvl1pPr>
            <a:lvl2pPr marL="457200" indent="0">
              <a:buNone/>
              <a:defRPr/>
            </a:lvl2pPr>
          </a:lstStyle>
          <a:p>
            <a:pPr lvl="0"/>
            <a:r>
              <a:rPr lang="en-US" dirty="0"/>
              <a:t>Click to Edit Title</a:t>
            </a:r>
          </a:p>
        </p:txBody>
      </p:sp>
      <p:sp>
        <p:nvSpPr>
          <p:cNvPr id="4" name="Text Placeholder 3">
            <a:extLst>
              <a:ext uri="{FF2B5EF4-FFF2-40B4-BE49-F238E27FC236}">
                <a16:creationId xmlns:a16="http://schemas.microsoft.com/office/drawing/2014/main" id="{E59EEA35-3B55-401A-A474-66691E8131FD}"/>
              </a:ext>
            </a:extLst>
          </p:cNvPr>
          <p:cNvSpPr>
            <a:spLocks noGrp="1"/>
          </p:cNvSpPr>
          <p:nvPr>
            <p:ph type="body" sz="quarter" idx="12" hasCustomPrompt="1"/>
          </p:nvPr>
        </p:nvSpPr>
        <p:spPr>
          <a:xfrm>
            <a:off x="350043" y="1770063"/>
            <a:ext cx="11491913" cy="4779962"/>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A7DFF964-1CFF-4228-9878-643007716D8E}"/>
              </a:ext>
            </a:extLst>
          </p:cNvPr>
          <p:cNvSpPr txBox="1"/>
          <p:nvPr userDrawn="1"/>
        </p:nvSpPr>
        <p:spPr>
          <a:xfrm>
            <a:off x="11097791" y="6410432"/>
            <a:ext cx="927554" cy="307777"/>
          </a:xfrm>
          <a:prstGeom prst="rect">
            <a:avLst/>
          </a:prstGeom>
          <a:noFill/>
        </p:spPr>
        <p:txBody>
          <a:bodyPr wrap="square" rtlCol="0">
            <a:spAutoFit/>
          </a:bodyPr>
          <a:lstStyle/>
          <a:p>
            <a:pPr algn="r"/>
            <a:fld id="{B18E0331-11B7-4AE2-8AD4-B5237A0BB48C}" type="slidenum">
              <a:rPr lang="en-US" sz="1400" smtClean="0">
                <a:solidFill>
                  <a:schemeClr val="bg2">
                    <a:lumMod val="50000"/>
                  </a:schemeClr>
                </a:solidFill>
                <a:latin typeface="Arial" panose="020B0604020202020204" pitchFamily="34" charset="0"/>
                <a:cs typeface="Arial" panose="020B0604020202020204" pitchFamily="34" charset="0"/>
              </a:rPr>
              <a:pPr algn="r"/>
              <a:t>‹#›</a:t>
            </a:fld>
            <a:endParaRPr lang="en-US" sz="140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330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Text, Right Image Content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911BD-B9F3-4C2B-92E8-41E6300C9A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237" y="-67587"/>
            <a:ext cx="12286476" cy="1711015"/>
          </a:xfrm>
          <a:prstGeom prst="rect">
            <a:avLst/>
          </a:prstGeom>
        </p:spPr>
      </p:pic>
      <p:pic>
        <p:nvPicPr>
          <p:cNvPr id="5" name="Picture 4" descr="Shape, rectangle&#10;&#10;Description automatically generated">
            <a:extLst>
              <a:ext uri="{FF2B5EF4-FFF2-40B4-BE49-F238E27FC236}">
                <a16:creationId xmlns:a16="http://schemas.microsoft.com/office/drawing/2014/main" id="{9E88BCD8-AD84-4E72-806F-BBE66F4B3A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39" y="1381142"/>
            <a:ext cx="12286477" cy="5562377"/>
          </a:xfrm>
          <a:prstGeom prst="rect">
            <a:avLst/>
          </a:prstGeom>
        </p:spPr>
      </p:pic>
      <p:sp>
        <p:nvSpPr>
          <p:cNvPr id="6" name="Text Placeholder 11">
            <a:extLst>
              <a:ext uri="{FF2B5EF4-FFF2-40B4-BE49-F238E27FC236}">
                <a16:creationId xmlns:a16="http://schemas.microsoft.com/office/drawing/2014/main" id="{D54A74CE-27F1-40A1-8029-74A8827ACDB2}"/>
              </a:ext>
            </a:extLst>
          </p:cNvPr>
          <p:cNvSpPr>
            <a:spLocks noGrp="1"/>
          </p:cNvSpPr>
          <p:nvPr>
            <p:ph type="body" sz="quarter" idx="11" hasCustomPrompt="1"/>
          </p:nvPr>
        </p:nvSpPr>
        <p:spPr>
          <a:xfrm>
            <a:off x="523453" y="308495"/>
            <a:ext cx="8486775" cy="958850"/>
          </a:xfrm>
          <a:prstGeom prst="rect">
            <a:avLst/>
          </a:prstGeom>
        </p:spPr>
        <p:txBody>
          <a:bodyPr lIns="0" tIns="0" bIns="0" anchor="ctr" anchorCtr="0"/>
          <a:lstStyle>
            <a:lvl1pPr marL="0" indent="0">
              <a:buNone/>
              <a:defRPr sz="4000">
                <a:solidFill>
                  <a:srgbClr val="F4F4F4"/>
                </a:solidFill>
                <a:latin typeface="Domine" panose="02040503040403060204" pitchFamily="18" charset="0"/>
              </a:defRPr>
            </a:lvl1pPr>
            <a:lvl2pPr marL="457200" indent="0">
              <a:buNone/>
              <a:defRPr/>
            </a:lvl2pPr>
          </a:lstStyle>
          <a:p>
            <a:pPr lvl="0"/>
            <a:r>
              <a:rPr lang="en-US" dirty="0"/>
              <a:t>Click to Edit Title</a:t>
            </a:r>
          </a:p>
        </p:txBody>
      </p:sp>
      <p:sp>
        <p:nvSpPr>
          <p:cNvPr id="4" name="Text Placeholder 3">
            <a:extLst>
              <a:ext uri="{FF2B5EF4-FFF2-40B4-BE49-F238E27FC236}">
                <a16:creationId xmlns:a16="http://schemas.microsoft.com/office/drawing/2014/main" id="{7DEB1F3D-09CE-4800-885A-7425F35DA9FA}"/>
              </a:ext>
            </a:extLst>
          </p:cNvPr>
          <p:cNvSpPr>
            <a:spLocks noGrp="1"/>
          </p:cNvSpPr>
          <p:nvPr>
            <p:ph type="body" sz="quarter" idx="12" hasCustomPrompt="1"/>
          </p:nvPr>
        </p:nvSpPr>
        <p:spPr>
          <a:xfrm>
            <a:off x="395059" y="1775893"/>
            <a:ext cx="7604296" cy="4773612"/>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DED2CCD8-ABCD-41C2-B99F-8122216A8067}"/>
              </a:ext>
            </a:extLst>
          </p:cNvPr>
          <p:cNvSpPr>
            <a:spLocks noGrp="1"/>
          </p:cNvSpPr>
          <p:nvPr>
            <p:ph type="pic" sz="quarter" idx="13"/>
          </p:nvPr>
        </p:nvSpPr>
        <p:spPr>
          <a:xfrm>
            <a:off x="8189684" y="1775893"/>
            <a:ext cx="3625850" cy="4774132"/>
          </a:xfrm>
          <a:prstGeom prst="rect">
            <a:avLst/>
          </a:prstGeom>
        </p:spPr>
        <p:txBody>
          <a:bodyPr/>
          <a:lstStyle/>
          <a:p>
            <a:endParaRPr lang="en-US" dirty="0"/>
          </a:p>
        </p:txBody>
      </p:sp>
      <p:sp>
        <p:nvSpPr>
          <p:cNvPr id="9" name="TextBox 8">
            <a:extLst>
              <a:ext uri="{FF2B5EF4-FFF2-40B4-BE49-F238E27FC236}">
                <a16:creationId xmlns:a16="http://schemas.microsoft.com/office/drawing/2014/main" id="{E1F3E273-68D7-4ED5-A24A-D8C85B6D257B}"/>
              </a:ext>
            </a:extLst>
          </p:cNvPr>
          <p:cNvSpPr txBox="1"/>
          <p:nvPr userDrawn="1"/>
        </p:nvSpPr>
        <p:spPr>
          <a:xfrm>
            <a:off x="11097791" y="6410432"/>
            <a:ext cx="927554" cy="307777"/>
          </a:xfrm>
          <a:prstGeom prst="rect">
            <a:avLst/>
          </a:prstGeom>
          <a:noFill/>
        </p:spPr>
        <p:txBody>
          <a:bodyPr wrap="square" rtlCol="0">
            <a:spAutoFit/>
          </a:bodyPr>
          <a:lstStyle/>
          <a:p>
            <a:pPr algn="r"/>
            <a:fld id="{B18E0331-11B7-4AE2-8AD4-B5237A0BB48C}" type="slidenum">
              <a:rPr lang="en-US" sz="1400" smtClean="0">
                <a:solidFill>
                  <a:schemeClr val="bg2">
                    <a:lumMod val="50000"/>
                  </a:schemeClr>
                </a:solidFill>
                <a:latin typeface="Arial" panose="020B0604020202020204" pitchFamily="34" charset="0"/>
                <a:cs typeface="Arial" panose="020B0604020202020204" pitchFamily="34" charset="0"/>
              </a:rPr>
              <a:pPr algn="r"/>
              <a:t>‹#›</a:t>
            </a:fld>
            <a:endParaRPr lang="en-US" sz="140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1511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Image, Right Text Content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911BD-B9F3-4C2B-92E8-41E6300C9A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237" y="-67587"/>
            <a:ext cx="12286476" cy="1711015"/>
          </a:xfrm>
          <a:prstGeom prst="rect">
            <a:avLst/>
          </a:prstGeom>
        </p:spPr>
      </p:pic>
      <p:pic>
        <p:nvPicPr>
          <p:cNvPr id="5" name="Picture 4" descr="Shape, rectangle&#10;&#10;Description automatically generated">
            <a:extLst>
              <a:ext uri="{FF2B5EF4-FFF2-40B4-BE49-F238E27FC236}">
                <a16:creationId xmlns:a16="http://schemas.microsoft.com/office/drawing/2014/main" id="{9E88BCD8-AD84-4E72-806F-BBE66F4B3A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39" y="1381142"/>
            <a:ext cx="12286477" cy="5562377"/>
          </a:xfrm>
          <a:prstGeom prst="rect">
            <a:avLst/>
          </a:prstGeom>
        </p:spPr>
      </p:pic>
      <p:sp>
        <p:nvSpPr>
          <p:cNvPr id="6" name="Text Placeholder 11">
            <a:extLst>
              <a:ext uri="{FF2B5EF4-FFF2-40B4-BE49-F238E27FC236}">
                <a16:creationId xmlns:a16="http://schemas.microsoft.com/office/drawing/2014/main" id="{D54A74CE-27F1-40A1-8029-74A8827ACDB2}"/>
              </a:ext>
            </a:extLst>
          </p:cNvPr>
          <p:cNvSpPr>
            <a:spLocks noGrp="1"/>
          </p:cNvSpPr>
          <p:nvPr>
            <p:ph type="body" sz="quarter" idx="11" hasCustomPrompt="1"/>
          </p:nvPr>
        </p:nvSpPr>
        <p:spPr>
          <a:xfrm>
            <a:off x="523453" y="308495"/>
            <a:ext cx="8486775" cy="958850"/>
          </a:xfrm>
          <a:prstGeom prst="rect">
            <a:avLst/>
          </a:prstGeom>
        </p:spPr>
        <p:txBody>
          <a:bodyPr lIns="0" tIns="0" bIns="0" anchor="ctr" anchorCtr="0"/>
          <a:lstStyle>
            <a:lvl1pPr marL="0" indent="0">
              <a:buNone/>
              <a:defRPr sz="4000">
                <a:solidFill>
                  <a:srgbClr val="F4F4F4"/>
                </a:solidFill>
                <a:latin typeface="Domine" panose="02040503040403060204" pitchFamily="18" charset="0"/>
              </a:defRPr>
            </a:lvl1pPr>
            <a:lvl2pPr marL="457200" indent="0">
              <a:buNone/>
              <a:defRPr/>
            </a:lvl2pPr>
          </a:lstStyle>
          <a:p>
            <a:pPr lvl="0"/>
            <a:r>
              <a:rPr lang="en-US" dirty="0"/>
              <a:t>Click to Edit Title</a:t>
            </a:r>
          </a:p>
        </p:txBody>
      </p:sp>
      <p:sp>
        <p:nvSpPr>
          <p:cNvPr id="4" name="Text Placeholder 3">
            <a:extLst>
              <a:ext uri="{FF2B5EF4-FFF2-40B4-BE49-F238E27FC236}">
                <a16:creationId xmlns:a16="http://schemas.microsoft.com/office/drawing/2014/main" id="{7DEB1F3D-09CE-4800-885A-7425F35DA9FA}"/>
              </a:ext>
            </a:extLst>
          </p:cNvPr>
          <p:cNvSpPr>
            <a:spLocks noGrp="1"/>
          </p:cNvSpPr>
          <p:nvPr>
            <p:ph type="body" sz="quarter" idx="12" hasCustomPrompt="1"/>
          </p:nvPr>
        </p:nvSpPr>
        <p:spPr>
          <a:xfrm>
            <a:off x="4211238" y="1775893"/>
            <a:ext cx="7604296" cy="4773612"/>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DED2CCD8-ABCD-41C2-B99F-8122216A8067}"/>
              </a:ext>
            </a:extLst>
          </p:cNvPr>
          <p:cNvSpPr>
            <a:spLocks noGrp="1"/>
          </p:cNvSpPr>
          <p:nvPr>
            <p:ph type="pic" sz="quarter" idx="13"/>
          </p:nvPr>
        </p:nvSpPr>
        <p:spPr>
          <a:xfrm>
            <a:off x="376466" y="1775893"/>
            <a:ext cx="3625850" cy="4774132"/>
          </a:xfrm>
          <a:prstGeom prst="rect">
            <a:avLst/>
          </a:prstGeom>
        </p:spPr>
        <p:txBody>
          <a:bodyPr/>
          <a:lstStyle/>
          <a:p>
            <a:endParaRPr lang="en-US" dirty="0"/>
          </a:p>
        </p:txBody>
      </p:sp>
      <p:sp>
        <p:nvSpPr>
          <p:cNvPr id="9" name="TextBox 8">
            <a:extLst>
              <a:ext uri="{FF2B5EF4-FFF2-40B4-BE49-F238E27FC236}">
                <a16:creationId xmlns:a16="http://schemas.microsoft.com/office/drawing/2014/main" id="{FA2DCFA6-3357-42AA-ABAA-A693075D7219}"/>
              </a:ext>
            </a:extLst>
          </p:cNvPr>
          <p:cNvSpPr txBox="1"/>
          <p:nvPr userDrawn="1"/>
        </p:nvSpPr>
        <p:spPr>
          <a:xfrm>
            <a:off x="11097791" y="6410432"/>
            <a:ext cx="927554" cy="307777"/>
          </a:xfrm>
          <a:prstGeom prst="rect">
            <a:avLst/>
          </a:prstGeom>
          <a:noFill/>
        </p:spPr>
        <p:txBody>
          <a:bodyPr wrap="square" rtlCol="0">
            <a:spAutoFit/>
          </a:bodyPr>
          <a:lstStyle/>
          <a:p>
            <a:pPr algn="r"/>
            <a:fld id="{B18E0331-11B7-4AE2-8AD4-B5237A0BB48C}" type="slidenum">
              <a:rPr lang="en-US" sz="1400" smtClean="0">
                <a:solidFill>
                  <a:schemeClr val="bg2">
                    <a:lumMod val="50000"/>
                  </a:schemeClr>
                </a:solidFill>
                <a:latin typeface="Arial" panose="020B0604020202020204" pitchFamily="34" charset="0"/>
                <a:cs typeface="Arial" panose="020B0604020202020204" pitchFamily="34" charset="0"/>
              </a:rPr>
              <a:pPr algn="r"/>
              <a:t>‹#›</a:t>
            </a:fld>
            <a:endParaRPr lang="en-US" sz="140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06382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984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C4ABA6-7F77-4CE3-B0EC-A208AF745D7B}"/>
              </a:ext>
            </a:extLst>
          </p:cNvPr>
          <p:cNvSpPr>
            <a:spLocks noGrp="1"/>
          </p:cNvSpPr>
          <p:nvPr>
            <p:ph type="body" sz="quarter" idx="11"/>
          </p:nvPr>
        </p:nvSpPr>
        <p:spPr/>
        <p:txBody>
          <a:bodyPr/>
          <a:lstStyle/>
          <a:p>
            <a:r>
              <a:rPr lang="en-US" sz="2400" b="0"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Consideration of the Selection of Two City Council Members to Serve on the Economic Development Consultant Proposal Review Committee </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Placeholder 3" descr="A building with a parking lot&#10;&#10;Description automatically generated">
            <a:extLst>
              <a:ext uri="{FF2B5EF4-FFF2-40B4-BE49-F238E27FC236}">
                <a16:creationId xmlns:a16="http://schemas.microsoft.com/office/drawing/2014/main" id="{5DFD1ADC-4D0C-2065-CEA1-9C0C28AF5C2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 b="8"/>
          <a:stretch>
            <a:fillRect/>
          </a:stretch>
        </p:blipFill>
        <p:spPr/>
      </p:pic>
    </p:spTree>
    <p:extLst>
      <p:ext uri="{BB962C8B-B14F-4D97-AF65-F5344CB8AC3E}">
        <p14:creationId xmlns:p14="http://schemas.microsoft.com/office/powerpoint/2010/main" val="2363226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6F1E98-EB0C-37E1-FA55-6FA018A445E0}"/>
              </a:ext>
            </a:extLst>
          </p:cNvPr>
          <p:cNvSpPr>
            <a:spLocks noGrp="1"/>
          </p:cNvSpPr>
          <p:nvPr>
            <p:ph type="body" sz="quarter" idx="11"/>
          </p:nvPr>
        </p:nvSpPr>
        <p:spPr/>
        <p:txBody>
          <a:bodyPr/>
          <a:lstStyle/>
          <a:p>
            <a:r>
              <a:rPr lang="en-US" b="0" i="0" u="none" strike="noStrike" dirty="0">
                <a:solidFill>
                  <a:schemeClr val="bg1"/>
                </a:solidFill>
                <a:effectLst/>
              </a:rPr>
              <a:t>FY2023-24 Budget Priority</a:t>
            </a:r>
          </a:p>
        </p:txBody>
      </p:sp>
      <p:sp>
        <p:nvSpPr>
          <p:cNvPr id="3" name="TextBox 2">
            <a:extLst>
              <a:ext uri="{FF2B5EF4-FFF2-40B4-BE49-F238E27FC236}">
                <a16:creationId xmlns:a16="http://schemas.microsoft.com/office/drawing/2014/main" id="{A5DF7B9D-C8F4-7907-BCF4-1C6DDA0CE3B7}"/>
              </a:ext>
            </a:extLst>
          </p:cNvPr>
          <p:cNvSpPr txBox="1"/>
          <p:nvPr/>
        </p:nvSpPr>
        <p:spPr>
          <a:xfrm>
            <a:off x="579924" y="1979526"/>
            <a:ext cx="11032151" cy="1938992"/>
          </a:xfrm>
          <a:prstGeom prst="rect">
            <a:avLst/>
          </a:prstGeom>
          <a:noFill/>
        </p:spPr>
        <p:txBody>
          <a:bodyPr wrap="square" rtlCol="0">
            <a:spAutoFit/>
          </a:bodyPr>
          <a:lstStyle/>
          <a:p>
            <a:pPr marL="342900" marR="0" indent="-342900" algn="l">
              <a:spcBef>
                <a:spcPts val="0"/>
              </a:spcBef>
              <a:spcAft>
                <a:spcPts val="0"/>
              </a:spcAft>
              <a:buFont typeface="Arial" panose="020B0604020202020204" pitchFamily="34" charset="0"/>
              <a:buChar char="•"/>
            </a:pPr>
            <a:r>
              <a:rPr lang="en-US" sz="2000" b="0" i="0" u="none" strike="noStrike"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The Folsom City Council unanimously approved the FY 2023-24 Budget on May 23, 2023.</a:t>
            </a:r>
          </a:p>
          <a:p>
            <a:pPr marR="0" algn="l">
              <a:spcBef>
                <a:spcPts val="0"/>
              </a:spcBef>
              <a:spcAft>
                <a:spcPts val="0"/>
              </a:spcAft>
            </a:pPr>
            <a:endParaRPr lang="en-US" sz="2000" b="0" i="0" u="none" strike="noStrike"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indent="-342900" algn="l">
              <a:spcBef>
                <a:spcPts val="0"/>
              </a:spcBef>
              <a:spcAft>
                <a:spcPts val="0"/>
              </a:spcAft>
              <a:buFont typeface="Arial" panose="020B0604020202020204" pitchFamily="34" charset="0"/>
              <a:buChar char="•"/>
            </a:pPr>
            <a:r>
              <a:rPr lang="en-US" sz="2000" b="0" i="0" u="none" strike="noStrike"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Up to $100,000 allocated for an economic development consultant. </a:t>
            </a:r>
          </a:p>
          <a:p>
            <a:pPr marR="0" algn="l">
              <a:spcBef>
                <a:spcPts val="0"/>
              </a:spcBef>
              <a:spcAft>
                <a:spcPts val="0"/>
              </a:spcAft>
            </a:pPr>
            <a:endParaRPr lang="en-US" sz="2000" b="0" i="0" u="none" strike="noStrike"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indent="-342900" algn="l">
              <a:spcBef>
                <a:spcPts val="0"/>
              </a:spcBef>
              <a:spcAft>
                <a:spcPts val="0"/>
              </a:spcAft>
              <a:buFont typeface="Arial" panose="020B0604020202020204" pitchFamily="34" charset="0"/>
              <a:buChar char="•"/>
            </a:pPr>
            <a:r>
              <a:rPr lang="en-US" sz="2000" b="0" i="0" u="none" strike="noStrike"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On June 27, the City Council provided direction on the economic development consultant goals and scope of work.</a:t>
            </a:r>
          </a:p>
        </p:txBody>
      </p:sp>
      <p:pic>
        <p:nvPicPr>
          <p:cNvPr id="5" name="Picture 4" descr="Aerial view of a city&#10;&#10;Description automatically generated">
            <a:extLst>
              <a:ext uri="{FF2B5EF4-FFF2-40B4-BE49-F238E27FC236}">
                <a16:creationId xmlns:a16="http://schemas.microsoft.com/office/drawing/2014/main" id="{9E53DFD5-FCB2-7913-1105-A67D7F164CAC}"/>
              </a:ext>
            </a:extLst>
          </p:cNvPr>
          <p:cNvPicPr>
            <a:picLocks noChangeAspect="1"/>
          </p:cNvPicPr>
          <p:nvPr/>
        </p:nvPicPr>
        <p:blipFill rotWithShape="1">
          <a:blip r:embed="rId2">
            <a:extLst>
              <a:ext uri="{28A0092B-C50C-407E-A947-70E740481C1C}">
                <a14:useLocalDpi xmlns:a14="http://schemas.microsoft.com/office/drawing/2010/main" val="0"/>
              </a:ext>
            </a:extLst>
          </a:blip>
          <a:srcRect t="14617" b="6656"/>
          <a:stretch/>
        </p:blipFill>
        <p:spPr>
          <a:xfrm>
            <a:off x="2209799" y="4290646"/>
            <a:ext cx="7772400" cy="1788608"/>
          </a:xfrm>
          <a:prstGeom prst="rect">
            <a:avLst/>
          </a:prstGeom>
        </p:spPr>
      </p:pic>
    </p:spTree>
    <p:extLst>
      <p:ext uri="{BB962C8B-B14F-4D97-AF65-F5344CB8AC3E}">
        <p14:creationId xmlns:p14="http://schemas.microsoft.com/office/powerpoint/2010/main" val="257451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6F1E98-EB0C-37E1-FA55-6FA018A445E0}"/>
              </a:ext>
            </a:extLst>
          </p:cNvPr>
          <p:cNvSpPr>
            <a:spLocks noGrp="1"/>
          </p:cNvSpPr>
          <p:nvPr>
            <p:ph type="body" sz="quarter" idx="11"/>
          </p:nvPr>
        </p:nvSpPr>
        <p:spPr/>
        <p:txBody>
          <a:bodyPr/>
          <a:lstStyle/>
          <a:p>
            <a:pPr marL="0" marR="0" algn="l">
              <a:spcBef>
                <a:spcPts val="200"/>
              </a:spcBef>
              <a:spcAft>
                <a:spcPts val="0"/>
              </a:spcAft>
            </a:pPr>
            <a:r>
              <a:rPr lang="en-US" b="0" i="0" u="none" strike="noStrike" dirty="0">
                <a:solidFill>
                  <a:schemeClr val="bg1"/>
                </a:solidFill>
                <a:effectLst/>
              </a:rPr>
              <a:t>Request for Proposals (RFP)</a:t>
            </a:r>
          </a:p>
        </p:txBody>
      </p:sp>
      <p:sp>
        <p:nvSpPr>
          <p:cNvPr id="3" name="TextBox 2">
            <a:extLst>
              <a:ext uri="{FF2B5EF4-FFF2-40B4-BE49-F238E27FC236}">
                <a16:creationId xmlns:a16="http://schemas.microsoft.com/office/drawing/2014/main" id="{A5DF7B9D-C8F4-7907-BCF4-1C6DDA0CE3B7}"/>
              </a:ext>
            </a:extLst>
          </p:cNvPr>
          <p:cNvSpPr txBox="1"/>
          <p:nvPr/>
        </p:nvSpPr>
        <p:spPr>
          <a:xfrm>
            <a:off x="523453" y="2288433"/>
            <a:ext cx="5828044" cy="3170099"/>
          </a:xfrm>
          <a:prstGeom prst="rect">
            <a:avLst/>
          </a:prstGeom>
          <a:noFill/>
        </p:spPr>
        <p:txBody>
          <a:bodyPr wrap="square" rtlCol="0">
            <a:spAutoFit/>
          </a:bodyPr>
          <a:lstStyle/>
          <a:p>
            <a:pPr marL="342900" marR="0" indent="-342900" algn="l">
              <a:spcBef>
                <a:spcPts val="0"/>
              </a:spcBef>
              <a:spcAft>
                <a:spcPts val="0"/>
              </a:spcAft>
              <a:buFont typeface="Arial" panose="020B0604020202020204" pitchFamily="34" charset="0"/>
              <a:buChar char="•"/>
            </a:pPr>
            <a:r>
              <a:rPr lang="en-US" sz="2000" b="0" i="0" u="none" strike="noStrike"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RFP for economic development consulting services issued on August 9, 2023.</a:t>
            </a:r>
          </a:p>
          <a:p>
            <a:pPr marR="0" algn="l">
              <a:spcBef>
                <a:spcPts val="0"/>
              </a:spcBef>
              <a:spcAft>
                <a:spcPts val="0"/>
              </a:spcAft>
            </a:pPr>
            <a:endParaRPr lang="en-US" sz="2000" b="0" i="0" u="none" strike="noStrike"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indent="-342900" algn="l">
              <a:spcBef>
                <a:spcPts val="0"/>
              </a:spcBef>
              <a:spcAft>
                <a:spcPts val="0"/>
              </a:spcAft>
              <a:buFont typeface="Arial" panose="020B0604020202020204" pitchFamily="34" charset="0"/>
              <a:buChar char="•"/>
            </a:pPr>
            <a:r>
              <a:rPr lang="en-US" sz="2000" b="0" i="0" u="none" strike="noStrike"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Submissions deadline: September 15, 2023, at 2 p.m.</a:t>
            </a:r>
          </a:p>
          <a:p>
            <a:pPr marR="0" algn="l">
              <a:spcBef>
                <a:spcPts val="0"/>
              </a:spcBef>
              <a:spcAft>
                <a:spcPts val="0"/>
              </a:spcAft>
            </a:pPr>
            <a:endParaRPr lang="en-US" sz="2000" b="0" i="0" u="none" strike="noStrike"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indent="-342900" algn="l">
              <a:spcBef>
                <a:spcPts val="0"/>
              </a:spcBef>
              <a:spcAft>
                <a:spcPts val="0"/>
              </a:spcAft>
              <a:buFont typeface="Arial" panose="020B0604020202020204" pitchFamily="34" charset="0"/>
              <a:buChar char="•"/>
            </a:pPr>
            <a:r>
              <a:rPr lang="en-US" sz="2000" b="0" i="0" u="none" strike="noStrike"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RFP disseminated to a targeted list of economic development consultants and a database of approximately 100 consultants statewide.</a:t>
            </a:r>
          </a:p>
        </p:txBody>
      </p:sp>
      <p:pic>
        <p:nvPicPr>
          <p:cNvPr id="5" name="Picture 4" descr="A street with a building and a lamp post&#10;&#10;Description automatically generated">
            <a:extLst>
              <a:ext uri="{FF2B5EF4-FFF2-40B4-BE49-F238E27FC236}">
                <a16:creationId xmlns:a16="http://schemas.microsoft.com/office/drawing/2014/main" id="{5BC2AA08-FCFC-CC8C-2CF1-635A256C1F56}"/>
              </a:ext>
            </a:extLst>
          </p:cNvPr>
          <p:cNvPicPr>
            <a:picLocks noChangeAspect="1"/>
          </p:cNvPicPr>
          <p:nvPr/>
        </p:nvPicPr>
        <p:blipFill rotWithShape="1">
          <a:blip r:embed="rId2">
            <a:extLst>
              <a:ext uri="{28A0092B-C50C-407E-A947-70E740481C1C}">
                <a14:useLocalDpi xmlns:a14="http://schemas.microsoft.com/office/drawing/2010/main" val="0"/>
              </a:ext>
            </a:extLst>
          </a:blip>
          <a:srcRect l="21290" r="20145"/>
          <a:stretch/>
        </p:blipFill>
        <p:spPr>
          <a:xfrm>
            <a:off x="7455876" y="1848896"/>
            <a:ext cx="4050374" cy="4615483"/>
          </a:xfrm>
          <a:prstGeom prst="rect">
            <a:avLst/>
          </a:prstGeom>
        </p:spPr>
      </p:pic>
    </p:spTree>
    <p:extLst>
      <p:ext uri="{BB962C8B-B14F-4D97-AF65-F5344CB8AC3E}">
        <p14:creationId xmlns:p14="http://schemas.microsoft.com/office/powerpoint/2010/main" val="4072822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6F1E98-EB0C-37E1-FA55-6FA018A445E0}"/>
              </a:ext>
            </a:extLst>
          </p:cNvPr>
          <p:cNvSpPr>
            <a:spLocks noGrp="1"/>
          </p:cNvSpPr>
          <p:nvPr>
            <p:ph type="body" sz="quarter" idx="11"/>
          </p:nvPr>
        </p:nvSpPr>
        <p:spPr/>
        <p:txBody>
          <a:bodyPr/>
          <a:lstStyle/>
          <a:p>
            <a:pPr marL="0" marR="0" algn="l">
              <a:spcBef>
                <a:spcPts val="200"/>
              </a:spcBef>
              <a:spcAft>
                <a:spcPts val="0"/>
              </a:spcAft>
            </a:pPr>
            <a:r>
              <a:rPr lang="en-US" sz="3600" b="0" i="0" u="none" strike="noStrike" dirty="0">
                <a:solidFill>
                  <a:schemeClr val="bg1"/>
                </a:solidFill>
                <a:effectLst/>
                <a:ea typeface="Open Sans" panose="020B0606030504020204" pitchFamily="34" charset="0"/>
                <a:cs typeface="Open Sans" panose="020B0606030504020204" pitchFamily="34" charset="0"/>
              </a:rPr>
              <a:t>Evaluation Criteria and Committee</a:t>
            </a:r>
          </a:p>
        </p:txBody>
      </p:sp>
      <p:sp>
        <p:nvSpPr>
          <p:cNvPr id="3" name="TextBox 2">
            <a:extLst>
              <a:ext uri="{FF2B5EF4-FFF2-40B4-BE49-F238E27FC236}">
                <a16:creationId xmlns:a16="http://schemas.microsoft.com/office/drawing/2014/main" id="{A5DF7B9D-C8F4-7907-BCF4-1C6DDA0CE3B7}"/>
              </a:ext>
            </a:extLst>
          </p:cNvPr>
          <p:cNvSpPr txBox="1"/>
          <p:nvPr/>
        </p:nvSpPr>
        <p:spPr>
          <a:xfrm>
            <a:off x="5606981" y="2071029"/>
            <a:ext cx="5757705" cy="3477875"/>
          </a:xfrm>
          <a:prstGeom prst="rect">
            <a:avLst/>
          </a:prstGeom>
          <a:noFill/>
        </p:spPr>
        <p:txBody>
          <a:bodyPr wrap="square" rtlCol="0">
            <a:spAutoFit/>
          </a:bodyPr>
          <a:lstStyle/>
          <a:p>
            <a:pPr marL="342900" marR="0" indent="-342900" algn="l">
              <a:spcBef>
                <a:spcPts val="0"/>
              </a:spcBef>
              <a:spcAft>
                <a:spcPts val="0"/>
              </a:spcAft>
              <a:buFont typeface="Arial" panose="020B0604020202020204" pitchFamily="34" charset="0"/>
              <a:buChar char="•"/>
            </a:pPr>
            <a:r>
              <a:rPr lang="en-US" sz="2000" b="0" i="0" u="none" strike="noStrike"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The RFP advertised that the proposals would be evaluated by Friday, September 29, 2023.</a:t>
            </a:r>
          </a:p>
          <a:p>
            <a:pPr marR="0" algn="l">
              <a:spcBef>
                <a:spcPts val="0"/>
              </a:spcBef>
              <a:spcAft>
                <a:spcPts val="0"/>
              </a:spcAft>
            </a:pPr>
            <a:endParaRPr lang="en-US" sz="2000" b="0" i="0" u="none" strike="noStrike"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indent="-342900" algn="l">
              <a:spcBef>
                <a:spcPts val="0"/>
              </a:spcBef>
              <a:spcAft>
                <a:spcPts val="0"/>
              </a:spcAft>
              <a:buFont typeface="Arial" panose="020B0604020202020204" pitchFamily="34" charset="0"/>
              <a:buChar char="•"/>
            </a:pPr>
            <a:r>
              <a:rPr lang="en-US" sz="2000" b="0" i="0" u="none" strike="noStrike"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Proposals will be evaluated based on qualifications, understanding, methodology, resources, timeline, and cost.</a:t>
            </a:r>
          </a:p>
          <a:p>
            <a:pPr marR="0" algn="l">
              <a:spcBef>
                <a:spcPts val="0"/>
              </a:spcBef>
              <a:spcAft>
                <a:spcPts val="0"/>
              </a:spcAft>
            </a:pPr>
            <a:endParaRPr lang="en-US" sz="2000" b="0" i="0" u="none" strike="noStrike"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endParaRPr>
          </a:p>
          <a:p>
            <a:pPr marL="342900" marR="0" indent="-342900" algn="l">
              <a:spcBef>
                <a:spcPts val="0"/>
              </a:spcBef>
              <a:spcAft>
                <a:spcPts val="0"/>
              </a:spcAft>
              <a:buFont typeface="Arial" panose="020B0604020202020204" pitchFamily="34" charset="0"/>
              <a:buChar char="•"/>
            </a:pPr>
            <a:r>
              <a:rPr lang="en-US" sz="2000" b="0" i="0" u="none" strike="noStrike"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An Economic Development Consultant Proposal Review Committee will evaluate the proposals.</a:t>
            </a:r>
          </a:p>
        </p:txBody>
      </p:sp>
      <p:pic>
        <p:nvPicPr>
          <p:cNvPr id="5" name="Picture 4" descr="An aerial view of a city&#10;&#10;Description automatically generated">
            <a:extLst>
              <a:ext uri="{FF2B5EF4-FFF2-40B4-BE49-F238E27FC236}">
                <a16:creationId xmlns:a16="http://schemas.microsoft.com/office/drawing/2014/main" id="{C16B65DE-22C1-E77A-6047-21508B5A7CDA}"/>
              </a:ext>
            </a:extLst>
          </p:cNvPr>
          <p:cNvPicPr>
            <a:picLocks noChangeAspect="1"/>
          </p:cNvPicPr>
          <p:nvPr/>
        </p:nvPicPr>
        <p:blipFill rotWithShape="1">
          <a:blip r:embed="rId2">
            <a:extLst>
              <a:ext uri="{28A0092B-C50C-407E-A947-70E740481C1C}">
                <a14:useLocalDpi xmlns:a14="http://schemas.microsoft.com/office/drawing/2010/main" val="0"/>
              </a:ext>
            </a:extLst>
          </a:blip>
          <a:srcRect l="57649" t="22309" r="3695" b="21045"/>
          <a:stretch/>
        </p:blipFill>
        <p:spPr>
          <a:xfrm>
            <a:off x="523453" y="1909187"/>
            <a:ext cx="4630158" cy="4521757"/>
          </a:xfrm>
          <a:prstGeom prst="rect">
            <a:avLst/>
          </a:prstGeom>
        </p:spPr>
      </p:pic>
    </p:spTree>
    <p:extLst>
      <p:ext uri="{BB962C8B-B14F-4D97-AF65-F5344CB8AC3E}">
        <p14:creationId xmlns:p14="http://schemas.microsoft.com/office/powerpoint/2010/main" val="2709315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6F1E98-EB0C-37E1-FA55-6FA018A445E0}"/>
              </a:ext>
            </a:extLst>
          </p:cNvPr>
          <p:cNvSpPr>
            <a:spLocks noGrp="1"/>
          </p:cNvSpPr>
          <p:nvPr>
            <p:ph type="body" sz="quarter" idx="11"/>
          </p:nvPr>
        </p:nvSpPr>
        <p:spPr/>
        <p:txBody>
          <a:bodyPr/>
          <a:lstStyle/>
          <a:p>
            <a:pPr marL="0" marR="0" algn="l">
              <a:spcBef>
                <a:spcPts val="200"/>
              </a:spcBef>
              <a:spcAft>
                <a:spcPts val="0"/>
              </a:spcAft>
            </a:pPr>
            <a:r>
              <a:rPr lang="en-US" b="0" i="0" u="none" strike="noStrike" dirty="0">
                <a:solidFill>
                  <a:schemeClr val="bg1"/>
                </a:solidFill>
                <a:effectLst/>
              </a:rPr>
              <a:t>Recommended Action</a:t>
            </a:r>
          </a:p>
        </p:txBody>
      </p:sp>
      <p:sp>
        <p:nvSpPr>
          <p:cNvPr id="3" name="TextBox 2">
            <a:extLst>
              <a:ext uri="{FF2B5EF4-FFF2-40B4-BE49-F238E27FC236}">
                <a16:creationId xmlns:a16="http://schemas.microsoft.com/office/drawing/2014/main" id="{A5DF7B9D-C8F4-7907-BCF4-1C6DDA0CE3B7}"/>
              </a:ext>
            </a:extLst>
          </p:cNvPr>
          <p:cNvSpPr txBox="1"/>
          <p:nvPr/>
        </p:nvSpPr>
        <p:spPr>
          <a:xfrm>
            <a:off x="818205" y="2404298"/>
            <a:ext cx="4993092" cy="2246769"/>
          </a:xfrm>
          <a:prstGeom prst="rect">
            <a:avLst/>
          </a:prstGeom>
          <a:noFill/>
        </p:spPr>
        <p:txBody>
          <a:bodyPr wrap="square" rtlCol="0">
            <a:spAutoFit/>
          </a:bodyPr>
          <a:lstStyle/>
          <a:p>
            <a:pPr marR="0" algn="l">
              <a:spcBef>
                <a:spcPts val="0"/>
              </a:spcBef>
              <a:spcAft>
                <a:spcPts val="0"/>
              </a:spcAft>
            </a:pPr>
            <a:r>
              <a:rPr lang="en-US" sz="2000" b="0" u="none" strike="noStrike" dirty="0">
                <a:solidFill>
                  <a:schemeClr val="tx1">
                    <a:lumMod val="85000"/>
                    <a:lumOff val="15000"/>
                  </a:schemeClr>
                </a:solidFill>
                <a:effectLst/>
                <a:latin typeface="Open Sans" panose="020B0606030504020204" pitchFamily="34" charset="0"/>
                <a:ea typeface="Open Sans" panose="020B0606030504020204" pitchFamily="34" charset="0"/>
                <a:cs typeface="Open Sans" panose="020B0606030504020204" pitchFamily="34" charset="0"/>
              </a:rPr>
              <a:t>City staff recommends that the City Council consider the selection of two of its members to serve on the Economic Development Consultant Proposal Review Committee to support the assessment and selection of a City economic development consultant.</a:t>
            </a:r>
          </a:p>
        </p:txBody>
      </p:sp>
      <p:pic>
        <p:nvPicPr>
          <p:cNvPr id="5" name="Picture 4" descr="Aerial view of a parking lot&#10;&#10;Description automatically generated">
            <a:extLst>
              <a:ext uri="{FF2B5EF4-FFF2-40B4-BE49-F238E27FC236}">
                <a16:creationId xmlns:a16="http://schemas.microsoft.com/office/drawing/2014/main" id="{5AB13799-4137-7DB2-3ED1-DBC3FB3B24D1}"/>
              </a:ext>
            </a:extLst>
          </p:cNvPr>
          <p:cNvPicPr>
            <a:picLocks noChangeAspect="1"/>
          </p:cNvPicPr>
          <p:nvPr/>
        </p:nvPicPr>
        <p:blipFill rotWithShape="1">
          <a:blip r:embed="rId2">
            <a:extLst>
              <a:ext uri="{28A0092B-C50C-407E-A947-70E740481C1C}">
                <a14:useLocalDpi xmlns:a14="http://schemas.microsoft.com/office/drawing/2010/main" val="0"/>
              </a:ext>
            </a:extLst>
          </a:blip>
          <a:srcRect l="17732" r="16900"/>
          <a:stretch/>
        </p:blipFill>
        <p:spPr>
          <a:xfrm>
            <a:off x="6380704" y="1786055"/>
            <a:ext cx="4672484" cy="4756144"/>
          </a:xfrm>
          <a:prstGeom prst="rect">
            <a:avLst/>
          </a:prstGeom>
        </p:spPr>
      </p:pic>
    </p:spTree>
    <p:extLst>
      <p:ext uri="{BB962C8B-B14F-4D97-AF65-F5344CB8AC3E}">
        <p14:creationId xmlns:p14="http://schemas.microsoft.com/office/powerpoint/2010/main" val="12476329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TotalTime>
  <Words>213</Words>
  <Application>Microsoft Office PowerPoint</Application>
  <PresentationFormat>Widescreen</PresentationFormat>
  <Paragraphs>21</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Domine</vt:lpstr>
      <vt:lpstr>Open Sans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Shepard</dc:creator>
  <cp:lastModifiedBy>Christine Brainerd</cp:lastModifiedBy>
  <cp:revision>18</cp:revision>
  <dcterms:created xsi:type="dcterms:W3CDTF">2021-05-12T17:17:23Z</dcterms:created>
  <dcterms:modified xsi:type="dcterms:W3CDTF">2023-09-11T23:38:11Z</dcterms:modified>
</cp:coreProperties>
</file>