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84" r:id="rId2"/>
    <p:sldMasterId id="2147483696" r:id="rId3"/>
  </p:sldMasterIdLst>
  <p:notesMasterIdLst>
    <p:notesMasterId r:id="rId34"/>
  </p:notesMasterIdLst>
  <p:handoutMasterIdLst>
    <p:handoutMasterId r:id="rId35"/>
  </p:handoutMasterIdLst>
  <p:sldIdLst>
    <p:sldId id="256" r:id="rId4"/>
    <p:sldId id="258" r:id="rId5"/>
    <p:sldId id="293" r:id="rId6"/>
    <p:sldId id="303" r:id="rId7"/>
    <p:sldId id="294" r:id="rId8"/>
    <p:sldId id="304" r:id="rId9"/>
    <p:sldId id="308" r:id="rId10"/>
    <p:sldId id="311" r:id="rId11"/>
    <p:sldId id="292" r:id="rId12"/>
    <p:sldId id="259" r:id="rId13"/>
    <p:sldId id="261" r:id="rId14"/>
    <p:sldId id="281" r:id="rId15"/>
    <p:sldId id="265" r:id="rId16"/>
    <p:sldId id="282" r:id="rId17"/>
    <p:sldId id="283" r:id="rId18"/>
    <p:sldId id="286" r:id="rId19"/>
    <p:sldId id="287" r:id="rId20"/>
    <p:sldId id="288" r:id="rId21"/>
    <p:sldId id="285" r:id="rId22"/>
    <p:sldId id="271" r:id="rId23"/>
    <p:sldId id="297" r:id="rId24"/>
    <p:sldId id="301" r:id="rId25"/>
    <p:sldId id="289" r:id="rId26"/>
    <p:sldId id="300" r:id="rId27"/>
    <p:sldId id="302" r:id="rId28"/>
    <p:sldId id="275" r:id="rId29"/>
    <p:sldId id="314" r:id="rId30"/>
    <p:sldId id="277" r:id="rId31"/>
    <p:sldId id="291" r:id="rId32"/>
    <p:sldId id="279" r:id="rId33"/>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143C7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5083" autoAdjust="0"/>
  </p:normalViewPr>
  <p:slideViewPr>
    <p:cSldViewPr snapToGrid="0">
      <p:cViewPr varScale="1">
        <p:scale>
          <a:sx n="65" d="100"/>
          <a:sy n="65" d="100"/>
        </p:scale>
        <p:origin x="724"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3550"/>
          </a:xfrm>
          <a:prstGeom prst="rect">
            <a:avLst/>
          </a:prstGeom>
        </p:spPr>
        <p:txBody>
          <a:bodyPr vert="horz" lIns="91440" tIns="45720" rIns="91440" bIns="45720" rtlCol="0"/>
          <a:lstStyle>
            <a:lvl1pPr algn="r">
              <a:defRPr sz="1200"/>
            </a:lvl1pPr>
          </a:lstStyle>
          <a:p>
            <a:fld id="{9C68A87B-1A72-419E-BAA6-566701F466E0}" type="datetimeFigureOut">
              <a:rPr lang="en-US" smtClean="0"/>
              <a:t>6/12/2018</a:t>
            </a:fld>
            <a:endParaRPr lang="en-US"/>
          </a:p>
        </p:txBody>
      </p:sp>
      <p:sp>
        <p:nvSpPr>
          <p:cNvPr id="4" name="Footer Placeholder 3"/>
          <p:cNvSpPr>
            <a:spLocks noGrp="1"/>
          </p:cNvSpPr>
          <p:nvPr>
            <p:ph type="ftr" sz="quarter" idx="2"/>
          </p:nvPr>
        </p:nvSpPr>
        <p:spPr>
          <a:xfrm>
            <a:off x="1"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772525"/>
            <a:ext cx="3038475" cy="463550"/>
          </a:xfrm>
          <a:prstGeom prst="rect">
            <a:avLst/>
          </a:prstGeom>
        </p:spPr>
        <p:txBody>
          <a:bodyPr vert="horz" lIns="91440" tIns="45720" rIns="91440" bIns="45720" rtlCol="0" anchor="b"/>
          <a:lstStyle>
            <a:lvl1pPr algn="r">
              <a:defRPr sz="1200"/>
            </a:lvl1pPr>
          </a:lstStyle>
          <a:p>
            <a:fld id="{C94F3AF8-7F9B-4057-A9FD-C1DFA72749F7}" type="slidenum">
              <a:rPr lang="en-US" smtClean="0"/>
              <a:t>‹#›</a:t>
            </a:fld>
            <a:endParaRPr lang="en-US"/>
          </a:p>
        </p:txBody>
      </p:sp>
    </p:spTree>
    <p:extLst>
      <p:ext uri="{BB962C8B-B14F-4D97-AF65-F5344CB8AC3E}">
        <p14:creationId xmlns:p14="http://schemas.microsoft.com/office/powerpoint/2010/main" val="1032417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132249A4-099B-4574-9E75-5F5C2C9FEB53}" type="datetimeFigureOut">
              <a:rPr lang="en-US" smtClean="0"/>
              <a:t>6/12/2018</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B10558F4-7BBE-4CB4-8C8C-071B9FB98B9C}" type="slidenum">
              <a:rPr lang="en-US" smtClean="0"/>
              <a:t>‹#›</a:t>
            </a:fld>
            <a:endParaRPr lang="en-US"/>
          </a:p>
        </p:txBody>
      </p:sp>
    </p:spTree>
    <p:extLst>
      <p:ext uri="{BB962C8B-B14F-4D97-AF65-F5344CB8AC3E}">
        <p14:creationId xmlns:p14="http://schemas.microsoft.com/office/powerpoint/2010/main" val="186618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overview</a:t>
            </a:r>
            <a:r>
              <a:rPr lang="en-US" baseline="0" dirty="0" smtClean="0"/>
              <a:t> of Folsom’s Specific Plan history, reminder of Folsom Plan Area approvals, and update on community building south of 50</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2</a:t>
            </a:fld>
            <a:endParaRPr lang="en-US"/>
          </a:p>
        </p:txBody>
      </p:sp>
    </p:spTree>
    <p:extLst>
      <p:ext uri="{BB962C8B-B14F-4D97-AF65-F5344CB8AC3E}">
        <p14:creationId xmlns:p14="http://schemas.microsoft.com/office/powerpoint/2010/main" val="3893211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1992, the City has adopted 6 Specific Plans.</a:t>
            </a:r>
            <a:r>
              <a:rPr lang="en-US" baseline="0" dirty="0" smtClean="0"/>
              <a:t> </a:t>
            </a:r>
            <a:r>
              <a:rPr lang="en-US" dirty="0" smtClean="0"/>
              <a:t>All</a:t>
            </a:r>
            <a:r>
              <a:rPr lang="en-US" baseline="0" dirty="0" smtClean="0"/>
              <a:t> 5 Specific Plans north of highway 50 were initially adopted in the early 1990s and all amended multiple times since then, often with General Plan amendments updating land use plans to adapt to the City’s maturing needs and desires.</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3</a:t>
            </a:fld>
            <a:endParaRPr lang="en-US"/>
          </a:p>
        </p:txBody>
      </p:sp>
    </p:spTree>
    <p:extLst>
      <p:ext uri="{BB962C8B-B14F-4D97-AF65-F5344CB8AC3E}">
        <p14:creationId xmlns:p14="http://schemas.microsoft.com/office/powerpoint/2010/main" val="384015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location of all 6 Specific Plans</a:t>
            </a:r>
            <a:r>
              <a:rPr lang="en-US" baseline="0" dirty="0" smtClean="0"/>
              <a:t> adopted in the City of Folsom over the last 25 years, which represent nearly 40% of the City’s land area. Prior to that time, the City approved several master planned communities (e.g., </a:t>
            </a:r>
            <a:r>
              <a:rPr lang="en-US" baseline="0" dirty="0" err="1" smtClean="0"/>
              <a:t>Natoma</a:t>
            </a:r>
            <a:r>
              <a:rPr lang="en-US" baseline="0" dirty="0" smtClean="0"/>
              <a:t> Station, Prairie Oaks) and large residential subdivisions (e.g., Briggs Ranch, Lexington Hills). All of these master planned areas built out over many years and decades.</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4</a:t>
            </a:fld>
            <a:endParaRPr lang="en-US"/>
          </a:p>
        </p:txBody>
      </p:sp>
    </p:spTree>
    <p:extLst>
      <p:ext uri="{BB962C8B-B14F-4D97-AF65-F5344CB8AC3E}">
        <p14:creationId xmlns:p14="http://schemas.microsoft.com/office/powerpoint/2010/main" val="3992401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City’s Specific</a:t>
            </a:r>
            <a:r>
              <a:rPr lang="en-US" baseline="0" dirty="0" smtClean="0"/>
              <a:t> Plan’s range in size from 48 to 3500 acres with an average of 1,270 acres. With the exception of Willow Springs Specific Plan, Folsom’s master planned communities have and continue to build out over a 20+ year period.</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5</a:t>
            </a:fld>
            <a:endParaRPr lang="en-US"/>
          </a:p>
        </p:txBody>
      </p:sp>
    </p:spTree>
    <p:extLst>
      <p:ext uri="{BB962C8B-B14F-4D97-AF65-F5344CB8AC3E}">
        <p14:creationId xmlns:p14="http://schemas.microsoft.com/office/powerpoint/2010/main" val="61070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aerial</a:t>
            </a:r>
            <a:r>
              <a:rPr lang="en-US" baseline="0" dirty="0" smtClean="0"/>
              <a:t> images 1995 on the left and 2005 on the right. Approximately half of the land area north of 50 was undeveloped – largely within the approved master plan and specific plan areas in the City’s east and southern areas. In 2005, you can see major roadways and grading work in most of those east and south areas with some residential homes and limited commercial and office development.</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6</a:t>
            </a:fld>
            <a:endParaRPr lang="en-US"/>
          </a:p>
        </p:txBody>
      </p:sp>
    </p:spTree>
    <p:extLst>
      <p:ext uri="{BB962C8B-B14F-4D97-AF65-F5344CB8AC3E}">
        <p14:creationId xmlns:p14="http://schemas.microsoft.com/office/powerpoint/2010/main" val="5071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2005 image on he left, juxtaposed</a:t>
            </a:r>
            <a:r>
              <a:rPr lang="en-US" baseline="0" dirty="0" smtClean="0"/>
              <a:t> with a current aerial photo from </a:t>
            </a:r>
            <a:r>
              <a:rPr lang="en-US" baseline="0" dirty="0" err="1" smtClean="0"/>
              <a:t>Googlemaps</a:t>
            </a:r>
            <a:r>
              <a:rPr lang="en-US" baseline="0" dirty="0" smtClean="0"/>
              <a:t> showing much of the land north of 50 developed with homes, commercial services, and job centers, including the infrastructure and grading work south of 50 in the Folsom Plan Area.</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7</a:t>
            </a:fld>
            <a:endParaRPr lang="en-US"/>
          </a:p>
        </p:txBody>
      </p:sp>
    </p:spTree>
    <p:extLst>
      <p:ext uri="{BB962C8B-B14F-4D97-AF65-F5344CB8AC3E}">
        <p14:creationId xmlns:p14="http://schemas.microsoft.com/office/powerpoint/2010/main" val="366907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represent new development in Folsom in the last</a:t>
            </a:r>
            <a:r>
              <a:rPr lang="en-US" baseline="0" dirty="0" smtClean="0"/>
              <a:t> 10+ years </a:t>
            </a:r>
            <a:r>
              <a:rPr lang="en-US" dirty="0" smtClean="0"/>
              <a:t>within Parkway Specific Plan, Empire Ranch Specific Plan, and </a:t>
            </a:r>
            <a:r>
              <a:rPr lang="en-US" dirty="0" err="1" smtClean="0"/>
              <a:t>Broadstone</a:t>
            </a:r>
            <a:r>
              <a:rPr lang="en-US" baseline="0" dirty="0" smtClean="0"/>
              <a:t> Specific Plan. </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8</a:t>
            </a:fld>
            <a:endParaRPr lang="en-US"/>
          </a:p>
        </p:txBody>
      </p:sp>
    </p:spTree>
    <p:extLst>
      <p:ext uri="{BB962C8B-B14F-4D97-AF65-F5344CB8AC3E}">
        <p14:creationId xmlns:p14="http://schemas.microsoft.com/office/powerpoint/2010/main" val="287441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talked briefly</a:t>
            </a:r>
            <a:r>
              <a:rPr lang="en-US" baseline="0" dirty="0" smtClean="0"/>
              <a:t> about the required phases for implementation of the Specific Plan, but there are key drivers influencing both commencement and pace of development. Folsom has community desirability in spades, as evidenced from the pace of community building north of 50. The quality neighborhoods, natural setting, amenities and services continue to keep Folsom ranked #1 place to raise a family. There’s significant interest from Folsom residents and next generation to continue to live in Folsom AND there’s strong interest in Folsom from the region and Bay Area (as evidenced by rate of new home sales and interest in future homes south of 50. FPA owners group and individual builders have interest lists of 100s strong and approximately half of those folks on the list are existing Folsom residents. </a:t>
            </a:r>
            <a:endParaRPr lang="en-US" dirty="0"/>
          </a:p>
        </p:txBody>
      </p:sp>
      <p:sp>
        <p:nvSpPr>
          <p:cNvPr id="4" name="Slide Number Placeholder 3"/>
          <p:cNvSpPr>
            <a:spLocks noGrp="1"/>
          </p:cNvSpPr>
          <p:nvPr>
            <p:ph type="sldNum" sz="quarter" idx="10"/>
          </p:nvPr>
        </p:nvSpPr>
        <p:spPr/>
        <p:txBody>
          <a:bodyPr/>
          <a:lstStyle/>
          <a:p>
            <a:fld id="{B10558F4-7BBE-4CB4-8C8C-071B9FB98B9C}" type="slidenum">
              <a:rPr lang="en-US" smtClean="0"/>
              <a:t>9</a:t>
            </a:fld>
            <a:endParaRPr lang="en-US"/>
          </a:p>
        </p:txBody>
      </p:sp>
    </p:spTree>
    <p:extLst>
      <p:ext uri="{BB962C8B-B14F-4D97-AF65-F5344CB8AC3E}">
        <p14:creationId xmlns:p14="http://schemas.microsoft.com/office/powerpoint/2010/main" val="18721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722E45-09D0-4885-AB28-16558A9EF1A3}" type="datetimeFigureOut">
              <a:rPr lang="en-US" smtClean="0"/>
              <a:pPr/>
              <a:t>6/12/2018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728C9B-C480-4109-A516-E96C2B696DCB}" type="slidenum">
              <a:rPr lang="en-US" smtClean="0"/>
              <a:pPr/>
              <a:t>‹#›</a:t>
            </a:fld>
            <a:endParaRPr lang="en-US" dirty="0"/>
          </a:p>
        </p:txBody>
      </p:sp>
    </p:spTree>
    <p:extLst>
      <p:ext uri="{BB962C8B-B14F-4D97-AF65-F5344CB8AC3E}">
        <p14:creationId xmlns:p14="http://schemas.microsoft.com/office/powerpoint/2010/main" val="240685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22E45-09D0-4885-AB28-16558A9EF1A3}"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820067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22E45-09D0-4885-AB28-16558A9EF1A3}"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317541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813"/>
          <a:stretch/>
        </p:blipFill>
        <p:spPr>
          <a:xfrm>
            <a:off x="0" y="-32165"/>
            <a:ext cx="12192767" cy="668061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8" y="0"/>
            <a:ext cx="12196238" cy="6860384"/>
          </a:xfrm>
          <a:prstGeom prst="rect">
            <a:avLst/>
          </a:prstGeom>
        </p:spPr>
      </p:pic>
      <p:sp>
        <p:nvSpPr>
          <p:cNvPr id="2" name="Title 1"/>
          <p:cNvSpPr>
            <a:spLocks noGrp="1"/>
          </p:cNvSpPr>
          <p:nvPr>
            <p:ph type="ctrTitle" hasCustomPrompt="1"/>
          </p:nvPr>
        </p:nvSpPr>
        <p:spPr>
          <a:xfrm>
            <a:off x="204106" y="4849586"/>
            <a:ext cx="9568543" cy="1820635"/>
          </a:xfrm>
        </p:spPr>
        <p:txBody>
          <a:bodyPr anchor="ctr"/>
          <a:lstStyle>
            <a:lvl1pPr algn="l">
              <a:defRPr sz="6000">
                <a:solidFill>
                  <a:schemeClr val="bg1"/>
                </a:solidFill>
                <a:latin typeface="Georgia" panose="02040502050405020303" pitchFamily="18" charset="0"/>
              </a:defRPr>
            </a:lvl1pPr>
          </a:lstStyle>
          <a:p>
            <a:r>
              <a:rPr lang="en-US" dirty="0" smtClean="0"/>
              <a:t>Click to edit title</a:t>
            </a:r>
            <a:endParaRPr lang="en-US" dirty="0"/>
          </a:p>
        </p:txBody>
      </p:sp>
    </p:spTree>
    <p:extLst>
      <p:ext uri="{BB962C8B-B14F-4D97-AF65-F5344CB8AC3E}">
        <p14:creationId xmlns:p14="http://schemas.microsoft.com/office/powerpoint/2010/main" val="41466773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86392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7427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4837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69532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2223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13141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7081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22E45-09D0-4885-AB28-16558A9EF1A3}"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53141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714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4697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5973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9196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5394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
        <p:nvSpPr>
          <p:cNvPr id="7" name="Rectangle 6"/>
          <p:cNvSpPr/>
          <p:nvPr userDrawn="1"/>
        </p:nvSpPr>
        <p:spPr>
          <a:xfrm>
            <a:off x="-63500" y="-127000"/>
            <a:ext cx="12509500" cy="7239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877718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5785" y="1920875"/>
            <a:ext cx="8676216" cy="543083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55201" y="1920875"/>
            <a:ext cx="8676218" cy="543083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1590321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139503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3000689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370680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722E45-09D0-4885-AB28-16558A9EF1A3}" type="datetimeFigureOut">
              <a:rPr lang="en-US" smtClean="0"/>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3629459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smtClean="0"/>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352132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3593915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556479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143567" y="330200"/>
            <a:ext cx="4387851" cy="702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5785" y="330200"/>
            <a:ext cx="12964583" cy="7021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4291184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8299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8" name="Text Placeholder 2"/>
          <p:cNvSpPr>
            <a:spLocks noGrp="1"/>
          </p:cNvSpPr>
          <p:nvPr>
            <p:ph idx="1"/>
          </p:nvPr>
        </p:nvSpPr>
        <p:spPr>
          <a:xfrm>
            <a:off x="609600" y="1600200"/>
            <a:ext cx="10972800" cy="4525963"/>
          </a:xfrm>
          <a:prstGeom prst="rect">
            <a:avLst/>
          </a:prstGeom>
        </p:spPr>
        <p:txBody>
          <a:bodyPr vert="horz" lIns="130622" tIns="65311" rIns="130622" bIns="65311" rtlCol="0">
            <a:normAutofit/>
          </a:bodyPr>
          <a:lstStyle>
            <a:lvl1pPr>
              <a:defRPr sz="3333">
                <a:solidFill>
                  <a:schemeClr val="tx1"/>
                </a:solidFill>
                <a:latin typeface="Arial Hebrew Light"/>
                <a:cs typeface="Arial Hebrew Light"/>
              </a:defRPr>
            </a:lvl1pPr>
            <a:lvl2pPr>
              <a:defRPr sz="3333">
                <a:solidFill>
                  <a:schemeClr val="tx1"/>
                </a:solidFill>
                <a:latin typeface="Arial Hebrew Light"/>
                <a:cs typeface="Arial Hebrew Light"/>
              </a:defRPr>
            </a:lvl2pPr>
            <a:lvl3pPr>
              <a:defRPr sz="3333">
                <a:solidFill>
                  <a:schemeClr val="tx1"/>
                </a:solidFill>
                <a:latin typeface="Arial Hebrew Light"/>
                <a:cs typeface="Arial Hebrew Light"/>
              </a:defRPr>
            </a:lvl3pPr>
            <a:lvl4pPr>
              <a:defRPr sz="3333">
                <a:solidFill>
                  <a:schemeClr val="tx1"/>
                </a:solidFill>
                <a:latin typeface="Arial Hebrew Light"/>
                <a:cs typeface="Arial Hebrew Light"/>
              </a:defRPr>
            </a:lvl4pPr>
            <a:lvl5pPr>
              <a:defRPr sz="3333">
                <a:solidFill>
                  <a:schemeClr val="tx1"/>
                </a:solidFill>
                <a:latin typeface="Arial Hebrew Light"/>
                <a:cs typeface="Arial Hebrew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6071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
        <p:nvSpPr>
          <p:cNvPr id="7" name="Rectangle 6"/>
          <p:cNvSpPr/>
          <p:nvPr userDrawn="1"/>
        </p:nvSpPr>
        <p:spPr>
          <a:xfrm>
            <a:off x="-63500" y="-127000"/>
            <a:ext cx="12509500" cy="7239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4538536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75785" y="1920875"/>
            <a:ext cx="8676216" cy="543083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55201" y="1920875"/>
            <a:ext cx="8676218" cy="5430838"/>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1121760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3028188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226377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722E45-09D0-4885-AB28-16558A9EF1A3}" type="datetimeFigureOut">
              <a:rPr lang="en-US" smtClean="0"/>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1465768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554303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smtClean="0"/>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621900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1373230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672186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143567" y="330200"/>
            <a:ext cx="4387851" cy="702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75785" y="330200"/>
            <a:ext cx="12964583" cy="7021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9DA4493-6B3E-FC40-BF34-286EC3D7DEBB}" type="datetimeFigureOut">
              <a:rPr lang="en-US" smtClean="0"/>
              <a:pPr/>
              <a:t>6/12/2018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A71DD21-02E8-0740-B280-33B9D3334FFF}" type="slidenum">
              <a:rPr lang="en-US" smtClean="0"/>
              <a:pPr/>
              <a:t>‹#›</a:t>
            </a:fld>
            <a:endParaRPr lang="en-US"/>
          </a:p>
        </p:txBody>
      </p:sp>
    </p:spTree>
    <p:extLst>
      <p:ext uri="{BB962C8B-B14F-4D97-AF65-F5344CB8AC3E}">
        <p14:creationId xmlns:p14="http://schemas.microsoft.com/office/powerpoint/2010/main" val="375499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722E45-09D0-4885-AB28-16558A9EF1A3}" type="datetimeFigureOut">
              <a:rPr lang="en-US" smtClean="0"/>
              <a:t>6/12/2018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364665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722E45-09D0-4885-AB28-16558A9EF1A3}" type="datetimeFigureOut">
              <a:rPr lang="en-US" smtClean="0"/>
              <a:t>6/12/2018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96578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22E45-09D0-4885-AB28-16558A9EF1A3}" type="datetimeFigureOut">
              <a:rPr lang="en-US" smtClean="0"/>
              <a:t>6/12/2018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322693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722E45-09D0-4885-AB28-16558A9EF1A3}" type="datetimeFigureOut">
              <a:rPr lang="en-US" smtClean="0"/>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156541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D722E45-09D0-4885-AB28-16558A9EF1A3}" type="datetimeFigureOut">
              <a:rPr lang="en-US" smtClean="0"/>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28C9B-C480-4109-A516-E96C2B696DCB}" type="slidenum">
              <a:rPr lang="en-US" smtClean="0"/>
              <a:t>‹#›</a:t>
            </a:fld>
            <a:endParaRPr lang="en-US"/>
          </a:p>
        </p:txBody>
      </p:sp>
    </p:spTree>
    <p:extLst>
      <p:ext uri="{BB962C8B-B14F-4D97-AF65-F5344CB8AC3E}">
        <p14:creationId xmlns:p14="http://schemas.microsoft.com/office/powerpoint/2010/main" val="220172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22E45-09D0-4885-AB28-16558A9EF1A3}" type="datetimeFigureOut">
              <a:rPr lang="en-US" smtClean="0"/>
              <a:pPr/>
              <a:t>6/12/2018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28C9B-C480-4109-A516-E96C2B696DCB}" type="slidenum">
              <a:rPr lang="en-US" smtClean="0"/>
              <a:pPr/>
              <a:t>‹#›</a:t>
            </a:fld>
            <a:endParaRPr lang="en-US" dirty="0"/>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094269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58706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44237" rtl="0" eaLnBrk="1" latinLnBrk="0" hangingPunct="1">
        <a:spcBef>
          <a:spcPct val="0"/>
        </a:spcBef>
        <a:buNone/>
        <a:defRPr sz="5000" kern="1200">
          <a:solidFill>
            <a:srgbClr val="26407C"/>
          </a:solidFill>
          <a:latin typeface="Calluna"/>
          <a:ea typeface="+mj-ea"/>
          <a:cs typeface="Calluna"/>
        </a:defRPr>
      </a:lvl1pPr>
    </p:titleStyle>
    <p:bodyStyle>
      <a:lvl1pPr marL="408178" indent="-408178" algn="l" defTabSz="544237" rtl="0" eaLnBrk="1" latinLnBrk="0" hangingPunct="1">
        <a:spcBef>
          <a:spcPct val="20000"/>
        </a:spcBef>
        <a:buFont typeface="Arial"/>
        <a:buChar char="•"/>
        <a:defRPr sz="3833" b="0" i="0" kern="1200">
          <a:solidFill>
            <a:schemeClr val="tx1"/>
          </a:solidFill>
          <a:latin typeface="Arial Hebrew Scholar Light"/>
          <a:ea typeface="+mn-ea"/>
          <a:cs typeface="Arial Hebrew Scholar Light"/>
        </a:defRPr>
      </a:lvl1pPr>
      <a:lvl2pPr marL="884385" indent="-340148" algn="l" defTabSz="544237" rtl="0" eaLnBrk="1" latinLnBrk="0" hangingPunct="1">
        <a:spcBef>
          <a:spcPct val="20000"/>
        </a:spcBef>
        <a:buFont typeface="Arial"/>
        <a:buChar char="–"/>
        <a:defRPr sz="3333" b="0" i="0" kern="1200">
          <a:solidFill>
            <a:schemeClr val="tx1"/>
          </a:solidFill>
          <a:latin typeface="Arial Hebrew Scholar Light"/>
          <a:ea typeface="+mn-ea"/>
          <a:cs typeface="Arial Hebrew Scholar Light"/>
        </a:defRPr>
      </a:lvl2pPr>
      <a:lvl3pPr marL="1360592" indent="-272118" algn="l" defTabSz="544237" rtl="0" eaLnBrk="1" latinLnBrk="0" hangingPunct="1">
        <a:spcBef>
          <a:spcPct val="20000"/>
        </a:spcBef>
        <a:buFont typeface="Arial"/>
        <a:buChar char="•"/>
        <a:defRPr sz="2833" b="0" i="0" kern="1200">
          <a:solidFill>
            <a:schemeClr val="tx1"/>
          </a:solidFill>
          <a:latin typeface="Arial Hebrew Scholar Light"/>
          <a:ea typeface="+mn-ea"/>
          <a:cs typeface="Arial Hebrew Scholar Light"/>
        </a:defRPr>
      </a:lvl3pPr>
      <a:lvl4pPr marL="1904829" indent="-272118" algn="l" defTabSz="544237" rtl="0" eaLnBrk="1" latinLnBrk="0" hangingPunct="1">
        <a:spcBef>
          <a:spcPct val="20000"/>
        </a:spcBef>
        <a:buFont typeface="Arial"/>
        <a:buChar char="–"/>
        <a:defRPr sz="2417" b="0" i="0" kern="1200">
          <a:solidFill>
            <a:schemeClr val="tx1"/>
          </a:solidFill>
          <a:latin typeface="Arial Hebrew Scholar Light"/>
          <a:ea typeface="+mn-ea"/>
          <a:cs typeface="Arial Hebrew Scholar Light"/>
        </a:defRPr>
      </a:lvl4pPr>
      <a:lvl5pPr marL="2449065" indent="-272118" algn="l" defTabSz="544237" rtl="0" eaLnBrk="1" latinLnBrk="0" hangingPunct="1">
        <a:spcBef>
          <a:spcPct val="20000"/>
        </a:spcBef>
        <a:buFont typeface="Arial"/>
        <a:buChar char="»"/>
        <a:defRPr sz="2417" b="0" i="0" kern="1200">
          <a:solidFill>
            <a:schemeClr val="tx1"/>
          </a:solidFill>
          <a:latin typeface="Arial Hebrew Scholar Light"/>
          <a:ea typeface="+mn-ea"/>
          <a:cs typeface="Arial Hebrew Scholar Light"/>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11430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4318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544237" rtl="0" eaLnBrk="1" latinLnBrk="0" hangingPunct="1">
        <a:spcBef>
          <a:spcPct val="0"/>
        </a:spcBef>
        <a:buNone/>
        <a:defRPr sz="5000" kern="1200">
          <a:solidFill>
            <a:srgbClr val="26407C"/>
          </a:solidFill>
          <a:latin typeface="Calluna"/>
          <a:ea typeface="+mj-ea"/>
          <a:cs typeface="Calluna"/>
        </a:defRPr>
      </a:lvl1pPr>
    </p:titleStyle>
    <p:bodyStyle>
      <a:lvl1pPr marL="408178" indent="-408178" algn="l" defTabSz="544237" rtl="0" eaLnBrk="1" latinLnBrk="0" hangingPunct="1">
        <a:spcBef>
          <a:spcPct val="20000"/>
        </a:spcBef>
        <a:buFont typeface="Arial"/>
        <a:buChar char="•"/>
        <a:defRPr sz="3833" b="0" i="0" kern="1200">
          <a:solidFill>
            <a:schemeClr val="tx1"/>
          </a:solidFill>
          <a:latin typeface="Arial Hebrew Scholar Light"/>
          <a:ea typeface="+mn-ea"/>
          <a:cs typeface="Arial Hebrew Scholar Light"/>
        </a:defRPr>
      </a:lvl1pPr>
      <a:lvl2pPr marL="884385" indent="-340148" algn="l" defTabSz="544237" rtl="0" eaLnBrk="1" latinLnBrk="0" hangingPunct="1">
        <a:spcBef>
          <a:spcPct val="20000"/>
        </a:spcBef>
        <a:buFont typeface="Arial"/>
        <a:buChar char="–"/>
        <a:defRPr sz="3333" b="0" i="0" kern="1200">
          <a:solidFill>
            <a:schemeClr val="tx1"/>
          </a:solidFill>
          <a:latin typeface="Arial Hebrew Scholar Light"/>
          <a:ea typeface="+mn-ea"/>
          <a:cs typeface="Arial Hebrew Scholar Light"/>
        </a:defRPr>
      </a:lvl2pPr>
      <a:lvl3pPr marL="1360592" indent="-272118" algn="l" defTabSz="544237" rtl="0" eaLnBrk="1" latinLnBrk="0" hangingPunct="1">
        <a:spcBef>
          <a:spcPct val="20000"/>
        </a:spcBef>
        <a:buFont typeface="Arial"/>
        <a:buChar char="•"/>
        <a:defRPr sz="2833" b="0" i="0" kern="1200">
          <a:solidFill>
            <a:schemeClr val="tx1"/>
          </a:solidFill>
          <a:latin typeface="Arial Hebrew Scholar Light"/>
          <a:ea typeface="+mn-ea"/>
          <a:cs typeface="Arial Hebrew Scholar Light"/>
        </a:defRPr>
      </a:lvl3pPr>
      <a:lvl4pPr marL="1904829" indent="-272118" algn="l" defTabSz="544237" rtl="0" eaLnBrk="1" latinLnBrk="0" hangingPunct="1">
        <a:spcBef>
          <a:spcPct val="20000"/>
        </a:spcBef>
        <a:buFont typeface="Arial"/>
        <a:buChar char="–"/>
        <a:defRPr sz="2417" b="0" i="0" kern="1200">
          <a:solidFill>
            <a:schemeClr val="tx1"/>
          </a:solidFill>
          <a:latin typeface="Arial Hebrew Scholar Light"/>
          <a:ea typeface="+mn-ea"/>
          <a:cs typeface="Arial Hebrew Scholar Light"/>
        </a:defRPr>
      </a:lvl4pPr>
      <a:lvl5pPr marL="2449065" indent="-272118" algn="l" defTabSz="544237" rtl="0" eaLnBrk="1" latinLnBrk="0" hangingPunct="1">
        <a:spcBef>
          <a:spcPct val="20000"/>
        </a:spcBef>
        <a:buFont typeface="Arial"/>
        <a:buChar char="»"/>
        <a:defRPr sz="2417" b="0" i="0" kern="1200">
          <a:solidFill>
            <a:schemeClr val="tx1"/>
          </a:solidFill>
          <a:latin typeface="Arial Hebrew Scholar Light"/>
          <a:ea typeface="+mn-ea"/>
          <a:cs typeface="Arial Hebrew Scholar Light"/>
        </a:defRPr>
      </a:lvl5pPr>
      <a:lvl6pPr marL="2993302" indent="-272118" algn="l" defTabSz="544237" rtl="0" eaLnBrk="1" latinLnBrk="0" hangingPunct="1">
        <a:spcBef>
          <a:spcPct val="20000"/>
        </a:spcBef>
        <a:buFont typeface="Arial"/>
        <a:buChar char="•"/>
        <a:defRPr sz="2417" kern="1200">
          <a:solidFill>
            <a:schemeClr val="tx1"/>
          </a:solidFill>
          <a:latin typeface="+mn-lt"/>
          <a:ea typeface="+mn-ea"/>
          <a:cs typeface="+mn-cs"/>
        </a:defRPr>
      </a:lvl6pPr>
      <a:lvl7pPr marL="3537538" indent="-272118" algn="l" defTabSz="544237" rtl="0" eaLnBrk="1" latinLnBrk="0" hangingPunct="1">
        <a:spcBef>
          <a:spcPct val="20000"/>
        </a:spcBef>
        <a:buFont typeface="Arial"/>
        <a:buChar char="•"/>
        <a:defRPr sz="2417" kern="1200">
          <a:solidFill>
            <a:schemeClr val="tx1"/>
          </a:solidFill>
          <a:latin typeface="+mn-lt"/>
          <a:ea typeface="+mn-ea"/>
          <a:cs typeface="+mn-cs"/>
        </a:defRPr>
      </a:lvl7pPr>
      <a:lvl8pPr marL="4081776" indent="-272118" algn="l" defTabSz="544237" rtl="0" eaLnBrk="1" latinLnBrk="0" hangingPunct="1">
        <a:spcBef>
          <a:spcPct val="20000"/>
        </a:spcBef>
        <a:buFont typeface="Arial"/>
        <a:buChar char="•"/>
        <a:defRPr sz="2417" kern="1200">
          <a:solidFill>
            <a:schemeClr val="tx1"/>
          </a:solidFill>
          <a:latin typeface="+mn-lt"/>
          <a:ea typeface="+mn-ea"/>
          <a:cs typeface="+mn-cs"/>
        </a:defRPr>
      </a:lvl8pPr>
      <a:lvl9pPr marL="4626012" indent="-272118" algn="l" defTabSz="544237" rtl="0" eaLnBrk="1" latinLnBrk="0" hangingPunct="1">
        <a:spcBef>
          <a:spcPct val="20000"/>
        </a:spcBef>
        <a:buFont typeface="Arial"/>
        <a:buChar char="•"/>
        <a:defRPr sz="2417" kern="1200">
          <a:solidFill>
            <a:schemeClr val="tx1"/>
          </a:solidFill>
          <a:latin typeface="+mn-lt"/>
          <a:ea typeface="+mn-ea"/>
          <a:cs typeface="+mn-cs"/>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6.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6.xml"/><Relationship Id="rId5" Type="http://schemas.openxmlformats.org/officeDocument/2006/relationships/image" Target="../media/image29.emf"/><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36.xml"/><Relationship Id="rId5" Type="http://schemas.openxmlformats.org/officeDocument/2006/relationships/image" Target="../media/image33.emf"/><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5.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5.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solidFill>
                  <a:srgbClr val="FFFFFF"/>
                </a:solidFill>
                <a:cs typeface="Calibri" panose="020F0502020204030204" pitchFamily="34" charset="0"/>
              </a:rPr>
              <a:t>Folsom Plan Area </a:t>
            </a:r>
            <a:br>
              <a:rPr lang="en-US" sz="5400" dirty="0">
                <a:solidFill>
                  <a:srgbClr val="FFFFFF"/>
                </a:solidFill>
                <a:cs typeface="Calibri" panose="020F0502020204030204" pitchFamily="34" charset="0"/>
              </a:rPr>
            </a:br>
            <a:r>
              <a:rPr lang="en-US" sz="5400" dirty="0">
                <a:solidFill>
                  <a:srgbClr val="FFFFFF"/>
                </a:solidFill>
                <a:cs typeface="Calibri" panose="020F0502020204030204" pitchFamily="34" charset="0"/>
              </a:rPr>
              <a:t>Quarterly Update June 2018</a:t>
            </a:r>
            <a:endParaRPr lang="en-US" sz="5400" dirty="0">
              <a:cs typeface="Calibri" panose="020F0502020204030204" pitchFamily="34" charset="0"/>
            </a:endParaRPr>
          </a:p>
        </p:txBody>
      </p:sp>
    </p:spTree>
    <p:extLst>
      <p:ext uri="{BB962C8B-B14F-4D97-AF65-F5344CB8AC3E}">
        <p14:creationId xmlns:p14="http://schemas.microsoft.com/office/powerpoint/2010/main" val="2204291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27000"/>
            <a:ext cx="7884886" cy="1098021"/>
          </a:xfrm>
        </p:spPr>
        <p:txBody>
          <a:bodyPr>
            <a:normAutofit fontScale="90000"/>
          </a:bodyPr>
          <a:lstStyle/>
          <a:p>
            <a:r>
              <a:rPr lang="en-US" sz="4800" dirty="0" smtClean="0">
                <a:solidFill>
                  <a:schemeClr val="bg1"/>
                </a:solidFill>
                <a:latin typeface="Arial" panose="020B0604020202020204" pitchFamily="34" charset="0"/>
                <a:cs typeface="Arial" panose="020B0604020202020204" pitchFamily="34" charset="0"/>
              </a:rPr>
              <a:t>Folsom Plan Area Approvals</a:t>
            </a:r>
            <a:endParaRPr lang="en-US" sz="48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81163"/>
            <a:ext cx="10337800" cy="4678024"/>
          </a:xfrm>
        </p:spPr>
        <p:txBody>
          <a:bodyPr>
            <a:normAutofit fontScale="85000" lnSpcReduction="20000"/>
          </a:bodyPr>
          <a:lstStyle/>
          <a:p>
            <a:pPr>
              <a:buNone/>
            </a:pPr>
            <a:r>
              <a:rPr lang="en-US" sz="3200" dirty="0" smtClean="0"/>
              <a:t>Project Conception (2004 – 2005)</a:t>
            </a:r>
          </a:p>
          <a:p>
            <a:pPr lvl="1"/>
            <a:r>
              <a:rPr lang="en-US" sz="2800" dirty="0" smtClean="0"/>
              <a:t>Measure W</a:t>
            </a:r>
          </a:p>
          <a:p>
            <a:pPr lvl="1"/>
            <a:r>
              <a:rPr lang="en-US" sz="2800" dirty="0" smtClean="0"/>
              <a:t>Vision/Land Planning Concepts</a:t>
            </a:r>
          </a:p>
          <a:p>
            <a:pPr>
              <a:spcBef>
                <a:spcPts val="1800"/>
              </a:spcBef>
              <a:buNone/>
            </a:pPr>
            <a:r>
              <a:rPr lang="en-US" sz="3200" dirty="0" smtClean="0"/>
              <a:t>Specific Plan Approval (2011 - 2012)</a:t>
            </a:r>
            <a:endParaRPr lang="en-US" sz="3200" dirty="0"/>
          </a:p>
          <a:p>
            <a:pPr lvl="1"/>
            <a:r>
              <a:rPr lang="en-US" sz="2800" dirty="0" smtClean="0"/>
              <a:t>Development Agreement</a:t>
            </a:r>
          </a:p>
          <a:p>
            <a:pPr lvl="1"/>
            <a:r>
              <a:rPr lang="en-US" sz="2800" dirty="0" smtClean="0"/>
              <a:t>Specific Plan Adoption/Certification of EIR</a:t>
            </a:r>
          </a:p>
          <a:p>
            <a:pPr lvl="1"/>
            <a:r>
              <a:rPr lang="en-US" sz="2800" dirty="0" err="1" smtClean="0"/>
              <a:t>Prezoning</a:t>
            </a:r>
            <a:r>
              <a:rPr lang="en-US" sz="2800" dirty="0" smtClean="0"/>
              <a:t> and Annexation</a:t>
            </a:r>
          </a:p>
          <a:p>
            <a:pPr marL="0" indent="0">
              <a:spcBef>
                <a:spcPts val="1800"/>
              </a:spcBef>
              <a:buNone/>
            </a:pPr>
            <a:r>
              <a:rPr lang="en-US" sz="3200" dirty="0" smtClean="0"/>
              <a:t>Refinements</a:t>
            </a:r>
            <a:r>
              <a:rPr lang="en-US" sz="3200" dirty="0" smtClean="0"/>
              <a:t> (</a:t>
            </a:r>
            <a:r>
              <a:rPr lang="en-US" sz="3200" dirty="0" smtClean="0"/>
              <a:t>2013 - present)</a:t>
            </a:r>
          </a:p>
          <a:p>
            <a:pPr lvl="1"/>
            <a:r>
              <a:rPr lang="en-US" sz="2800" dirty="0" smtClean="0"/>
              <a:t>Open Space Management Plan</a:t>
            </a:r>
          </a:p>
          <a:p>
            <a:pPr lvl="1"/>
            <a:r>
              <a:rPr lang="en-US" sz="2800" dirty="0" smtClean="0"/>
              <a:t>Public Facilities and Financing Plan</a:t>
            </a:r>
          </a:p>
          <a:p>
            <a:pPr lvl="1"/>
            <a:r>
              <a:rPr lang="en-US" sz="2800" dirty="0"/>
              <a:t>Design </a:t>
            </a:r>
            <a:r>
              <a:rPr lang="en-US" sz="2800" dirty="0" smtClean="0"/>
              <a:t>Guidelines</a:t>
            </a:r>
            <a:endParaRPr lang="en-US" sz="2800" dirty="0"/>
          </a:p>
          <a:p>
            <a:pPr lvl="1"/>
            <a:r>
              <a:rPr lang="en-US" sz="2800" dirty="0" smtClean="0"/>
              <a:t>Specific </a:t>
            </a:r>
            <a:r>
              <a:rPr lang="en-US" sz="2800" dirty="0"/>
              <a:t>Plan </a:t>
            </a:r>
            <a:r>
              <a:rPr lang="en-US" sz="2800" dirty="0" smtClean="0"/>
              <a:t>Amendments</a:t>
            </a:r>
          </a:p>
          <a:p>
            <a:pPr lvl="1"/>
            <a:r>
              <a:rPr lang="en-US" sz="2800" dirty="0" smtClean="0"/>
              <a:t>Tentative </a:t>
            </a:r>
            <a:r>
              <a:rPr lang="en-US" sz="2800" dirty="0"/>
              <a:t>Subdivision </a:t>
            </a:r>
            <a:r>
              <a:rPr lang="en-US" sz="2800" dirty="0" smtClean="0"/>
              <a:t>Maps</a:t>
            </a:r>
            <a:endParaRPr lang="en-US" sz="2800" dirty="0"/>
          </a:p>
        </p:txBody>
      </p:sp>
      <p:pic>
        <p:nvPicPr>
          <p:cNvPr id="5" name="Picture 4"/>
          <p:cNvPicPr>
            <a:picLocks noChangeAspect="1"/>
          </p:cNvPicPr>
          <p:nvPr/>
        </p:nvPicPr>
        <p:blipFill>
          <a:blip r:embed="rId2"/>
          <a:stretch>
            <a:fillRect/>
          </a:stretch>
        </p:blipFill>
        <p:spPr>
          <a:xfrm>
            <a:off x="9901238" y="2126947"/>
            <a:ext cx="1929670" cy="2502203"/>
          </a:xfrm>
          <a:prstGeom prst="rect">
            <a:avLst/>
          </a:prstGeom>
          <a:ln w="19050">
            <a:solidFill>
              <a:schemeClr val="tx1"/>
            </a:solidFill>
          </a:ln>
        </p:spPr>
      </p:pic>
      <p:pic>
        <p:nvPicPr>
          <p:cNvPr id="6" name="Picture 5"/>
          <p:cNvPicPr>
            <a:picLocks noChangeAspect="1"/>
          </p:cNvPicPr>
          <p:nvPr/>
        </p:nvPicPr>
        <p:blipFill>
          <a:blip r:embed="rId3"/>
          <a:stretch>
            <a:fillRect/>
          </a:stretch>
        </p:blipFill>
        <p:spPr>
          <a:xfrm>
            <a:off x="8140474" y="1509713"/>
            <a:ext cx="1932214" cy="2499465"/>
          </a:xfrm>
          <a:prstGeom prst="rect">
            <a:avLst/>
          </a:prstGeom>
          <a:ln w="19050">
            <a:solidFill>
              <a:schemeClr val="tx1"/>
            </a:solidFill>
          </a:ln>
        </p:spPr>
      </p:pic>
      <p:pic>
        <p:nvPicPr>
          <p:cNvPr id="7" name="Picture 6"/>
          <p:cNvPicPr>
            <a:picLocks noChangeAspect="1"/>
          </p:cNvPicPr>
          <p:nvPr/>
        </p:nvPicPr>
        <p:blipFill>
          <a:blip r:embed="rId4"/>
          <a:stretch>
            <a:fillRect/>
          </a:stretch>
        </p:blipFill>
        <p:spPr>
          <a:xfrm>
            <a:off x="9567599" y="4629150"/>
            <a:ext cx="2263309" cy="1730037"/>
          </a:xfrm>
          <a:prstGeom prst="rect">
            <a:avLst/>
          </a:prstGeom>
          <a:ln w="19050">
            <a:solidFill>
              <a:schemeClr val="tx1"/>
            </a:solidFill>
          </a:ln>
        </p:spPr>
      </p:pic>
    </p:spTree>
    <p:extLst>
      <p:ext uri="{BB962C8B-B14F-4D97-AF65-F5344CB8AC3E}">
        <p14:creationId xmlns:p14="http://schemas.microsoft.com/office/powerpoint/2010/main" val="1505114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99" y="127000"/>
            <a:ext cx="9764713" cy="1098021"/>
          </a:xfrm>
        </p:spPr>
        <p:txBody>
          <a:bodyPr>
            <a:noAutofit/>
          </a:bodyPr>
          <a:lstStyle/>
          <a:p>
            <a:r>
              <a:rPr lang="en-US" sz="4800" dirty="0" smtClean="0">
                <a:solidFill>
                  <a:schemeClr val="bg1"/>
                </a:solidFill>
                <a:latin typeface="Arial" panose="020B0604020202020204" pitchFamily="34" charset="0"/>
                <a:cs typeface="Arial" panose="020B0604020202020204" pitchFamily="34" charset="0"/>
              </a:rPr>
              <a:t>Subsequent Planning Entitlements</a:t>
            </a:r>
            <a:endParaRPr lang="en-US" sz="4800" dirty="0">
              <a:solidFill>
                <a:schemeClr val="bg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5010593"/>
              </p:ext>
            </p:extLst>
          </p:nvPr>
        </p:nvGraphicFramePr>
        <p:xfrm>
          <a:off x="381000" y="1977572"/>
          <a:ext cx="11176000" cy="3889829"/>
        </p:xfrm>
        <a:graphic>
          <a:graphicData uri="http://schemas.openxmlformats.org/drawingml/2006/table">
            <a:tbl>
              <a:tblPr firstRow="1" bandRow="1">
                <a:tableStyleId>{5C22544A-7EE6-4342-B048-85BDC9FD1C3A}</a:tableStyleId>
              </a:tblPr>
              <a:tblGrid>
                <a:gridCol w="5588000">
                  <a:extLst>
                    <a:ext uri="{9D8B030D-6E8A-4147-A177-3AD203B41FA5}">
                      <a16:colId xmlns:a16="http://schemas.microsoft.com/office/drawing/2014/main" val="2476027572"/>
                    </a:ext>
                  </a:extLst>
                </a:gridCol>
                <a:gridCol w="5588000">
                  <a:extLst>
                    <a:ext uri="{9D8B030D-6E8A-4147-A177-3AD203B41FA5}">
                      <a16:colId xmlns:a16="http://schemas.microsoft.com/office/drawing/2014/main" val="3860008850"/>
                    </a:ext>
                  </a:extLst>
                </a:gridCol>
              </a:tblGrid>
              <a:tr h="565793">
                <a:tc>
                  <a:txBody>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lang="en-US" sz="3200" u="none" dirty="0" smtClean="0">
                          <a:latin typeface="Arial" panose="020B0604020202020204" pitchFamily="34" charset="0"/>
                          <a:cs typeface="Arial" panose="020B0604020202020204" pitchFamily="34" charset="0"/>
                        </a:rPr>
                        <a:t>Specific Plan Amendments</a:t>
                      </a:r>
                    </a:p>
                  </a:txBody>
                  <a:tcPr marL="76200" marR="76200" marT="38100" marB="38100">
                    <a:solidFill>
                      <a:srgbClr val="143C7F"/>
                    </a:solidFill>
                  </a:tcPr>
                </a:tc>
                <a:tc>
                  <a:txBody>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lang="en-US" sz="3200" u="none" dirty="0" smtClean="0">
                          <a:latin typeface="Arial" panose="020B0604020202020204" pitchFamily="34" charset="0"/>
                          <a:cs typeface="Arial" panose="020B0604020202020204" pitchFamily="34" charset="0"/>
                        </a:rPr>
                        <a:t>Tentative Subdivision Maps</a:t>
                      </a:r>
                    </a:p>
                  </a:txBody>
                  <a:tcPr marL="76200" marR="76200" marT="38100" marB="38100">
                    <a:solidFill>
                      <a:srgbClr val="143C7F"/>
                    </a:solidFill>
                  </a:tcPr>
                </a:tc>
                <a:extLst>
                  <a:ext uri="{0D108BD9-81ED-4DB2-BD59-A6C34878D82A}">
                    <a16:rowId xmlns:a16="http://schemas.microsoft.com/office/drawing/2014/main" val="23360279"/>
                  </a:ext>
                </a:extLst>
              </a:tr>
              <a:tr h="3324036">
                <a:tc>
                  <a:txBody>
                    <a:bodyPr/>
                    <a:lstStyle/>
                    <a:p>
                      <a:pPr lvl="1"/>
                      <a:r>
                        <a:rPr lang="en-US" sz="2800" dirty="0" smtClean="0">
                          <a:latin typeface="Arial" panose="020B0604020202020204" pitchFamily="34" charset="0"/>
                          <a:cs typeface="Arial" panose="020B0604020202020204" pitchFamily="34" charset="0"/>
                        </a:rPr>
                        <a:t>Westland Eagle</a:t>
                      </a:r>
                    </a:p>
                    <a:p>
                      <a:pPr lvl="1"/>
                      <a:r>
                        <a:rPr lang="en-US" sz="2800" dirty="0" smtClean="0">
                          <a:latin typeface="Arial" panose="020B0604020202020204" pitchFamily="34" charset="0"/>
                          <a:cs typeface="Arial" panose="020B0604020202020204" pitchFamily="34" charset="0"/>
                        </a:rPr>
                        <a:t>Russell Ranch</a:t>
                      </a:r>
                    </a:p>
                    <a:p>
                      <a:pPr lvl="1"/>
                      <a:r>
                        <a:rPr lang="en-US" sz="2800" dirty="0" smtClean="0">
                          <a:latin typeface="Arial" panose="020B0604020202020204" pitchFamily="34" charset="0"/>
                          <a:cs typeface="Arial" panose="020B0604020202020204" pitchFamily="34" charset="0"/>
                        </a:rPr>
                        <a:t>Hillsborough</a:t>
                      </a:r>
                    </a:p>
                    <a:p>
                      <a:pPr lvl="1"/>
                      <a:r>
                        <a:rPr lang="en-US" sz="2800" dirty="0" err="1" smtClean="0">
                          <a:latin typeface="Arial" panose="020B0604020202020204" pitchFamily="34" charset="0"/>
                          <a:cs typeface="Arial" panose="020B0604020202020204" pitchFamily="34" charset="0"/>
                        </a:rPr>
                        <a:t>Carr</a:t>
                      </a:r>
                      <a:r>
                        <a:rPr lang="en-US" sz="2800" dirty="0" smtClean="0">
                          <a:latin typeface="Arial" panose="020B0604020202020204" pitchFamily="34" charset="0"/>
                          <a:cs typeface="Arial" panose="020B0604020202020204" pitchFamily="34" charset="0"/>
                        </a:rPr>
                        <a:t> Trust</a:t>
                      </a:r>
                    </a:p>
                    <a:p>
                      <a:pPr lvl="1"/>
                      <a:r>
                        <a:rPr lang="en-US" sz="2800" dirty="0" smtClean="0">
                          <a:latin typeface="Arial" panose="020B0604020202020204" pitchFamily="34" charset="0"/>
                          <a:cs typeface="Arial" panose="020B0604020202020204" pitchFamily="34" charset="0"/>
                        </a:rPr>
                        <a:t>Folsom Heights</a:t>
                      </a:r>
                    </a:p>
                    <a:p>
                      <a:pPr lvl="1"/>
                      <a:r>
                        <a:rPr lang="en-US" sz="2800" dirty="0" err="1" smtClean="0">
                          <a:latin typeface="Arial" panose="020B0604020202020204" pitchFamily="34" charset="0"/>
                          <a:cs typeface="Arial" panose="020B0604020202020204" pitchFamily="34" charset="0"/>
                        </a:rPr>
                        <a:t>Broadstone</a:t>
                      </a:r>
                      <a:r>
                        <a:rPr lang="en-US" sz="2800" dirty="0" smtClean="0">
                          <a:latin typeface="Arial" panose="020B0604020202020204" pitchFamily="34" charset="0"/>
                          <a:cs typeface="Arial" panose="020B0604020202020204" pitchFamily="34" charset="0"/>
                        </a:rPr>
                        <a:t> Estates</a:t>
                      </a:r>
                    </a:p>
                    <a:p>
                      <a:endParaRPr lang="en-US" sz="1500" dirty="0">
                        <a:latin typeface="Arial" panose="020B0604020202020204" pitchFamily="34" charset="0"/>
                        <a:cs typeface="Arial" panose="020B0604020202020204" pitchFamily="34" charset="0"/>
                      </a:endParaRPr>
                    </a:p>
                  </a:txBody>
                  <a:tcPr marL="76200" marR="76200" marT="38100" marB="38100">
                    <a:solidFill>
                      <a:srgbClr val="B2B2B2"/>
                    </a:solidFill>
                  </a:tcPr>
                </a:tc>
                <a:tc>
                  <a:txBody>
                    <a:bodyPr/>
                    <a:lstStyle/>
                    <a:p>
                      <a:pPr lvl="1"/>
                      <a:r>
                        <a:rPr lang="en-US" sz="2800" dirty="0" smtClean="0">
                          <a:latin typeface="Arial" panose="020B0604020202020204" pitchFamily="34" charset="0"/>
                          <a:cs typeface="Arial" panose="020B0604020202020204" pitchFamily="34" charset="0"/>
                        </a:rPr>
                        <a:t>Russell Ranch</a:t>
                      </a:r>
                    </a:p>
                    <a:p>
                      <a:pPr lvl="1"/>
                      <a:r>
                        <a:rPr lang="en-US" sz="2800" dirty="0" err="1" smtClean="0">
                          <a:latin typeface="Arial" panose="020B0604020202020204" pitchFamily="34" charset="0"/>
                          <a:cs typeface="Arial" panose="020B0604020202020204" pitchFamily="34" charset="0"/>
                        </a:rPr>
                        <a:t>Mangini</a:t>
                      </a:r>
                      <a:r>
                        <a:rPr lang="en-US" sz="2800" dirty="0" smtClean="0">
                          <a:latin typeface="Arial" panose="020B0604020202020204" pitchFamily="34" charset="0"/>
                          <a:cs typeface="Arial" panose="020B0604020202020204" pitchFamily="34" charset="0"/>
                        </a:rPr>
                        <a:t> Ranch 1 and 2</a:t>
                      </a:r>
                    </a:p>
                    <a:p>
                      <a:pPr lvl="1"/>
                      <a:r>
                        <a:rPr lang="en-US" sz="2800" dirty="0" smtClean="0">
                          <a:latin typeface="Arial" panose="020B0604020202020204" pitchFamily="34" charset="0"/>
                          <a:cs typeface="Arial" panose="020B0604020202020204" pitchFamily="34" charset="0"/>
                        </a:rPr>
                        <a:t>White Rock Springs</a:t>
                      </a:r>
                    </a:p>
                    <a:p>
                      <a:pPr lvl="1"/>
                      <a:r>
                        <a:rPr lang="en-US" sz="2800" dirty="0" err="1" smtClean="0">
                          <a:latin typeface="Arial" panose="020B0604020202020204" pitchFamily="34" charset="0"/>
                          <a:cs typeface="Arial" panose="020B0604020202020204" pitchFamily="34" charset="0"/>
                        </a:rPr>
                        <a:t>Carr</a:t>
                      </a:r>
                      <a:r>
                        <a:rPr lang="en-US" sz="2800" dirty="0" smtClean="0">
                          <a:latin typeface="Arial" panose="020B0604020202020204" pitchFamily="34" charset="0"/>
                          <a:cs typeface="Arial" panose="020B0604020202020204" pitchFamily="34" charset="0"/>
                        </a:rPr>
                        <a:t> Trust</a:t>
                      </a:r>
                    </a:p>
                    <a:p>
                      <a:pPr lvl="1"/>
                      <a:r>
                        <a:rPr lang="en-US" sz="2800" dirty="0" smtClean="0">
                          <a:latin typeface="Arial" panose="020B0604020202020204" pitchFamily="34" charset="0"/>
                          <a:cs typeface="Arial" panose="020B0604020202020204" pitchFamily="34" charset="0"/>
                        </a:rPr>
                        <a:t>Enclave</a:t>
                      </a:r>
                    </a:p>
                    <a:p>
                      <a:pPr lvl="1"/>
                      <a:r>
                        <a:rPr lang="en-US" sz="2800" dirty="0" err="1" smtClean="0">
                          <a:latin typeface="Arial" panose="020B0604020202020204" pitchFamily="34" charset="0"/>
                          <a:cs typeface="Arial" panose="020B0604020202020204" pitchFamily="34" charset="0"/>
                        </a:rPr>
                        <a:t>Broadstone</a:t>
                      </a:r>
                      <a:r>
                        <a:rPr lang="en-US" sz="2800" dirty="0" smtClean="0">
                          <a:latin typeface="Arial" panose="020B0604020202020204" pitchFamily="34" charset="0"/>
                          <a:cs typeface="Arial" panose="020B0604020202020204" pitchFamily="34" charset="0"/>
                        </a:rPr>
                        <a:t> Estates</a:t>
                      </a:r>
                    </a:p>
                    <a:p>
                      <a:pPr lvl="1"/>
                      <a:r>
                        <a:rPr lang="en-US" sz="2800" dirty="0" smtClean="0">
                          <a:latin typeface="Arial" panose="020B0604020202020204" pitchFamily="34" charset="0"/>
                          <a:cs typeface="Arial" panose="020B0604020202020204" pitchFamily="34" charset="0"/>
                        </a:rPr>
                        <a:t>Folsom Heights</a:t>
                      </a:r>
                    </a:p>
                  </a:txBody>
                  <a:tcPr marL="76200" marR="76200" marT="38100" marB="38100">
                    <a:solidFill>
                      <a:srgbClr val="B2B2B2"/>
                    </a:solidFill>
                  </a:tcPr>
                </a:tc>
                <a:extLst>
                  <a:ext uri="{0D108BD9-81ED-4DB2-BD59-A6C34878D82A}">
                    <a16:rowId xmlns:a16="http://schemas.microsoft.com/office/drawing/2014/main" val="750496342"/>
                  </a:ext>
                </a:extLst>
              </a:tr>
            </a:tbl>
          </a:graphicData>
        </a:graphic>
      </p:graphicFrame>
    </p:spTree>
    <p:extLst>
      <p:ext uri="{BB962C8B-B14F-4D97-AF65-F5344CB8AC3E}">
        <p14:creationId xmlns:p14="http://schemas.microsoft.com/office/powerpoint/2010/main" val="3978773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272" y="-69523"/>
            <a:ext cx="10966936" cy="7096252"/>
          </a:xfrm>
          <a:prstGeom prst="rect">
            <a:avLst/>
          </a:prstGeom>
        </p:spPr>
      </p:pic>
    </p:spTree>
    <p:extLst>
      <p:ext uri="{BB962C8B-B14F-4D97-AF65-F5344CB8AC3E}">
        <p14:creationId xmlns:p14="http://schemas.microsoft.com/office/powerpoint/2010/main" val="913762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27000"/>
            <a:ext cx="8269288" cy="1098021"/>
          </a:xfrm>
        </p:spPr>
        <p:txBody>
          <a:bodyPr>
            <a:noAutofit/>
          </a:bodyPr>
          <a:lstStyle/>
          <a:p>
            <a:r>
              <a:rPr lang="en-US" sz="4800" dirty="0" smtClean="0">
                <a:solidFill>
                  <a:schemeClr val="bg1"/>
                </a:solidFill>
                <a:latin typeface="Arial" panose="020B0604020202020204" pitchFamily="34" charset="0"/>
                <a:cs typeface="Arial" panose="020B0604020202020204" pitchFamily="34" charset="0"/>
              </a:rPr>
              <a:t>Engineering/Infrastructure Improvements</a:t>
            </a:r>
            <a:endParaRPr lang="en-US" sz="48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1000"/>
            <a:ext cx="10160000" cy="4508500"/>
          </a:xfrm>
        </p:spPr>
        <p:txBody>
          <a:bodyPr>
            <a:normAutofit/>
          </a:bodyPr>
          <a:lstStyle/>
          <a:p>
            <a:pPr>
              <a:buNone/>
            </a:pPr>
            <a:r>
              <a:rPr lang="en-US" dirty="0" smtClean="0"/>
              <a:t>January 2018 report on backbone infrastructure</a:t>
            </a:r>
          </a:p>
          <a:p>
            <a:pPr>
              <a:buNone/>
            </a:pPr>
            <a:r>
              <a:rPr lang="en-US" dirty="0" smtClean="0"/>
              <a:t>Completion of Phase 1 Infrastructure:</a:t>
            </a:r>
          </a:p>
          <a:p>
            <a:pPr lvl="1"/>
            <a:r>
              <a:rPr lang="en-US" dirty="0" smtClean="0"/>
              <a:t>Zone </a:t>
            </a:r>
            <a:r>
              <a:rPr lang="en-US" dirty="0"/>
              <a:t>4/5 Water Booster Pump Station</a:t>
            </a:r>
          </a:p>
          <a:p>
            <a:pPr lvl="1"/>
            <a:r>
              <a:rPr lang="en-US" dirty="0" smtClean="0"/>
              <a:t>Sewer </a:t>
            </a:r>
            <a:r>
              <a:rPr lang="en-US" dirty="0"/>
              <a:t>Lift Station</a:t>
            </a:r>
          </a:p>
          <a:p>
            <a:pPr lvl="1"/>
            <a:r>
              <a:rPr lang="en-US" dirty="0" smtClean="0"/>
              <a:t>Zone 5/6 Water Booster Pump Station</a:t>
            </a:r>
          </a:p>
          <a:p>
            <a:pPr lvl="1"/>
            <a:r>
              <a:rPr lang="en-US" dirty="0" smtClean="0"/>
              <a:t>Zone 5 Water Tank</a:t>
            </a:r>
          </a:p>
          <a:p>
            <a:pPr lvl="1"/>
            <a:r>
              <a:rPr lang="en-US" dirty="0" smtClean="0"/>
              <a:t>Roadway network</a:t>
            </a:r>
            <a:endParaRPr lang="en-US" dirty="0"/>
          </a:p>
          <a:p>
            <a:pPr lvl="1"/>
            <a:endParaRPr lang="en-US" dirty="0"/>
          </a:p>
        </p:txBody>
      </p:sp>
    </p:spTree>
    <p:extLst>
      <p:ext uri="{BB962C8B-B14F-4D97-AF65-F5344CB8AC3E}">
        <p14:creationId xmlns:p14="http://schemas.microsoft.com/office/powerpoint/2010/main" val="1220125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127000"/>
            <a:ext cx="10363200" cy="698500"/>
          </a:xfrm>
        </p:spPr>
        <p:txBody>
          <a:bodyPr>
            <a:normAutofit/>
          </a:bodyPr>
          <a:lstStyle/>
          <a:p>
            <a:pPr algn="ctr"/>
            <a:endParaRPr lang="en-US" sz="3333" dirty="0"/>
          </a:p>
        </p:txBody>
      </p:sp>
      <p:pic>
        <p:nvPicPr>
          <p:cNvPr id="2" name="Picture 1"/>
          <p:cNvPicPr>
            <a:picLocks noChangeAspect="1"/>
          </p:cNvPicPr>
          <p:nvPr/>
        </p:nvPicPr>
        <p:blipFill>
          <a:blip r:embed="rId2"/>
          <a:stretch>
            <a:fillRect/>
          </a:stretch>
        </p:blipFill>
        <p:spPr>
          <a:xfrm>
            <a:off x="698500" y="148166"/>
            <a:ext cx="10985500" cy="6737841"/>
          </a:xfrm>
          <a:prstGeom prst="rect">
            <a:avLst/>
          </a:prstGeom>
        </p:spPr>
      </p:pic>
      <p:sp>
        <p:nvSpPr>
          <p:cNvPr id="4" name="Oval 3"/>
          <p:cNvSpPr/>
          <p:nvPr/>
        </p:nvSpPr>
        <p:spPr>
          <a:xfrm>
            <a:off x="2218765" y="1147482"/>
            <a:ext cx="546847" cy="108024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8879542" y="721659"/>
            <a:ext cx="546847" cy="54684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621931" y="932330"/>
            <a:ext cx="546847" cy="54684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77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3267" y="409783"/>
            <a:ext cx="9950823" cy="584775"/>
          </a:xfrm>
          <a:prstGeom prst="rect">
            <a:avLst/>
          </a:prstGeom>
          <a:noFill/>
        </p:spPr>
        <p:txBody>
          <a:bodyPr wrap="square" rtlCol="0">
            <a:spAutoFit/>
          </a:bodyPr>
          <a:lstStyle/>
          <a:p>
            <a:pPr algn="ctr"/>
            <a:r>
              <a:rPr lang="en-US" sz="3200" dirty="0">
                <a:solidFill>
                  <a:schemeClr val="tx2">
                    <a:lumMod val="75000"/>
                  </a:schemeClr>
                </a:solidFill>
                <a:latin typeface="Arial" panose="020B0604020202020204" pitchFamily="34" charset="0"/>
                <a:cs typeface="Arial" panose="020B0604020202020204" pitchFamily="34" charset="0"/>
              </a:rPr>
              <a:t>Zone 4/5 Water Booster Pump </a:t>
            </a:r>
            <a:r>
              <a:rPr lang="en-US" sz="3200" dirty="0" smtClean="0">
                <a:solidFill>
                  <a:schemeClr val="tx2">
                    <a:lumMod val="75000"/>
                  </a:schemeClr>
                </a:solidFill>
                <a:latin typeface="Arial" panose="020B0604020202020204" pitchFamily="34" charset="0"/>
                <a:cs typeface="Arial" panose="020B0604020202020204" pitchFamily="34" charset="0"/>
              </a:rPr>
              <a:t>Station</a:t>
            </a:r>
            <a:endParaRPr lang="en-US" sz="3200" dirty="0">
              <a:solidFill>
                <a:schemeClr val="tx2">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22381"/>
          <a:stretch/>
        </p:blipFill>
        <p:spPr>
          <a:xfrm>
            <a:off x="6721927" y="1380980"/>
            <a:ext cx="5326990" cy="3860428"/>
          </a:xfrm>
          <a:prstGeom prst="rect">
            <a:avLst/>
          </a:prstGeom>
        </p:spPr>
      </p:pic>
      <p:pic>
        <p:nvPicPr>
          <p:cNvPr id="3" name="Picture 2"/>
          <p:cNvPicPr>
            <a:picLocks noChangeAspect="1"/>
          </p:cNvPicPr>
          <p:nvPr/>
        </p:nvPicPr>
        <p:blipFill>
          <a:blip r:embed="rId3"/>
          <a:stretch>
            <a:fillRect/>
          </a:stretch>
        </p:blipFill>
        <p:spPr>
          <a:xfrm>
            <a:off x="432866" y="1380980"/>
            <a:ext cx="6184139" cy="3860428"/>
          </a:xfrm>
          <a:prstGeom prst="rect">
            <a:avLst/>
          </a:prstGeom>
        </p:spPr>
      </p:pic>
    </p:spTree>
    <p:extLst>
      <p:ext uri="{BB962C8B-B14F-4D97-AF65-F5344CB8AC3E}">
        <p14:creationId xmlns:p14="http://schemas.microsoft.com/office/powerpoint/2010/main" val="1904079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1624" y="358588"/>
            <a:ext cx="9950823" cy="584775"/>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Sewer Lift Station</a:t>
            </a:r>
            <a:endParaRPr lang="en-US" sz="3200" dirty="0">
              <a:solidFill>
                <a:schemeClr val="tx2">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4376" y="1933575"/>
            <a:ext cx="4457700" cy="2971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190625"/>
            <a:ext cx="6685909" cy="4457700"/>
          </a:xfrm>
          <a:prstGeom prst="rect">
            <a:avLst/>
          </a:prstGeom>
        </p:spPr>
      </p:pic>
    </p:spTree>
    <p:extLst>
      <p:ext uri="{BB962C8B-B14F-4D97-AF65-F5344CB8AC3E}">
        <p14:creationId xmlns:p14="http://schemas.microsoft.com/office/powerpoint/2010/main" val="2562080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958" y="358588"/>
            <a:ext cx="11337472" cy="584775"/>
          </a:xfrm>
          <a:prstGeom prst="rect">
            <a:avLst/>
          </a:prstGeom>
          <a:noFill/>
        </p:spPr>
        <p:txBody>
          <a:bodyPr wrap="square" rtlCol="0">
            <a:spAutoFit/>
          </a:bodyPr>
          <a:lstStyle/>
          <a:p>
            <a:pPr algn="ctr"/>
            <a:r>
              <a:rPr lang="en-US" sz="3200" dirty="0">
                <a:solidFill>
                  <a:schemeClr val="tx2">
                    <a:lumMod val="75000"/>
                  </a:schemeClr>
                </a:solidFill>
                <a:latin typeface="Arial" panose="020B0604020202020204" pitchFamily="34" charset="0"/>
                <a:cs typeface="Arial" panose="020B0604020202020204" pitchFamily="34" charset="0"/>
              </a:rPr>
              <a:t>Zone 5/6 Water Booster Pump </a:t>
            </a:r>
            <a:r>
              <a:rPr lang="en-US" sz="3200" dirty="0" smtClean="0">
                <a:solidFill>
                  <a:schemeClr val="tx2">
                    <a:lumMod val="75000"/>
                  </a:schemeClr>
                </a:solidFill>
                <a:latin typeface="Arial" panose="020B0604020202020204" pitchFamily="34" charset="0"/>
                <a:cs typeface="Arial" panose="020B0604020202020204" pitchFamily="34" charset="0"/>
              </a:rPr>
              <a:t>Station and Zone 5 Water </a:t>
            </a:r>
            <a:r>
              <a:rPr lang="en-US" sz="3200" dirty="0">
                <a:solidFill>
                  <a:schemeClr val="tx2">
                    <a:lumMod val="75000"/>
                  </a:schemeClr>
                </a:solidFill>
                <a:latin typeface="Arial" panose="020B0604020202020204" pitchFamily="34" charset="0"/>
                <a:cs typeface="Arial" panose="020B0604020202020204" pitchFamily="34" charset="0"/>
              </a:rPr>
              <a:t>Tank</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5577" b="29207"/>
          <a:stretch/>
        </p:blipFill>
        <p:spPr>
          <a:xfrm>
            <a:off x="1137314" y="1104055"/>
            <a:ext cx="9886695" cy="25145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9000" y="3826612"/>
            <a:ext cx="4895009" cy="27534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314" y="3840901"/>
            <a:ext cx="4827699" cy="2715581"/>
          </a:xfrm>
          <a:prstGeom prst="rect">
            <a:avLst/>
          </a:prstGeom>
        </p:spPr>
      </p:pic>
    </p:spTree>
    <p:extLst>
      <p:ext uri="{BB962C8B-B14F-4D97-AF65-F5344CB8AC3E}">
        <p14:creationId xmlns:p14="http://schemas.microsoft.com/office/powerpoint/2010/main" val="1435762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8882" y="295385"/>
            <a:ext cx="10143565" cy="584775"/>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Roadway Network</a:t>
            </a:r>
            <a:endParaRPr lang="en-US" sz="3200" dirty="0">
              <a:solidFill>
                <a:schemeClr val="tx2">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7013" y="1037775"/>
            <a:ext cx="4824933" cy="27140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536" y="1037775"/>
            <a:ext cx="4810806" cy="2706079"/>
          </a:xfrm>
          <a:prstGeom prst="rect">
            <a:avLst/>
          </a:prstGeom>
        </p:spPr>
      </p:pic>
      <p:pic>
        <p:nvPicPr>
          <p:cNvPr id="7" name="Picture 6"/>
          <p:cNvPicPr>
            <a:picLocks noChangeAspect="1"/>
          </p:cNvPicPr>
          <p:nvPr/>
        </p:nvPicPr>
        <p:blipFill rotWithShape="1">
          <a:blip r:embed="rId4"/>
          <a:srcRect t="878" r="2203"/>
          <a:stretch/>
        </p:blipFill>
        <p:spPr>
          <a:xfrm>
            <a:off x="1578749" y="3924300"/>
            <a:ext cx="3972965" cy="2579438"/>
          </a:xfrm>
          <a:prstGeom prst="rect">
            <a:avLst/>
          </a:prstGeom>
        </p:spPr>
      </p:pic>
      <p:pic>
        <p:nvPicPr>
          <p:cNvPr id="8" name="Picture 7"/>
          <p:cNvPicPr>
            <a:picLocks noChangeAspect="1"/>
          </p:cNvPicPr>
          <p:nvPr/>
        </p:nvPicPr>
        <p:blipFill rotWithShape="1">
          <a:blip r:embed="rId5"/>
          <a:srcRect r="1168"/>
          <a:stretch/>
        </p:blipFill>
        <p:spPr>
          <a:xfrm>
            <a:off x="6531750" y="3922028"/>
            <a:ext cx="3923980" cy="2561150"/>
          </a:xfrm>
          <a:prstGeom prst="rect">
            <a:avLst/>
          </a:prstGeom>
        </p:spPr>
      </p:pic>
    </p:spTree>
    <p:extLst>
      <p:ext uri="{BB962C8B-B14F-4D97-AF65-F5344CB8AC3E}">
        <p14:creationId xmlns:p14="http://schemas.microsoft.com/office/powerpoint/2010/main" val="6593324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8882" y="295385"/>
            <a:ext cx="10143565" cy="584775"/>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Roadway Network</a:t>
            </a:r>
            <a:endParaRPr lang="en-US" sz="3200" dirty="0">
              <a:solidFill>
                <a:schemeClr val="tx2">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850" t="7407" r="14997" b="30255"/>
          <a:stretch/>
        </p:blipFill>
        <p:spPr>
          <a:xfrm>
            <a:off x="5970814" y="1080466"/>
            <a:ext cx="5948388" cy="2851280"/>
          </a:xfrm>
          <a:prstGeom prst="rect">
            <a:avLst/>
          </a:prstGeom>
        </p:spPr>
      </p:pic>
      <p:pic>
        <p:nvPicPr>
          <p:cNvPr id="8" name="Picture 7"/>
          <p:cNvPicPr>
            <a:picLocks noChangeAspect="1"/>
          </p:cNvPicPr>
          <p:nvPr/>
        </p:nvPicPr>
        <p:blipFill rotWithShape="1">
          <a:blip r:embed="rId3"/>
          <a:srcRect t="1749" r="1311" b="2099"/>
          <a:stretch/>
        </p:blipFill>
        <p:spPr>
          <a:xfrm>
            <a:off x="7289900" y="4252162"/>
            <a:ext cx="3596666" cy="235675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494" y="1088573"/>
            <a:ext cx="5054529" cy="2843173"/>
          </a:xfrm>
          <a:prstGeom prst="rect">
            <a:avLst/>
          </a:prstGeom>
        </p:spPr>
      </p:pic>
      <p:pic>
        <p:nvPicPr>
          <p:cNvPr id="10" name="Picture 9"/>
          <p:cNvPicPr>
            <a:picLocks noChangeAspect="1"/>
          </p:cNvPicPr>
          <p:nvPr/>
        </p:nvPicPr>
        <p:blipFill>
          <a:blip r:embed="rId5"/>
          <a:stretch>
            <a:fillRect/>
          </a:stretch>
        </p:blipFill>
        <p:spPr>
          <a:xfrm>
            <a:off x="1415143" y="4252162"/>
            <a:ext cx="3543300" cy="2347811"/>
          </a:xfrm>
          <a:prstGeom prst="rect">
            <a:avLst/>
          </a:prstGeom>
        </p:spPr>
      </p:pic>
    </p:spTree>
    <p:extLst>
      <p:ext uri="{BB962C8B-B14F-4D97-AF65-F5344CB8AC3E}">
        <p14:creationId xmlns:p14="http://schemas.microsoft.com/office/powerpoint/2010/main" val="1578678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99" y="127000"/>
            <a:ext cx="8797925" cy="1098021"/>
          </a:xfrm>
        </p:spPr>
        <p:txBody>
          <a:bodyPr>
            <a:noAutofit/>
          </a:bodyPr>
          <a:lstStyle/>
          <a:p>
            <a:r>
              <a:rPr lang="en-US" sz="4800" dirty="0" smtClean="0">
                <a:solidFill>
                  <a:schemeClr val="bg1"/>
                </a:solidFill>
                <a:latin typeface="Arial" panose="020B0604020202020204" pitchFamily="34" charset="0"/>
                <a:cs typeface="Arial" panose="020B0604020202020204" pitchFamily="34" charset="0"/>
              </a:rPr>
              <a:t>FPA Quarterly Update Outline</a:t>
            </a:r>
            <a:endParaRPr lang="en-US" sz="48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1000"/>
            <a:ext cx="9271000" cy="4508500"/>
          </a:xfrm>
        </p:spPr>
        <p:txBody>
          <a:bodyPr>
            <a:normAutofit/>
          </a:bodyPr>
          <a:lstStyle/>
          <a:p>
            <a:pPr>
              <a:buNone/>
            </a:pPr>
            <a:r>
              <a:rPr lang="en-US" sz="3600" dirty="0" smtClean="0"/>
              <a:t>Folsom’s Specific Plan History</a:t>
            </a:r>
          </a:p>
          <a:p>
            <a:pPr>
              <a:buNone/>
            </a:pPr>
            <a:r>
              <a:rPr lang="en-US" sz="3600" dirty="0"/>
              <a:t>Specific Plan Implementation</a:t>
            </a:r>
          </a:p>
          <a:p>
            <a:pPr>
              <a:buNone/>
            </a:pPr>
            <a:r>
              <a:rPr lang="en-US" sz="3600" dirty="0" smtClean="0"/>
              <a:t>Project Drivers</a:t>
            </a:r>
          </a:p>
          <a:p>
            <a:pPr>
              <a:buNone/>
            </a:pPr>
            <a:r>
              <a:rPr lang="en-US" sz="3600" dirty="0" smtClean="0"/>
              <a:t>Folsom </a:t>
            </a:r>
            <a:r>
              <a:rPr lang="en-US" sz="3600" dirty="0"/>
              <a:t>Plan Area Approvals</a:t>
            </a:r>
          </a:p>
          <a:p>
            <a:pPr>
              <a:buNone/>
            </a:pPr>
            <a:r>
              <a:rPr lang="en-US" sz="3600" dirty="0" smtClean="0"/>
              <a:t>Engineering/Infrastructure Improvements</a:t>
            </a:r>
          </a:p>
          <a:p>
            <a:pPr>
              <a:buNone/>
            </a:pPr>
            <a:r>
              <a:rPr lang="en-US" sz="3600" dirty="0" smtClean="0"/>
              <a:t>Building Homes and Community</a:t>
            </a:r>
          </a:p>
          <a:p>
            <a:pPr>
              <a:buNone/>
            </a:pPr>
            <a:r>
              <a:rPr lang="en-US" sz="3600" dirty="0" smtClean="0"/>
              <a:t>Questions?</a:t>
            </a:r>
          </a:p>
          <a:p>
            <a:pPr>
              <a:buNone/>
            </a:pPr>
            <a:endParaRPr lang="en-US" sz="3600" dirty="0"/>
          </a:p>
        </p:txBody>
      </p:sp>
    </p:spTree>
    <p:extLst>
      <p:ext uri="{BB962C8B-B14F-4D97-AF65-F5344CB8AC3E}">
        <p14:creationId xmlns:p14="http://schemas.microsoft.com/office/powerpoint/2010/main" val="3133049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99" y="127000"/>
            <a:ext cx="9202058" cy="1098021"/>
          </a:xfrm>
        </p:spPr>
        <p:txBody>
          <a:bodyPr>
            <a:noAutofit/>
          </a:bodyPr>
          <a:lstStyle/>
          <a:p>
            <a:r>
              <a:rPr lang="en-US" sz="4800" dirty="0" smtClean="0">
                <a:solidFill>
                  <a:schemeClr val="bg1"/>
                </a:solidFill>
                <a:latin typeface="Arial" panose="020B0604020202020204" pitchFamily="34" charset="0"/>
                <a:cs typeface="Arial" panose="020B0604020202020204" pitchFamily="34" charset="0"/>
              </a:rPr>
              <a:t>Building Homes and Community</a:t>
            </a:r>
            <a:endParaRPr lang="en-US" sz="48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0999"/>
            <a:ext cx="9842500" cy="4695371"/>
          </a:xfrm>
        </p:spPr>
        <p:txBody>
          <a:bodyPr>
            <a:normAutofit lnSpcReduction="10000"/>
          </a:bodyPr>
          <a:lstStyle/>
          <a:p>
            <a:pPr>
              <a:buNone/>
            </a:pPr>
            <a:r>
              <a:rPr lang="en-US" dirty="0" smtClean="0"/>
              <a:t>First Neighborhoods in FPA (starting in 2018)</a:t>
            </a:r>
          </a:p>
          <a:p>
            <a:pPr lvl="1"/>
            <a:r>
              <a:rPr lang="en-US" sz="3000" dirty="0" err="1" smtClean="0"/>
              <a:t>Mangini</a:t>
            </a:r>
            <a:r>
              <a:rPr lang="en-US" sz="3000" dirty="0" smtClean="0"/>
              <a:t> Ranch model home permits issued </a:t>
            </a:r>
            <a:r>
              <a:rPr lang="en-US" sz="3000" dirty="0"/>
              <a:t>(</a:t>
            </a:r>
            <a:r>
              <a:rPr lang="en-US" sz="3000" dirty="0" smtClean="0"/>
              <a:t>under construction), production home permits issued in small batches thereafter</a:t>
            </a:r>
          </a:p>
          <a:p>
            <a:pPr marL="914400" lvl="2" indent="0">
              <a:buNone/>
            </a:pPr>
            <a:r>
              <a:rPr lang="en-US" sz="3000" dirty="0" smtClean="0"/>
              <a:t>Taylor Morrison (Villages 1 and 2) </a:t>
            </a:r>
          </a:p>
          <a:p>
            <a:pPr marL="914400" lvl="2" indent="0">
              <a:buNone/>
            </a:pPr>
            <a:r>
              <a:rPr lang="en-US" sz="3000" dirty="0" smtClean="0"/>
              <a:t>Lennar/Cal </a:t>
            </a:r>
            <a:r>
              <a:rPr lang="en-US" sz="3000" dirty="0" smtClean="0"/>
              <a:t>Atlantic (Villages 8 and 9)</a:t>
            </a:r>
          </a:p>
          <a:p>
            <a:pPr>
              <a:spcBef>
                <a:spcPts val="1800"/>
              </a:spcBef>
              <a:buNone/>
            </a:pPr>
            <a:r>
              <a:rPr lang="en-US" dirty="0" smtClean="0"/>
              <a:t>Next phase of construction (starting in 2019)</a:t>
            </a:r>
          </a:p>
          <a:p>
            <a:pPr lvl="1"/>
            <a:r>
              <a:rPr lang="en-US" sz="3000" dirty="0" smtClean="0"/>
              <a:t>Russell Ranch</a:t>
            </a:r>
          </a:p>
          <a:p>
            <a:pPr lvl="1"/>
            <a:r>
              <a:rPr lang="en-US" sz="3000" dirty="0" smtClean="0"/>
              <a:t>Enclave</a:t>
            </a:r>
          </a:p>
          <a:p>
            <a:pPr lvl="1"/>
            <a:r>
              <a:rPr lang="en-US" sz="3000" dirty="0" smtClean="0"/>
              <a:t>White Rock Springs </a:t>
            </a:r>
            <a:endParaRPr lang="en-US" sz="3000" dirty="0"/>
          </a:p>
        </p:txBody>
      </p:sp>
    </p:spTree>
    <p:extLst>
      <p:ext uri="{BB962C8B-B14F-4D97-AF65-F5344CB8AC3E}">
        <p14:creationId xmlns:p14="http://schemas.microsoft.com/office/powerpoint/2010/main" val="3752262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21B3FD-FC6D-4219-83B2-7E57AE171C78}"/>
              </a:ext>
            </a:extLst>
          </p:cNvPr>
          <p:cNvPicPr>
            <a:picLocks noChangeAspect="1"/>
          </p:cNvPicPr>
          <p:nvPr/>
        </p:nvPicPr>
        <p:blipFill>
          <a:blip r:embed="rId2"/>
          <a:stretch>
            <a:fillRect/>
          </a:stretch>
        </p:blipFill>
        <p:spPr>
          <a:xfrm>
            <a:off x="4631871" y="1105813"/>
            <a:ext cx="7282543" cy="5332894"/>
          </a:xfrm>
          <a:prstGeom prst="rect">
            <a:avLst/>
          </a:prstGeom>
        </p:spPr>
      </p:pic>
      <p:pic>
        <p:nvPicPr>
          <p:cNvPr id="7" name="Content Placeholder 4">
            <a:extLst>
              <a:ext uri="{FF2B5EF4-FFF2-40B4-BE49-F238E27FC236}">
                <a16:creationId xmlns:a16="http://schemas.microsoft.com/office/drawing/2014/main" id="{D52D0CD7-BBE1-471D-B88F-E5171A7BFEB1}"/>
              </a:ext>
            </a:extLst>
          </p:cNvPr>
          <p:cNvPicPr>
            <a:picLocks noChangeAspect="1"/>
          </p:cNvPicPr>
          <p:nvPr/>
        </p:nvPicPr>
        <p:blipFill rotWithShape="1">
          <a:blip r:embed="rId3"/>
          <a:srcRect r="5682"/>
          <a:stretch/>
        </p:blipFill>
        <p:spPr>
          <a:xfrm>
            <a:off x="653143" y="1145427"/>
            <a:ext cx="6031268" cy="5266140"/>
          </a:xfrm>
          <a:prstGeom prst="rect">
            <a:avLst/>
          </a:prstGeom>
          <a:ln>
            <a:solidFill>
              <a:schemeClr val="tx1"/>
            </a:solidFill>
          </a:ln>
        </p:spPr>
      </p:pic>
      <p:sp>
        <p:nvSpPr>
          <p:cNvPr id="9" name="TextBox 8"/>
          <p:cNvSpPr txBox="1"/>
          <p:nvPr/>
        </p:nvSpPr>
        <p:spPr>
          <a:xfrm>
            <a:off x="1317171" y="295385"/>
            <a:ext cx="9745276" cy="584775"/>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2018 Folsom Plan Area Neighborhoods</a:t>
            </a:r>
            <a:endParaRPr lang="en-US" sz="3200" dirty="0">
              <a:solidFill>
                <a:schemeClr val="tx2">
                  <a:lumMod val="75000"/>
                </a:schemeClr>
              </a:solidFill>
              <a:latin typeface="Arial" panose="020B0604020202020204" pitchFamily="34" charset="0"/>
              <a:cs typeface="Arial" panose="020B0604020202020204" pitchFamily="34" charset="0"/>
            </a:endParaRPr>
          </a:p>
        </p:txBody>
      </p:sp>
      <p:cxnSp>
        <p:nvCxnSpPr>
          <p:cNvPr id="11" name="Straight Connector 10"/>
          <p:cNvCxnSpPr/>
          <p:nvPr/>
        </p:nvCxnSpPr>
        <p:spPr>
          <a:xfrm flipH="1" flipV="1">
            <a:off x="2977243" y="2400300"/>
            <a:ext cx="6308271" cy="1268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253343" y="4354286"/>
            <a:ext cx="6738257" cy="402771"/>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8577943" y="3581400"/>
            <a:ext cx="800100" cy="821871"/>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251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4771" y="152400"/>
            <a:ext cx="10058400" cy="6705600"/>
          </a:xfrm>
          <a:prstGeom prst="rect">
            <a:avLst/>
          </a:prstGeom>
        </p:spPr>
      </p:pic>
      <p:sp>
        <p:nvSpPr>
          <p:cNvPr id="3" name="TextBox 2"/>
          <p:cNvSpPr txBox="1"/>
          <p:nvPr/>
        </p:nvSpPr>
        <p:spPr>
          <a:xfrm>
            <a:off x="2090057" y="348343"/>
            <a:ext cx="2612572" cy="461665"/>
          </a:xfrm>
          <a:prstGeom prst="rect">
            <a:avLst/>
          </a:prstGeom>
          <a:solidFill>
            <a:schemeClr val="accent1">
              <a:lumMod val="20000"/>
              <a:lumOff val="80000"/>
            </a:schemeClr>
          </a:solidFill>
        </p:spPr>
        <p:txBody>
          <a:bodyPr wrap="square" rtlCol="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Taylor Morrison</a:t>
            </a:r>
            <a:endParaRPr lang="en-US" sz="2400" dirty="0">
              <a:latin typeface="Arial" panose="020B0604020202020204" pitchFamily="34" charset="0"/>
              <a:cs typeface="Arial" panose="020B0604020202020204" pitchFamily="34" charset="0"/>
            </a:endParaRPr>
          </a:p>
        </p:txBody>
      </p:sp>
      <p:sp>
        <p:nvSpPr>
          <p:cNvPr id="4" name="TextBox 3"/>
          <p:cNvSpPr txBox="1"/>
          <p:nvPr/>
        </p:nvSpPr>
        <p:spPr>
          <a:xfrm>
            <a:off x="6743699" y="5704115"/>
            <a:ext cx="3196713" cy="461665"/>
          </a:xfrm>
          <a:prstGeom prst="rect">
            <a:avLst/>
          </a:prstGeom>
          <a:solidFill>
            <a:schemeClr val="accent1">
              <a:lumMod val="20000"/>
              <a:lumOff val="80000"/>
            </a:schemeClr>
          </a:solidFill>
        </p:spPr>
        <p:txBody>
          <a:bodyPr wrap="square" rtlCol="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Lennar/Cal </a:t>
            </a:r>
            <a:r>
              <a:rPr lang="en-US" sz="24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Atlantic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498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48" y="467278"/>
            <a:ext cx="4521994" cy="3014663"/>
          </a:xfrm>
          <a:prstGeom prst="rect">
            <a:avLst/>
          </a:prstGeom>
        </p:spPr>
      </p:pic>
      <p:sp>
        <p:nvSpPr>
          <p:cNvPr id="5" name="TextBox 4"/>
          <p:cNvSpPr txBox="1"/>
          <p:nvPr/>
        </p:nvSpPr>
        <p:spPr>
          <a:xfrm>
            <a:off x="5172576" y="897392"/>
            <a:ext cx="6844025" cy="1077218"/>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Taylor Morrison</a:t>
            </a:r>
          </a:p>
          <a:p>
            <a:pPr algn="ctr"/>
            <a:r>
              <a:rPr lang="en-US" sz="3200" dirty="0" smtClean="0">
                <a:solidFill>
                  <a:schemeClr val="tx2">
                    <a:lumMod val="75000"/>
                  </a:schemeClr>
                </a:solidFill>
                <a:latin typeface="Arial" panose="020B0604020202020204" pitchFamily="34" charset="0"/>
                <a:cs typeface="Arial" panose="020B0604020202020204" pitchFamily="34" charset="0"/>
              </a:rPr>
              <a:t>(Villages 1 and 2)</a:t>
            </a:r>
            <a:endParaRPr lang="en-US" sz="3200" dirty="0">
              <a:solidFill>
                <a:schemeClr val="tx2">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37" t="6690" r="10409" b="21640"/>
          <a:stretch/>
        </p:blipFill>
        <p:spPr>
          <a:xfrm>
            <a:off x="5366657" y="2597604"/>
            <a:ext cx="6568300" cy="382407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415" b="10018"/>
          <a:stretch/>
        </p:blipFill>
        <p:spPr>
          <a:xfrm>
            <a:off x="481948" y="3615286"/>
            <a:ext cx="4534811" cy="2747414"/>
          </a:xfrm>
          <a:prstGeom prst="rect">
            <a:avLst/>
          </a:prstGeom>
        </p:spPr>
      </p:pic>
    </p:spTree>
    <p:extLst>
      <p:ext uri="{BB962C8B-B14F-4D97-AF65-F5344CB8AC3E}">
        <p14:creationId xmlns:p14="http://schemas.microsoft.com/office/powerpoint/2010/main" val="2308335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2819" y="260577"/>
            <a:ext cx="9762624" cy="584775"/>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Lennar/Cal </a:t>
            </a:r>
            <a:r>
              <a:rPr lang="en-US" sz="3200" dirty="0" smtClean="0">
                <a:solidFill>
                  <a:schemeClr val="tx2">
                    <a:lumMod val="75000"/>
                  </a:schemeClr>
                </a:solidFill>
                <a:latin typeface="Arial" panose="020B0604020202020204" pitchFamily="34" charset="0"/>
                <a:cs typeface="Arial" panose="020B0604020202020204" pitchFamily="34" charset="0"/>
              </a:rPr>
              <a:t>Atlantic (Villages 8 and 9)</a:t>
            </a:r>
            <a:endParaRPr lang="en-US" sz="3200" dirty="0">
              <a:solidFill>
                <a:schemeClr val="tx2">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666" r="6575" b="13628"/>
          <a:stretch/>
        </p:blipFill>
        <p:spPr>
          <a:xfrm>
            <a:off x="6199413" y="1186543"/>
            <a:ext cx="5034643" cy="28194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6380" b="21555"/>
          <a:stretch/>
        </p:blipFill>
        <p:spPr>
          <a:xfrm>
            <a:off x="1213758" y="4044724"/>
            <a:ext cx="10058400" cy="273231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2535"/>
          <a:stretch/>
        </p:blipFill>
        <p:spPr>
          <a:xfrm>
            <a:off x="1213758" y="1186543"/>
            <a:ext cx="4835218" cy="2819400"/>
          </a:xfrm>
          <a:prstGeom prst="rect">
            <a:avLst/>
          </a:prstGeom>
        </p:spPr>
      </p:pic>
    </p:spTree>
    <p:extLst>
      <p:ext uri="{BB962C8B-B14F-4D97-AF65-F5344CB8AC3E}">
        <p14:creationId xmlns:p14="http://schemas.microsoft.com/office/powerpoint/2010/main" val="3061966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17171" y="295385"/>
            <a:ext cx="9745276" cy="584775"/>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2019 Folsom Plan Area Neighborhoods</a:t>
            </a:r>
            <a:endParaRPr lang="en-US" sz="3200" dirty="0">
              <a:solidFill>
                <a:schemeClr val="tx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298" t="2751" r="111" b="30377"/>
          <a:stretch/>
        </p:blipFill>
        <p:spPr>
          <a:xfrm>
            <a:off x="431084" y="1624781"/>
            <a:ext cx="5551714" cy="4656275"/>
          </a:xfrm>
          <a:prstGeom prst="rect">
            <a:avLst/>
          </a:prstGeom>
        </p:spPr>
      </p:pic>
      <p:sp>
        <p:nvSpPr>
          <p:cNvPr id="4" name="TextBox 3"/>
          <p:cNvSpPr txBox="1"/>
          <p:nvPr/>
        </p:nvSpPr>
        <p:spPr>
          <a:xfrm>
            <a:off x="2639785" y="5715002"/>
            <a:ext cx="3532414" cy="631372"/>
          </a:xfrm>
          <a:prstGeom prst="rect">
            <a:avLst/>
          </a:prstGeom>
          <a:solidFill>
            <a:schemeClr val="bg1"/>
          </a:solidFill>
        </p:spPr>
        <p:txBody>
          <a:bodyPr wrap="square" rtlCol="0">
            <a:spAutoFit/>
          </a:bodyPr>
          <a:lstStyle/>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664" b="7386"/>
          <a:stretch/>
        </p:blipFill>
        <p:spPr>
          <a:xfrm>
            <a:off x="5966919" y="1589862"/>
            <a:ext cx="6127107" cy="4433119"/>
          </a:xfrm>
          <a:prstGeom prst="rect">
            <a:avLst/>
          </a:prstGeom>
        </p:spPr>
      </p:pic>
      <p:sp>
        <p:nvSpPr>
          <p:cNvPr id="8" name="Oval 7"/>
          <p:cNvSpPr/>
          <p:nvPr/>
        </p:nvSpPr>
        <p:spPr>
          <a:xfrm>
            <a:off x="2960915" y="2879272"/>
            <a:ext cx="1230086" cy="12028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704090" y="3985576"/>
            <a:ext cx="1230086" cy="120287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061357" y="3282042"/>
            <a:ext cx="767443" cy="75655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282543" y="2291442"/>
            <a:ext cx="767443" cy="75655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9832361" y="2094708"/>
            <a:ext cx="2308910" cy="157377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1672432" y="3985576"/>
            <a:ext cx="606654" cy="89666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11835815" y="4256314"/>
            <a:ext cx="305455" cy="198315"/>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982798" y="1021638"/>
            <a:ext cx="1952888" cy="461665"/>
          </a:xfrm>
          <a:prstGeom prst="rect">
            <a:avLst/>
          </a:prstGeom>
          <a:solidFill>
            <a:schemeClr val="accent1">
              <a:lumMod val="20000"/>
              <a:lumOff val="80000"/>
            </a:schemeClr>
          </a:solidFill>
        </p:spPr>
        <p:txBody>
          <a:bodyPr wrap="square" rtlCol="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Enclave</a:t>
            </a:r>
            <a:endParaRPr lang="en-US" sz="2400" dirty="0">
              <a:latin typeface="Arial" panose="020B0604020202020204" pitchFamily="34" charset="0"/>
              <a:cs typeface="Arial" panose="020B0604020202020204" pitchFamily="34" charset="0"/>
            </a:endParaRPr>
          </a:p>
        </p:txBody>
      </p:sp>
      <p:sp>
        <p:nvSpPr>
          <p:cNvPr id="21" name="TextBox 20"/>
          <p:cNvSpPr txBox="1"/>
          <p:nvPr/>
        </p:nvSpPr>
        <p:spPr>
          <a:xfrm>
            <a:off x="9481454" y="1037093"/>
            <a:ext cx="2612572" cy="461665"/>
          </a:xfrm>
          <a:prstGeom prst="rect">
            <a:avLst/>
          </a:prstGeom>
          <a:solidFill>
            <a:schemeClr val="accent1">
              <a:lumMod val="20000"/>
              <a:lumOff val="80000"/>
            </a:schemeClr>
          </a:solidFill>
        </p:spPr>
        <p:txBody>
          <a:bodyPr wrap="square" rtlCol="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Russell Ranch</a:t>
            </a:r>
            <a:endParaRPr lang="en-US" sz="2400" dirty="0">
              <a:latin typeface="Arial" panose="020B0604020202020204" pitchFamily="34" charset="0"/>
              <a:cs typeface="Arial" panose="020B0604020202020204" pitchFamily="34" charset="0"/>
            </a:endParaRPr>
          </a:p>
        </p:txBody>
      </p:sp>
      <p:sp>
        <p:nvSpPr>
          <p:cNvPr id="23" name="TextBox 22"/>
          <p:cNvSpPr txBox="1"/>
          <p:nvPr/>
        </p:nvSpPr>
        <p:spPr>
          <a:xfrm>
            <a:off x="8839215" y="6144996"/>
            <a:ext cx="3233057" cy="461665"/>
          </a:xfrm>
          <a:prstGeom prst="rect">
            <a:avLst/>
          </a:prstGeom>
          <a:solidFill>
            <a:schemeClr val="accent1">
              <a:lumMod val="20000"/>
              <a:lumOff val="80000"/>
            </a:schemeClr>
          </a:solidFill>
        </p:spPr>
        <p:txBody>
          <a:bodyPr wrap="square" rtlCol="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White Rock Springs</a:t>
            </a:r>
            <a:endParaRPr lang="en-US" sz="2400" dirty="0">
              <a:latin typeface="Arial" panose="020B0604020202020204" pitchFamily="34" charset="0"/>
              <a:cs typeface="Arial" panose="020B0604020202020204" pitchFamily="34" charset="0"/>
            </a:endParaRPr>
          </a:p>
        </p:txBody>
      </p:sp>
      <p:cxnSp>
        <p:nvCxnSpPr>
          <p:cNvPr id="26" name="Straight Connector 25"/>
          <p:cNvCxnSpPr>
            <a:endCxn id="18" idx="0"/>
          </p:cNvCxnSpPr>
          <p:nvPr/>
        </p:nvCxnSpPr>
        <p:spPr>
          <a:xfrm>
            <a:off x="10902043" y="1624781"/>
            <a:ext cx="84773" cy="46992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7228114" y="1624781"/>
            <a:ext cx="261257" cy="6666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10489574" y="4621891"/>
            <a:ext cx="1218460" cy="15301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674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99" y="127000"/>
            <a:ext cx="9430657" cy="1098021"/>
          </a:xfrm>
        </p:spPr>
        <p:txBody>
          <a:bodyPr>
            <a:noAutofit/>
          </a:bodyPr>
          <a:lstStyle/>
          <a:p>
            <a:r>
              <a:rPr lang="en-US" sz="4000" dirty="0" smtClean="0">
                <a:solidFill>
                  <a:schemeClr val="bg1"/>
                </a:solidFill>
                <a:latin typeface="Arial" panose="020B0604020202020204" pitchFamily="34" charset="0"/>
                <a:cs typeface="Arial" panose="020B0604020202020204" pitchFamily="34" charset="0"/>
              </a:rPr>
              <a:t>Building Community:</a:t>
            </a:r>
            <a:br>
              <a:rPr lang="en-US" sz="4000" dirty="0" smtClean="0">
                <a:solidFill>
                  <a:schemeClr val="bg1"/>
                </a:solidFill>
                <a:latin typeface="Arial" panose="020B0604020202020204" pitchFamily="34" charset="0"/>
                <a:cs typeface="Arial" panose="020B0604020202020204" pitchFamily="34" charset="0"/>
              </a:rPr>
            </a:br>
            <a:r>
              <a:rPr lang="en-US" sz="4000" dirty="0" smtClean="0">
                <a:solidFill>
                  <a:schemeClr val="bg1"/>
                </a:solidFill>
                <a:latin typeface="Arial" panose="020B0604020202020204" pitchFamily="34" charset="0"/>
                <a:cs typeface="Arial" panose="020B0604020202020204" pitchFamily="34" charset="0"/>
              </a:rPr>
              <a:t>Development Pipeline</a:t>
            </a:r>
            <a:endParaRPr lang="en-US" sz="40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1000"/>
            <a:ext cx="9271000" cy="4508500"/>
          </a:xfrm>
        </p:spPr>
        <p:txBody>
          <a:bodyPr>
            <a:normAutofit/>
          </a:bodyPr>
          <a:lstStyle/>
          <a:p>
            <a:pPr>
              <a:buNone/>
            </a:pPr>
            <a:r>
              <a:rPr lang="en-US" dirty="0" smtClean="0"/>
              <a:t>17 Final Maps </a:t>
            </a:r>
            <a:r>
              <a:rPr lang="en-US" dirty="0" smtClean="0"/>
              <a:t>Submitted (Residential)</a:t>
            </a:r>
            <a:endParaRPr lang="en-US" dirty="0" smtClean="0"/>
          </a:p>
          <a:p>
            <a:pPr lvl="1"/>
            <a:r>
              <a:rPr lang="en-US" dirty="0" smtClean="0"/>
              <a:t>City Council previously approved with conditions of approval</a:t>
            </a:r>
          </a:p>
          <a:p>
            <a:pPr lvl="1"/>
            <a:r>
              <a:rPr lang="en-US" dirty="0" smtClean="0"/>
              <a:t>Presented to Council for final map </a:t>
            </a:r>
            <a:r>
              <a:rPr lang="en-US" dirty="0" smtClean="0"/>
              <a:t>approval </a:t>
            </a:r>
            <a:r>
              <a:rPr lang="en-US" dirty="0" smtClean="0"/>
              <a:t>once staff confirms all conditions have been </a:t>
            </a:r>
            <a:r>
              <a:rPr lang="en-US" dirty="0" smtClean="0"/>
              <a:t>satisfied</a:t>
            </a:r>
            <a:endParaRPr lang="en-US" dirty="0"/>
          </a:p>
        </p:txBody>
      </p:sp>
    </p:spTree>
    <p:extLst>
      <p:ext uri="{BB962C8B-B14F-4D97-AF65-F5344CB8AC3E}">
        <p14:creationId xmlns:p14="http://schemas.microsoft.com/office/powerpoint/2010/main" val="3544897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99" y="127000"/>
            <a:ext cx="9430657" cy="1098021"/>
          </a:xfrm>
        </p:spPr>
        <p:txBody>
          <a:bodyPr>
            <a:noAutofit/>
          </a:bodyPr>
          <a:lstStyle/>
          <a:p>
            <a:r>
              <a:rPr lang="en-US" sz="4000" dirty="0" smtClean="0">
                <a:solidFill>
                  <a:schemeClr val="bg1"/>
                </a:solidFill>
                <a:latin typeface="Arial" panose="020B0604020202020204" pitchFamily="34" charset="0"/>
                <a:cs typeface="Arial" panose="020B0604020202020204" pitchFamily="34" charset="0"/>
              </a:rPr>
              <a:t>Building Community:</a:t>
            </a:r>
            <a:br>
              <a:rPr lang="en-US" sz="4000" dirty="0" smtClean="0">
                <a:solidFill>
                  <a:schemeClr val="bg1"/>
                </a:solidFill>
                <a:latin typeface="Arial" panose="020B0604020202020204" pitchFamily="34" charset="0"/>
                <a:cs typeface="Arial" panose="020B0604020202020204" pitchFamily="34" charset="0"/>
              </a:rPr>
            </a:br>
            <a:r>
              <a:rPr lang="en-US" sz="4000" dirty="0" smtClean="0">
                <a:solidFill>
                  <a:schemeClr val="bg1"/>
                </a:solidFill>
                <a:latin typeface="Arial" panose="020B0604020202020204" pitchFamily="34" charset="0"/>
                <a:cs typeface="Arial" panose="020B0604020202020204" pitchFamily="34" charset="0"/>
              </a:rPr>
              <a:t>Development Pipeline</a:t>
            </a:r>
            <a:endParaRPr lang="en-US" sz="40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582994"/>
            <a:ext cx="9271000" cy="4576506"/>
          </a:xfrm>
        </p:spPr>
        <p:txBody>
          <a:bodyPr>
            <a:normAutofit/>
          </a:bodyPr>
          <a:lstStyle/>
          <a:p>
            <a:pPr>
              <a:buNone/>
            </a:pPr>
            <a:r>
              <a:rPr lang="en-US" dirty="0" smtClean="0"/>
              <a:t>Commercial </a:t>
            </a:r>
            <a:r>
              <a:rPr lang="en-US" dirty="0"/>
              <a:t>development </a:t>
            </a:r>
            <a:r>
              <a:rPr lang="en-US" dirty="0" smtClean="0"/>
              <a:t>application </a:t>
            </a:r>
            <a:r>
              <a:rPr lang="en-US" dirty="0" smtClean="0"/>
              <a:t>(</a:t>
            </a:r>
            <a:r>
              <a:rPr lang="en-US" dirty="0" smtClean="0"/>
              <a:t>The Shops at Folsom Ranch)</a:t>
            </a:r>
            <a:endParaRPr lang="en-US" dirty="0"/>
          </a:p>
        </p:txBody>
      </p:sp>
      <p:pic>
        <p:nvPicPr>
          <p:cNvPr id="4" name="Picture 3"/>
          <p:cNvPicPr>
            <a:picLocks noChangeAspect="1"/>
          </p:cNvPicPr>
          <p:nvPr/>
        </p:nvPicPr>
        <p:blipFill>
          <a:blip r:embed="rId2"/>
          <a:stretch>
            <a:fillRect/>
          </a:stretch>
        </p:blipFill>
        <p:spPr>
          <a:xfrm>
            <a:off x="1759975" y="2716075"/>
            <a:ext cx="7542975" cy="3799728"/>
          </a:xfrm>
          <a:prstGeom prst="rect">
            <a:avLst/>
          </a:prstGeom>
        </p:spPr>
      </p:pic>
    </p:spTree>
    <p:extLst>
      <p:ext uri="{BB962C8B-B14F-4D97-AF65-F5344CB8AC3E}">
        <p14:creationId xmlns:p14="http://schemas.microsoft.com/office/powerpoint/2010/main" val="2961073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27000"/>
            <a:ext cx="8318500" cy="1098021"/>
          </a:xfrm>
        </p:spPr>
        <p:txBody>
          <a:bodyPr>
            <a:normAutofit fontScale="90000"/>
          </a:bodyPr>
          <a:lstStyle/>
          <a:p>
            <a:r>
              <a:rPr lang="en-US" dirty="0" smtClean="0">
                <a:solidFill>
                  <a:schemeClr val="bg1"/>
                </a:solidFill>
                <a:latin typeface="Arial" panose="020B0604020202020204" pitchFamily="34" charset="0"/>
                <a:cs typeface="Arial" panose="020B0604020202020204" pitchFamily="34" charset="0"/>
              </a:rPr>
              <a:t>Building Community:</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Services to Support Residents</a:t>
            </a:r>
            <a:endParaRPr lang="en-US"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1000"/>
            <a:ext cx="10096500" cy="4508500"/>
          </a:xfrm>
        </p:spPr>
        <p:txBody>
          <a:bodyPr>
            <a:normAutofit lnSpcReduction="10000"/>
          </a:bodyPr>
          <a:lstStyle/>
          <a:p>
            <a:pPr>
              <a:buNone/>
            </a:pPr>
            <a:r>
              <a:rPr lang="en-US" dirty="0" smtClean="0"/>
              <a:t>City services and facilities for new residents</a:t>
            </a:r>
          </a:p>
          <a:p>
            <a:pPr lvl="1"/>
            <a:r>
              <a:rPr lang="en-US" dirty="0" smtClean="0"/>
              <a:t>Operations and maintenance (roads, landscaping, water/sewer/refuse service)</a:t>
            </a:r>
          </a:p>
          <a:p>
            <a:pPr lvl="1"/>
            <a:r>
              <a:rPr lang="en-US" dirty="0" smtClean="0"/>
              <a:t>Police and fire services</a:t>
            </a:r>
          </a:p>
          <a:p>
            <a:pPr lvl="1"/>
            <a:r>
              <a:rPr lang="en-US" dirty="0" smtClean="0"/>
              <a:t>Development</a:t>
            </a:r>
            <a:r>
              <a:rPr lang="en-US" dirty="0"/>
              <a:t> </a:t>
            </a:r>
            <a:r>
              <a:rPr lang="en-US" dirty="0" smtClean="0"/>
              <a:t>and enforcement services</a:t>
            </a:r>
          </a:p>
          <a:p>
            <a:pPr lvl="1"/>
            <a:r>
              <a:rPr lang="en-US" dirty="0" smtClean="0"/>
              <a:t>Parks and recreation services</a:t>
            </a:r>
          </a:p>
          <a:p>
            <a:pPr marL="0" indent="0">
              <a:buNone/>
            </a:pPr>
            <a:r>
              <a:rPr lang="en-US" dirty="0" smtClean="0"/>
              <a:t>Other services and facilities for new residents</a:t>
            </a:r>
          </a:p>
          <a:p>
            <a:pPr marL="952438" lvl="1" indent="-476231"/>
            <a:r>
              <a:rPr lang="en-US" dirty="0" smtClean="0"/>
              <a:t>SMUD</a:t>
            </a:r>
          </a:p>
          <a:p>
            <a:pPr marL="952438" lvl="1" indent="-476231"/>
            <a:r>
              <a:rPr lang="en-US" dirty="0" smtClean="0"/>
              <a:t>Schools</a:t>
            </a:r>
            <a:endParaRPr lang="en-US" dirty="0"/>
          </a:p>
          <a:p>
            <a:pPr>
              <a:buNone/>
            </a:pPr>
            <a:endParaRPr lang="en-US" dirty="0"/>
          </a:p>
        </p:txBody>
      </p:sp>
    </p:spTree>
    <p:extLst>
      <p:ext uri="{BB962C8B-B14F-4D97-AF65-F5344CB8AC3E}">
        <p14:creationId xmlns:p14="http://schemas.microsoft.com/office/powerpoint/2010/main" val="3939340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8890"/>
          <a:stretch/>
        </p:blipFill>
        <p:spPr>
          <a:xfrm>
            <a:off x="1807483" y="3771900"/>
            <a:ext cx="9335179" cy="29097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97" y="285646"/>
            <a:ext cx="5541327" cy="3268539"/>
          </a:xfrm>
          <a:prstGeom prst="rect">
            <a:avLst/>
          </a:prstGeom>
        </p:spPr>
      </p:pic>
      <p:sp>
        <p:nvSpPr>
          <p:cNvPr id="6" name="TextBox 5"/>
          <p:cNvSpPr txBox="1"/>
          <p:nvPr/>
        </p:nvSpPr>
        <p:spPr>
          <a:xfrm>
            <a:off x="6134100" y="1191306"/>
            <a:ext cx="5577701" cy="1569660"/>
          </a:xfrm>
          <a:prstGeom prst="rect">
            <a:avLst/>
          </a:prstGeom>
          <a:noFill/>
        </p:spPr>
        <p:txBody>
          <a:bodyPr wrap="square" rtlCol="0">
            <a:spAutoFit/>
          </a:bodyPr>
          <a:lstStyle/>
          <a:p>
            <a:pPr algn="ctr"/>
            <a:r>
              <a:rPr lang="en-US" sz="3200" dirty="0" smtClean="0">
                <a:solidFill>
                  <a:schemeClr val="tx2">
                    <a:lumMod val="75000"/>
                  </a:schemeClr>
                </a:solidFill>
                <a:latin typeface="Arial" panose="020B0604020202020204" pitchFamily="34" charset="0"/>
                <a:cs typeface="Arial" panose="020B0604020202020204" pitchFamily="34" charset="0"/>
              </a:rPr>
              <a:t>FCUSD</a:t>
            </a:r>
          </a:p>
          <a:p>
            <a:pPr algn="ctr"/>
            <a:r>
              <a:rPr lang="en-US" sz="3200" dirty="0" smtClean="0">
                <a:solidFill>
                  <a:schemeClr val="tx2">
                    <a:lumMod val="75000"/>
                  </a:schemeClr>
                </a:solidFill>
                <a:latin typeface="Arial" panose="020B0604020202020204" pitchFamily="34" charset="0"/>
                <a:cs typeface="Arial" panose="020B0604020202020204" pitchFamily="34" charset="0"/>
              </a:rPr>
              <a:t>Folsom Plan Area</a:t>
            </a:r>
          </a:p>
          <a:p>
            <a:pPr algn="ctr"/>
            <a:r>
              <a:rPr lang="en-US" sz="3200" dirty="0" smtClean="0">
                <a:solidFill>
                  <a:schemeClr val="tx2">
                    <a:lumMod val="75000"/>
                  </a:schemeClr>
                </a:solidFill>
                <a:latin typeface="Arial" panose="020B0604020202020204" pitchFamily="34" charset="0"/>
                <a:cs typeface="Arial" panose="020B0604020202020204" pitchFamily="34" charset="0"/>
              </a:rPr>
              <a:t>First Elementary School</a:t>
            </a:r>
            <a:endParaRPr lang="en-US" sz="32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03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499" y="127000"/>
            <a:ext cx="8919029" cy="1098021"/>
          </a:xfrm>
        </p:spPr>
        <p:txBody>
          <a:bodyPr>
            <a:normAutofit/>
          </a:bodyPr>
          <a:lstStyle/>
          <a:p>
            <a:r>
              <a:rPr lang="en-US" sz="4800" dirty="0" smtClean="0">
                <a:solidFill>
                  <a:schemeClr val="bg1"/>
                </a:solidFill>
                <a:latin typeface="Arial" panose="020B0604020202020204" pitchFamily="34" charset="0"/>
                <a:cs typeface="Arial" panose="020B0604020202020204" pitchFamily="34" charset="0"/>
              </a:rPr>
              <a:t>Folsom’s Specific Plan History</a:t>
            </a:r>
            <a:endParaRPr lang="en-US" sz="48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1000"/>
            <a:ext cx="10263414" cy="4826000"/>
          </a:xfrm>
        </p:spPr>
        <p:txBody>
          <a:bodyPr>
            <a:noAutofit/>
          </a:bodyPr>
          <a:lstStyle/>
          <a:p>
            <a:pPr>
              <a:buNone/>
            </a:pPr>
            <a:r>
              <a:rPr lang="en-US" sz="4000" dirty="0" smtClean="0"/>
              <a:t>Folsom has </a:t>
            </a:r>
            <a:r>
              <a:rPr lang="en-US" sz="4000" dirty="0"/>
              <a:t>6</a:t>
            </a:r>
            <a:r>
              <a:rPr lang="en-US" sz="4000" dirty="0" smtClean="0"/>
              <a:t> Specific Plan Communities:</a:t>
            </a:r>
            <a:endParaRPr lang="en-US" sz="4000" i="1" dirty="0"/>
          </a:p>
          <a:p>
            <a:pPr marL="914400" lvl="1" indent="-457200">
              <a:spcBef>
                <a:spcPts val="1200"/>
              </a:spcBef>
              <a:buFont typeface="Courier New" panose="02070309020205020404" pitchFamily="49" charset="0"/>
              <a:buChar char="o"/>
            </a:pPr>
            <a:r>
              <a:rPr lang="en-US" sz="3600" dirty="0"/>
              <a:t>Willow </a:t>
            </a:r>
            <a:r>
              <a:rPr lang="en-US" sz="3600" dirty="0" smtClean="0"/>
              <a:t>Springs (1992)</a:t>
            </a:r>
          </a:p>
          <a:p>
            <a:pPr marL="914400" lvl="1" indent="-457200">
              <a:spcBef>
                <a:spcPts val="1200"/>
              </a:spcBef>
              <a:buFont typeface="Courier New" panose="02070309020205020404" pitchFamily="49" charset="0"/>
              <a:buChar char="o"/>
            </a:pPr>
            <a:r>
              <a:rPr lang="en-US" sz="3600" dirty="0" smtClean="0"/>
              <a:t>Empire Ranch (1992)</a:t>
            </a:r>
          </a:p>
          <a:p>
            <a:pPr marL="914400" lvl="1" indent="-457200">
              <a:spcBef>
                <a:spcPts val="1200"/>
              </a:spcBef>
              <a:buFont typeface="Courier New" panose="02070309020205020404" pitchFamily="49" charset="0"/>
              <a:buChar char="o"/>
            </a:pPr>
            <a:r>
              <a:rPr lang="en-US" sz="3600" dirty="0" err="1" smtClean="0"/>
              <a:t>Silverbrook</a:t>
            </a:r>
            <a:r>
              <a:rPr lang="en-US" sz="3600" dirty="0" smtClean="0"/>
              <a:t> (1993)</a:t>
            </a:r>
          </a:p>
          <a:p>
            <a:pPr marL="914400" lvl="1" indent="-457200">
              <a:spcBef>
                <a:spcPts val="1200"/>
              </a:spcBef>
              <a:buFont typeface="Courier New" panose="02070309020205020404" pitchFamily="49" charset="0"/>
              <a:buChar char="o"/>
            </a:pPr>
            <a:r>
              <a:rPr lang="en-US" sz="3600" dirty="0" smtClean="0"/>
              <a:t>Parkway (1993)</a:t>
            </a:r>
          </a:p>
          <a:p>
            <a:pPr marL="914400" lvl="1" indent="-457200">
              <a:spcBef>
                <a:spcPts val="1200"/>
              </a:spcBef>
              <a:buFont typeface="Courier New" panose="02070309020205020404" pitchFamily="49" charset="0"/>
              <a:buChar char="o"/>
            </a:pPr>
            <a:r>
              <a:rPr lang="en-US" sz="3600" dirty="0" err="1" smtClean="0"/>
              <a:t>Broadstone</a:t>
            </a:r>
            <a:r>
              <a:rPr lang="en-US" sz="3600" dirty="0" smtClean="0"/>
              <a:t> III (1995)</a:t>
            </a:r>
          </a:p>
          <a:p>
            <a:pPr marL="914400" lvl="1" indent="-457200">
              <a:spcBef>
                <a:spcPts val="1200"/>
              </a:spcBef>
              <a:buFont typeface="Courier New" panose="02070309020205020404" pitchFamily="49" charset="0"/>
              <a:buChar char="o"/>
            </a:pPr>
            <a:r>
              <a:rPr lang="en-US" sz="3600" dirty="0" smtClean="0"/>
              <a:t>Folsom Plan Area (2011)</a:t>
            </a:r>
          </a:p>
        </p:txBody>
      </p:sp>
    </p:spTree>
    <p:extLst>
      <p:ext uri="{BB962C8B-B14F-4D97-AF65-F5344CB8AC3E}">
        <p14:creationId xmlns:p14="http://schemas.microsoft.com/office/powerpoint/2010/main" val="2365294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27000"/>
            <a:ext cx="7175500" cy="1098021"/>
          </a:xfrm>
        </p:spPr>
        <p:txBody>
          <a:bodyPr>
            <a:normAutofit/>
          </a:bodyPr>
          <a:lstStyle/>
          <a:p>
            <a:r>
              <a:rPr lang="en-US" sz="4800" b="1" dirty="0" smtClean="0">
                <a:solidFill>
                  <a:schemeClr val="bg1"/>
                </a:solidFill>
                <a:latin typeface="Arial" panose="020B0604020202020204" pitchFamily="34" charset="0"/>
                <a:cs typeface="Arial" panose="020B0604020202020204" pitchFamily="34" charset="0"/>
              </a:rPr>
              <a:t>Questions?</a:t>
            </a:r>
            <a:endParaRPr lang="en-US" sz="4800" b="1"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1000"/>
            <a:ext cx="9525000" cy="4508500"/>
          </a:xfrm>
        </p:spPr>
        <p:txBody>
          <a:bodyPr/>
          <a:lstStyle/>
          <a:p>
            <a:pPr>
              <a:buNone/>
            </a:pPr>
            <a:endParaRPr lang="en-US" dirty="0"/>
          </a:p>
        </p:txBody>
      </p:sp>
    </p:spTree>
    <p:extLst>
      <p:ext uri="{BB962C8B-B14F-4D97-AF65-F5344CB8AC3E}">
        <p14:creationId xmlns:p14="http://schemas.microsoft.com/office/powerpoint/2010/main" val="2107747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851" y="87086"/>
            <a:ext cx="8965496" cy="6858000"/>
          </a:xfrm>
          <a:prstGeom prst="rect">
            <a:avLst/>
          </a:prstGeom>
        </p:spPr>
      </p:pic>
    </p:spTree>
    <p:extLst>
      <p:ext uri="{BB962C8B-B14F-4D97-AF65-F5344CB8AC3E}">
        <p14:creationId xmlns:p14="http://schemas.microsoft.com/office/powerpoint/2010/main" val="1420848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27000"/>
            <a:ext cx="8318500" cy="1098021"/>
          </a:xfrm>
        </p:spPr>
        <p:txBody>
          <a:bodyPr>
            <a:normAutofit/>
          </a:bodyPr>
          <a:lstStyle/>
          <a:p>
            <a:r>
              <a:rPr lang="en-US" sz="4800" dirty="0" smtClean="0">
                <a:solidFill>
                  <a:schemeClr val="bg1"/>
                </a:solidFill>
                <a:latin typeface="Arial" panose="020B0604020202020204" pitchFamily="34" charset="0"/>
                <a:cs typeface="Arial" panose="020B0604020202020204" pitchFamily="34" charset="0"/>
              </a:rPr>
              <a:t>Specific Plan Implementation</a:t>
            </a:r>
            <a:endParaRPr lang="en-US" sz="4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5" y="1347150"/>
            <a:ext cx="9227673" cy="5190566"/>
          </a:xfrm>
          <a:prstGeom prst="rect">
            <a:avLst/>
          </a:prstGeom>
        </p:spPr>
      </p:pic>
      <p:sp>
        <p:nvSpPr>
          <p:cNvPr id="4" name="TextBox 3"/>
          <p:cNvSpPr txBox="1"/>
          <p:nvPr/>
        </p:nvSpPr>
        <p:spPr>
          <a:xfrm>
            <a:off x="2841523" y="3215149"/>
            <a:ext cx="2113935" cy="430887"/>
          </a:xfrm>
          <a:prstGeom prst="rect">
            <a:avLst/>
          </a:prstGeom>
          <a:noFill/>
        </p:spPr>
        <p:txBody>
          <a:bodyPr wrap="square" rtlCol="0">
            <a:spAutoFit/>
          </a:bodyPr>
          <a:lstStyle/>
          <a:p>
            <a:r>
              <a:rPr lang="en-US" sz="2200" b="1" dirty="0" smtClean="0">
                <a:solidFill>
                  <a:srgbClr val="FF0000"/>
                </a:solidFill>
              </a:rPr>
              <a:t>First New Home</a:t>
            </a:r>
            <a:endParaRPr lang="en-US" sz="2200" b="1" dirty="0">
              <a:solidFill>
                <a:srgbClr val="FF0000"/>
              </a:solidFill>
            </a:endParaRPr>
          </a:p>
        </p:txBody>
      </p:sp>
      <p:cxnSp>
        <p:nvCxnSpPr>
          <p:cNvPr id="8" name="Straight Arrow Connector 7"/>
          <p:cNvCxnSpPr/>
          <p:nvPr/>
        </p:nvCxnSpPr>
        <p:spPr>
          <a:xfrm flipH="1" flipV="1">
            <a:off x="3008671" y="2831690"/>
            <a:ext cx="353961" cy="4129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868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9" y="432707"/>
            <a:ext cx="5808098" cy="5927271"/>
          </a:xfrm>
          <a:prstGeom prst="rect">
            <a:avLst/>
          </a:prstGeom>
          <a:ln w="25400">
            <a:solidFill>
              <a:schemeClr val="tx1"/>
            </a:solidFill>
          </a:ln>
        </p:spPr>
      </p:pic>
      <p:sp>
        <p:nvSpPr>
          <p:cNvPr id="4" name="TextBox 3"/>
          <p:cNvSpPr txBox="1"/>
          <p:nvPr/>
        </p:nvSpPr>
        <p:spPr>
          <a:xfrm>
            <a:off x="4523755" y="5655129"/>
            <a:ext cx="1539589" cy="646331"/>
          </a:xfrm>
          <a:prstGeom prst="rect">
            <a:avLst/>
          </a:prstGeom>
          <a:solidFill>
            <a:schemeClr val="bg1">
              <a:lumMod val="50000"/>
            </a:schemeClr>
          </a:solidFill>
          <a:ln>
            <a:solidFill>
              <a:schemeClr val="bg1"/>
            </a:solidFill>
          </a:ln>
        </p:spPr>
        <p:txBody>
          <a:bodyPr wrap="none" rtlCol="0">
            <a:spAutoFit/>
          </a:bodyPr>
          <a:lstStyle/>
          <a:p>
            <a:pPr algn="ctr"/>
            <a:r>
              <a:rPr lang="en-US" b="1" dirty="0">
                <a:solidFill>
                  <a:schemeClr val="bg1"/>
                </a:solidFill>
              </a:rPr>
              <a:t>City of Folsom</a:t>
            </a:r>
          </a:p>
          <a:p>
            <a:pPr algn="ctr"/>
            <a:r>
              <a:rPr lang="en-US" b="1" dirty="0">
                <a:solidFill>
                  <a:schemeClr val="bg1"/>
                </a:solidFill>
              </a:rPr>
              <a:t>1995 Aerial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111" y="398013"/>
            <a:ext cx="5876725" cy="5996658"/>
          </a:xfrm>
          <a:prstGeom prst="rect">
            <a:avLst/>
          </a:prstGeom>
          <a:ln w="25400">
            <a:solidFill>
              <a:schemeClr val="bg1"/>
            </a:solidFill>
          </a:ln>
        </p:spPr>
      </p:pic>
      <p:sp>
        <p:nvSpPr>
          <p:cNvPr id="6" name="TextBox 5"/>
          <p:cNvSpPr txBox="1"/>
          <p:nvPr/>
        </p:nvSpPr>
        <p:spPr>
          <a:xfrm>
            <a:off x="10466615" y="5713647"/>
            <a:ext cx="1539589" cy="646331"/>
          </a:xfrm>
          <a:prstGeom prst="rect">
            <a:avLst/>
          </a:prstGeom>
          <a:solidFill>
            <a:schemeClr val="bg1">
              <a:lumMod val="50000"/>
            </a:schemeClr>
          </a:solidFill>
          <a:ln>
            <a:solidFill>
              <a:schemeClr val="bg1"/>
            </a:solidFill>
          </a:ln>
        </p:spPr>
        <p:txBody>
          <a:bodyPr wrap="none" rtlCol="0">
            <a:spAutoFit/>
          </a:bodyPr>
          <a:lstStyle/>
          <a:p>
            <a:pPr algn="ctr"/>
            <a:r>
              <a:rPr lang="en-US" b="1" dirty="0">
                <a:solidFill>
                  <a:schemeClr val="bg1"/>
                </a:solidFill>
              </a:rPr>
              <a:t>City of Folsom</a:t>
            </a:r>
          </a:p>
          <a:p>
            <a:pPr algn="ctr"/>
            <a:r>
              <a:rPr lang="en-US" b="1" dirty="0">
                <a:solidFill>
                  <a:schemeClr val="bg1"/>
                </a:solidFill>
              </a:rPr>
              <a:t>2005 Aerial</a:t>
            </a:r>
          </a:p>
        </p:txBody>
      </p:sp>
    </p:spTree>
    <p:extLst>
      <p:ext uri="{BB962C8B-B14F-4D97-AF65-F5344CB8AC3E}">
        <p14:creationId xmlns:p14="http://schemas.microsoft.com/office/powerpoint/2010/main" val="117401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54" y="363320"/>
            <a:ext cx="5876725" cy="5996658"/>
          </a:xfrm>
          <a:prstGeom prst="rect">
            <a:avLst/>
          </a:prstGeom>
          <a:ln w="25400">
            <a:solidFill>
              <a:schemeClr val="bg1"/>
            </a:solidFill>
          </a:ln>
        </p:spPr>
      </p:pic>
      <p:sp>
        <p:nvSpPr>
          <p:cNvPr id="6" name="TextBox 5"/>
          <p:cNvSpPr txBox="1"/>
          <p:nvPr/>
        </p:nvSpPr>
        <p:spPr>
          <a:xfrm>
            <a:off x="4536990" y="5713647"/>
            <a:ext cx="1539589" cy="646331"/>
          </a:xfrm>
          <a:prstGeom prst="rect">
            <a:avLst/>
          </a:prstGeom>
          <a:solidFill>
            <a:schemeClr val="bg1">
              <a:lumMod val="50000"/>
            </a:schemeClr>
          </a:solidFill>
          <a:ln>
            <a:solidFill>
              <a:schemeClr val="bg1"/>
            </a:solidFill>
          </a:ln>
        </p:spPr>
        <p:txBody>
          <a:bodyPr wrap="none" rtlCol="0">
            <a:spAutoFit/>
          </a:bodyPr>
          <a:lstStyle/>
          <a:p>
            <a:pPr algn="ctr"/>
            <a:r>
              <a:rPr lang="en-US" b="1" dirty="0">
                <a:solidFill>
                  <a:schemeClr val="bg1"/>
                </a:solidFill>
              </a:rPr>
              <a:t>City of Folsom</a:t>
            </a:r>
          </a:p>
          <a:p>
            <a:pPr algn="ctr"/>
            <a:r>
              <a:rPr lang="en-US" b="1" dirty="0">
                <a:solidFill>
                  <a:schemeClr val="bg1"/>
                </a:solidFill>
              </a:rPr>
              <a:t>2005 Aerial</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576" y="363320"/>
            <a:ext cx="5868596" cy="5988362"/>
          </a:xfrm>
          <a:prstGeom prst="rect">
            <a:avLst/>
          </a:prstGeom>
          <a:ln w="12700">
            <a:solidFill>
              <a:schemeClr val="tx1"/>
            </a:solidFill>
          </a:ln>
        </p:spPr>
      </p:pic>
      <p:sp>
        <p:nvSpPr>
          <p:cNvPr id="8" name="TextBox 7"/>
          <p:cNvSpPr txBox="1"/>
          <p:nvPr/>
        </p:nvSpPr>
        <p:spPr>
          <a:xfrm>
            <a:off x="10485580" y="5763987"/>
            <a:ext cx="1539589" cy="646331"/>
          </a:xfrm>
          <a:prstGeom prst="rect">
            <a:avLst/>
          </a:prstGeom>
          <a:solidFill>
            <a:schemeClr val="bg1">
              <a:lumMod val="50000"/>
            </a:schemeClr>
          </a:solidFill>
          <a:ln>
            <a:solidFill>
              <a:schemeClr val="bg1"/>
            </a:solidFill>
          </a:ln>
        </p:spPr>
        <p:txBody>
          <a:bodyPr wrap="none" rtlCol="0">
            <a:spAutoFit/>
          </a:bodyPr>
          <a:lstStyle/>
          <a:p>
            <a:pPr algn="ctr"/>
            <a:r>
              <a:rPr lang="en-US" b="1" dirty="0">
                <a:solidFill>
                  <a:schemeClr val="bg1"/>
                </a:solidFill>
              </a:rPr>
              <a:t>City of Folsom</a:t>
            </a:r>
          </a:p>
          <a:p>
            <a:pPr algn="ctr"/>
            <a:r>
              <a:rPr lang="en-US" b="1" dirty="0">
                <a:solidFill>
                  <a:schemeClr val="bg1"/>
                </a:solidFill>
              </a:rPr>
              <a:t>2018 Aerial</a:t>
            </a:r>
          </a:p>
        </p:txBody>
      </p:sp>
    </p:spTree>
    <p:extLst>
      <p:ext uri="{BB962C8B-B14F-4D97-AF65-F5344CB8AC3E}">
        <p14:creationId xmlns:p14="http://schemas.microsoft.com/office/powerpoint/2010/main" val="3010181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0227" y="3506431"/>
            <a:ext cx="4463590" cy="319372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2540"/>
          <a:stretch/>
        </p:blipFill>
        <p:spPr>
          <a:xfrm>
            <a:off x="740227" y="212271"/>
            <a:ext cx="6128659" cy="310081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851" b="29789"/>
          <a:stretch/>
        </p:blipFill>
        <p:spPr>
          <a:xfrm>
            <a:off x="5508617" y="3506431"/>
            <a:ext cx="6014544" cy="319372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2744" r="10211" b="2288"/>
          <a:stretch/>
        </p:blipFill>
        <p:spPr>
          <a:xfrm>
            <a:off x="7162800" y="212271"/>
            <a:ext cx="4360361" cy="3074554"/>
          </a:xfrm>
          <a:prstGeom prst="rect">
            <a:avLst/>
          </a:prstGeom>
        </p:spPr>
      </p:pic>
    </p:spTree>
    <p:extLst>
      <p:ext uri="{BB962C8B-B14F-4D97-AF65-F5344CB8AC3E}">
        <p14:creationId xmlns:p14="http://schemas.microsoft.com/office/powerpoint/2010/main" val="2521655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27000"/>
            <a:ext cx="7874000" cy="1098021"/>
          </a:xfrm>
        </p:spPr>
        <p:txBody>
          <a:bodyPr>
            <a:normAutofit/>
          </a:bodyPr>
          <a:lstStyle/>
          <a:p>
            <a:r>
              <a:rPr lang="en-US" sz="4800" dirty="0" smtClean="0">
                <a:solidFill>
                  <a:schemeClr val="bg1"/>
                </a:solidFill>
                <a:latin typeface="Arial" panose="020B0604020202020204" pitchFamily="34" charset="0"/>
                <a:cs typeface="Arial" panose="020B0604020202020204" pitchFamily="34" charset="0"/>
              </a:rPr>
              <a:t>Project Drivers</a:t>
            </a:r>
            <a:endParaRPr lang="en-US" sz="48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98500" y="1651000"/>
            <a:ext cx="9271000" cy="4508500"/>
          </a:xfrm>
        </p:spPr>
        <p:txBody>
          <a:bodyPr>
            <a:normAutofit/>
          </a:bodyPr>
          <a:lstStyle/>
          <a:p>
            <a:pPr>
              <a:buNone/>
            </a:pPr>
            <a:r>
              <a:rPr lang="en-US" dirty="0" smtClean="0"/>
              <a:t>Community Desirability</a:t>
            </a:r>
          </a:p>
          <a:p>
            <a:pPr>
              <a:buNone/>
            </a:pPr>
            <a:r>
              <a:rPr lang="en-US" dirty="0" smtClean="0"/>
              <a:t>Demand (Housing, Retail Services, Jobs)</a:t>
            </a:r>
          </a:p>
          <a:p>
            <a:pPr>
              <a:buNone/>
            </a:pPr>
            <a:r>
              <a:rPr lang="en-US" dirty="0" smtClean="0"/>
              <a:t>Site Readiness</a:t>
            </a:r>
          </a:p>
          <a:p>
            <a:pPr>
              <a:buNone/>
            </a:pPr>
            <a:r>
              <a:rPr lang="en-US" dirty="0" smtClean="0"/>
              <a:t>Investment/Financing/Economy</a:t>
            </a:r>
          </a:p>
          <a:p>
            <a:pPr>
              <a:buNone/>
            </a:pPr>
            <a:r>
              <a:rPr lang="en-US" dirty="0" smtClean="0"/>
              <a:t>Project Design and Construction</a:t>
            </a:r>
          </a:p>
          <a:p>
            <a:pPr>
              <a:buNone/>
            </a:pPr>
            <a:r>
              <a:rPr lang="en-US" dirty="0" smtClean="0"/>
              <a:t>City Services and Facilities</a:t>
            </a:r>
          </a:p>
        </p:txBody>
      </p:sp>
    </p:spTree>
    <p:extLst>
      <p:ext uri="{BB962C8B-B14F-4D97-AF65-F5344CB8AC3E}">
        <p14:creationId xmlns:p14="http://schemas.microsoft.com/office/powerpoint/2010/main" val="3072325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604</TotalTime>
  <Words>966</Words>
  <Application>Microsoft Office PowerPoint</Application>
  <PresentationFormat>Widescreen</PresentationFormat>
  <Paragraphs>131</Paragraphs>
  <Slides>30</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Arial Hebrew Light</vt:lpstr>
      <vt:lpstr>Arial Hebrew Scholar Light</vt:lpstr>
      <vt:lpstr>Calibri</vt:lpstr>
      <vt:lpstr>Calibri Light</vt:lpstr>
      <vt:lpstr>Calluna</vt:lpstr>
      <vt:lpstr>Courier New</vt:lpstr>
      <vt:lpstr>Georgia</vt:lpstr>
      <vt:lpstr>Office Theme</vt:lpstr>
      <vt:lpstr>1_Office Theme</vt:lpstr>
      <vt:lpstr>2_Office Theme</vt:lpstr>
      <vt:lpstr>Folsom Plan Area  Quarterly Update June 2018</vt:lpstr>
      <vt:lpstr>FPA Quarterly Update Outline</vt:lpstr>
      <vt:lpstr>Folsom’s Specific Plan History</vt:lpstr>
      <vt:lpstr>PowerPoint Presentation</vt:lpstr>
      <vt:lpstr>Specific Plan Implementation</vt:lpstr>
      <vt:lpstr>PowerPoint Presentation</vt:lpstr>
      <vt:lpstr>PowerPoint Presentation</vt:lpstr>
      <vt:lpstr>PowerPoint Presentation</vt:lpstr>
      <vt:lpstr>Project Drivers</vt:lpstr>
      <vt:lpstr>Folsom Plan Area Approvals</vt:lpstr>
      <vt:lpstr>Subsequent Planning Entitlements</vt:lpstr>
      <vt:lpstr>PowerPoint Presentation</vt:lpstr>
      <vt:lpstr>Engineering/Infrastructure Improvements</vt:lpstr>
      <vt:lpstr>PowerPoint Presentation</vt:lpstr>
      <vt:lpstr>PowerPoint Presentation</vt:lpstr>
      <vt:lpstr>PowerPoint Presentation</vt:lpstr>
      <vt:lpstr>PowerPoint Presentation</vt:lpstr>
      <vt:lpstr>PowerPoint Presentation</vt:lpstr>
      <vt:lpstr>PowerPoint Presentation</vt:lpstr>
      <vt:lpstr>Building Homes and Community</vt:lpstr>
      <vt:lpstr>PowerPoint Presentation</vt:lpstr>
      <vt:lpstr>PowerPoint Presentation</vt:lpstr>
      <vt:lpstr>PowerPoint Presentation</vt:lpstr>
      <vt:lpstr>PowerPoint Presentation</vt:lpstr>
      <vt:lpstr>PowerPoint Presentation</vt:lpstr>
      <vt:lpstr>Building Community: Development Pipeline</vt:lpstr>
      <vt:lpstr>Building Community: Development Pipeline</vt:lpstr>
      <vt:lpstr>Building Community: Services to Support Residents</vt:lpstr>
      <vt:lpstr>PowerPoint Presentation</vt:lpstr>
      <vt:lpstr>Questions?</vt:lpstr>
    </vt:vector>
  </TitlesOfParts>
  <Company>City of Folsom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 Johns</dc:creator>
  <cp:lastModifiedBy>CD Conference Room</cp:lastModifiedBy>
  <cp:revision>66</cp:revision>
  <cp:lastPrinted>2018-06-11T20:51:37Z</cp:lastPrinted>
  <dcterms:created xsi:type="dcterms:W3CDTF">2018-06-11T19:54:23Z</dcterms:created>
  <dcterms:modified xsi:type="dcterms:W3CDTF">2018-06-12T22:50:11Z</dcterms:modified>
</cp:coreProperties>
</file>