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84" r:id="rId2"/>
  </p:sldMasterIdLst>
  <p:notesMasterIdLst>
    <p:notesMasterId r:id="rId34"/>
  </p:notesMasterIdLst>
  <p:handoutMasterIdLst>
    <p:handoutMasterId r:id="rId35"/>
  </p:handoutMasterIdLst>
  <p:sldIdLst>
    <p:sldId id="256" r:id="rId3"/>
    <p:sldId id="487" r:id="rId4"/>
    <p:sldId id="488" r:id="rId5"/>
    <p:sldId id="489" r:id="rId6"/>
    <p:sldId id="523" r:id="rId7"/>
    <p:sldId id="530" r:id="rId8"/>
    <p:sldId id="531" r:id="rId9"/>
    <p:sldId id="532" r:id="rId10"/>
    <p:sldId id="515" r:id="rId11"/>
    <p:sldId id="529" r:id="rId12"/>
    <p:sldId id="526" r:id="rId13"/>
    <p:sldId id="524" r:id="rId14"/>
    <p:sldId id="511" r:id="rId15"/>
    <p:sldId id="518" r:id="rId16"/>
    <p:sldId id="520" r:id="rId17"/>
    <p:sldId id="528" r:id="rId18"/>
    <p:sldId id="496" r:id="rId19"/>
    <p:sldId id="497" r:id="rId20"/>
    <p:sldId id="498" r:id="rId21"/>
    <p:sldId id="499" r:id="rId22"/>
    <p:sldId id="297" r:id="rId23"/>
    <p:sldId id="500" r:id="rId24"/>
    <p:sldId id="514" r:id="rId25"/>
    <p:sldId id="513" r:id="rId26"/>
    <p:sldId id="474" r:id="rId27"/>
    <p:sldId id="502" r:id="rId28"/>
    <p:sldId id="505" r:id="rId29"/>
    <p:sldId id="504" r:id="rId30"/>
    <p:sldId id="516" r:id="rId31"/>
    <p:sldId id="506" r:id="rId32"/>
    <p:sldId id="507" r:id="rId3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m Johns" initials="PJ" lastIdx="1" clrIdx="0">
    <p:extLst>
      <p:ext uri="{19B8F6BF-5375-455C-9EA6-DF929625EA0E}">
        <p15:presenceInfo xmlns:p15="http://schemas.microsoft.com/office/powerpoint/2012/main" userId="S::pjohns@folsom.ca.us::139b57b9-1daf-4dd7-ba29-ee1466370d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FF7"/>
    <a:srgbClr val="143C7F"/>
    <a:srgbClr val="B2B2B2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32" autoAdjust="0"/>
    <p:restoredTop sz="95083" autoAdjust="0"/>
  </p:normalViewPr>
  <p:slideViewPr>
    <p:cSldViewPr snapToGrid="0">
      <p:cViewPr varScale="1">
        <p:scale>
          <a:sx n="105" d="100"/>
          <a:sy n="105" d="100"/>
        </p:scale>
        <p:origin x="29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6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2T16:46:59.317" idx="1">
    <p:pos x="3450" y="3675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12329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7" y="0"/>
            <a:ext cx="3012329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8A87B-1A72-419E-BAA6-566701F466E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772525"/>
            <a:ext cx="3012329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7" y="8772525"/>
            <a:ext cx="3012329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F3AF8-7F9B-4057-A9FD-C1DFA7274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17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12329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176" y="0"/>
            <a:ext cx="3012329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249A4-099B-4574-9E75-5F5C2C9FEB5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637" y="4445001"/>
            <a:ext cx="5558801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772525"/>
            <a:ext cx="3012329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176" y="8772525"/>
            <a:ext cx="3012329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558F4-7BBE-4CB4-8C8C-071B9FB98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86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overview</a:t>
            </a:r>
            <a:r>
              <a:rPr lang="en-US" baseline="0" dirty="0"/>
              <a:t> of Folsom’s Specific Plan history, reminder of Folsom Plan Area approvals, and update on community building south of 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558F4-7BBE-4CB4-8C8C-071B9FB98B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1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558F4-7BBE-4CB4-8C8C-071B9FB98B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2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pPr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85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6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1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&#10;&#10;Description automatically generated">
            <a:extLst>
              <a:ext uri="{FF2B5EF4-FFF2-40B4-BE49-F238E27FC236}">
                <a16:creationId xmlns:a16="http://schemas.microsoft.com/office/drawing/2014/main" id="{3F6D4215-D5F2-4B36-A75A-A84617532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19339" r="3232"/>
          <a:stretch/>
        </p:blipFill>
        <p:spPr>
          <a:xfrm>
            <a:off x="0" y="0"/>
            <a:ext cx="12192000" cy="7011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" y="157259"/>
            <a:ext cx="12196238" cy="6860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9868" y="4880106"/>
            <a:ext cx="9568543" cy="1820635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46677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392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4271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837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2223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141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815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14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1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697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973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196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5394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544237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8473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3pPr>
            <a:lvl4pPr marL="163271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694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2118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542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0965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389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63500" y="-127000"/>
            <a:ext cx="12509500" cy="7239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877718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785" y="1920875"/>
            <a:ext cx="8676216" cy="5430838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55201" y="1920875"/>
            <a:ext cx="8676218" cy="5430838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21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35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89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01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33"/>
            </a:lvl1pPr>
            <a:lvl2pPr>
              <a:defRPr sz="3333"/>
            </a:lvl2pPr>
            <a:lvl3pPr>
              <a:defRPr sz="2833"/>
            </a:lvl3pPr>
            <a:lvl4pPr>
              <a:defRPr sz="2417"/>
            </a:lvl4pPr>
            <a:lvl5pPr>
              <a:defRPr sz="2417"/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667"/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2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598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33"/>
            </a:lvl1pPr>
            <a:lvl2pPr marL="544237" indent="0">
              <a:buNone/>
              <a:defRPr sz="3333"/>
            </a:lvl2pPr>
            <a:lvl3pPr marL="1088473" indent="0">
              <a:buNone/>
              <a:defRPr sz="2833"/>
            </a:lvl3pPr>
            <a:lvl4pPr marL="1632711" indent="0">
              <a:buNone/>
              <a:defRPr sz="2417"/>
            </a:lvl4pPr>
            <a:lvl5pPr marL="2176947" indent="0">
              <a:buNone/>
              <a:defRPr sz="2417"/>
            </a:lvl5pPr>
            <a:lvl6pPr marL="2721184" indent="0">
              <a:buNone/>
              <a:defRPr sz="2417"/>
            </a:lvl6pPr>
            <a:lvl7pPr marL="3265420" indent="0">
              <a:buNone/>
              <a:defRPr sz="2417"/>
            </a:lvl7pPr>
            <a:lvl8pPr marL="3809657" indent="0">
              <a:buNone/>
              <a:defRPr sz="2417"/>
            </a:lvl8pPr>
            <a:lvl9pPr marL="4353894" indent="0">
              <a:buNone/>
              <a:defRPr sz="241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67"/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15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79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43567" y="330200"/>
            <a:ext cx="4387851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785" y="330200"/>
            <a:ext cx="12964583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8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68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55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8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31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19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20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22E45-09D0-4885-AB28-16558A9EF1A3}" type="datetimeFigureOut">
              <a:rPr lang="en-US" smtClean="0"/>
              <a:pPr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28C9B-C480-4109-A516-E96C2B696D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4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61" r:id="rId14"/>
    <p:sldLayoutId id="2147483662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7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44237" rtl="0" eaLnBrk="1" latinLnBrk="0" hangingPunct="1">
        <a:spcBef>
          <a:spcPct val="0"/>
        </a:spcBef>
        <a:buNone/>
        <a:defRPr sz="5000" kern="1200">
          <a:solidFill>
            <a:srgbClr val="26407C"/>
          </a:solidFill>
          <a:latin typeface="Calluna"/>
          <a:ea typeface="+mj-ea"/>
          <a:cs typeface="Calluna"/>
        </a:defRPr>
      </a:lvl1pPr>
    </p:titleStyle>
    <p:bodyStyle>
      <a:lvl1pPr marL="408178" indent="-408178" algn="l" defTabSz="544237" rtl="0" eaLnBrk="1" latinLnBrk="0" hangingPunct="1">
        <a:spcBef>
          <a:spcPct val="20000"/>
        </a:spcBef>
        <a:buFont typeface="Arial"/>
        <a:buChar char="•"/>
        <a:defRPr sz="3833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1pPr>
      <a:lvl2pPr marL="884385" indent="-340148" algn="l" defTabSz="544237" rtl="0" eaLnBrk="1" latinLnBrk="0" hangingPunct="1">
        <a:spcBef>
          <a:spcPct val="20000"/>
        </a:spcBef>
        <a:buFont typeface="Arial"/>
        <a:buChar char="–"/>
        <a:defRPr sz="3333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2pPr>
      <a:lvl3pPr marL="1360592" indent="-272118" algn="l" defTabSz="544237" rtl="0" eaLnBrk="1" latinLnBrk="0" hangingPunct="1">
        <a:spcBef>
          <a:spcPct val="20000"/>
        </a:spcBef>
        <a:buFont typeface="Arial"/>
        <a:buChar char="•"/>
        <a:defRPr sz="2833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3pPr>
      <a:lvl4pPr marL="1904829" indent="-272118" algn="l" defTabSz="544237" rtl="0" eaLnBrk="1" latinLnBrk="0" hangingPunct="1">
        <a:spcBef>
          <a:spcPct val="20000"/>
        </a:spcBef>
        <a:buFont typeface="Arial"/>
        <a:buChar char="–"/>
        <a:defRPr sz="2417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4pPr>
      <a:lvl5pPr marL="2449065" indent="-272118" algn="l" defTabSz="544237" rtl="0" eaLnBrk="1" latinLnBrk="0" hangingPunct="1">
        <a:spcBef>
          <a:spcPct val="20000"/>
        </a:spcBef>
        <a:buFont typeface="Arial"/>
        <a:buChar char="»"/>
        <a:defRPr sz="2417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5pPr>
      <a:lvl6pPr marL="2993302" indent="-272118" algn="l" defTabSz="544237" rtl="0" eaLnBrk="1" latinLnBrk="0" hangingPunct="1">
        <a:spcBef>
          <a:spcPct val="20000"/>
        </a:spcBef>
        <a:buFont typeface="Arial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544237" rtl="0" eaLnBrk="1" latinLnBrk="0" hangingPunct="1">
        <a:spcBef>
          <a:spcPct val="20000"/>
        </a:spcBef>
        <a:buFont typeface="Arial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544237" rtl="0" eaLnBrk="1" latinLnBrk="0" hangingPunct="1">
        <a:spcBef>
          <a:spcPct val="20000"/>
        </a:spcBef>
        <a:buFont typeface="Arial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544237" rtl="0" eaLnBrk="1" latinLnBrk="0" hangingPunct="1">
        <a:spcBef>
          <a:spcPct val="20000"/>
        </a:spcBef>
        <a:buFont typeface="Arial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lsom.ca.us/government/community-development/planning-services/folsom-plan-area/maps-and-documents/-folder-162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cs typeface="Calibri" panose="020F0502020204030204" pitchFamily="34" charset="0"/>
              </a:rPr>
              <a:t>Folsom Plan Area </a:t>
            </a:r>
            <a:br>
              <a:rPr lang="en-US" sz="4800" dirty="0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en-US" sz="4800" dirty="0">
                <a:solidFill>
                  <a:srgbClr val="FFFFFF"/>
                </a:solidFill>
                <a:cs typeface="Calibri" panose="020F0502020204030204" pitchFamily="34" charset="0"/>
              </a:rPr>
              <a:t>Quarterly Update Q2 2021</a:t>
            </a:r>
            <a:endParaRPr lang="en-US" sz="48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91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407" y="127000"/>
            <a:ext cx="10156197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Approved May 5, 2021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Place St Anton Affordable Apartments Design Review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29DF11-89A1-49F9-B59B-D0D96FFE1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4" y="1417430"/>
            <a:ext cx="4000504" cy="3255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DC9BE7-59CB-438F-939C-342B1C891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248" y="1525685"/>
            <a:ext cx="5447440" cy="4702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D0A4EA-6A45-4120-B860-C064BA677A3F}"/>
              </a:ext>
            </a:extLst>
          </p:cNvPr>
          <p:cNvSpPr txBox="1"/>
          <p:nvPr/>
        </p:nvSpPr>
        <p:spPr>
          <a:xfrm>
            <a:off x="237745" y="5240516"/>
            <a:ext cx="3721608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152-unit income-restricted luxury family rental housing on 5-acre site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A8A9B6-8B04-47D0-852B-5D5F15F92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232" y="1525685"/>
            <a:ext cx="2362200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98B1E81-4728-455C-ACA0-D8E690FBEA04}"/>
              </a:ext>
            </a:extLst>
          </p:cNvPr>
          <p:cNvSpPr/>
          <p:nvPr/>
        </p:nvSpPr>
        <p:spPr>
          <a:xfrm>
            <a:off x="10414160" y="2219302"/>
            <a:ext cx="685800" cy="6253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27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407" y="127000"/>
            <a:ext cx="10156197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Approved June 2, 2021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Ranch Lot 14 Bungalows Parcel Map and Design Review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AB2E-3391-4D23-9863-B3189E857B36}"/>
              </a:ext>
            </a:extLst>
          </p:cNvPr>
          <p:cNvSpPr txBox="1"/>
          <p:nvPr/>
        </p:nvSpPr>
        <p:spPr>
          <a:xfrm>
            <a:off x="228601" y="1559150"/>
            <a:ext cx="509320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Multifamily Bungalows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160-unit multifamily rental community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2-, 3- and 4-bedroom units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Community clubhouse, outdoor amenities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9A10D-A56C-4BBE-A166-50ED85958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393" y="1435770"/>
            <a:ext cx="1981200" cy="1419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9769257-C1DB-4383-86A6-B84D92020AB1}"/>
              </a:ext>
            </a:extLst>
          </p:cNvPr>
          <p:cNvSpPr/>
          <p:nvPr/>
        </p:nvSpPr>
        <p:spPr>
          <a:xfrm>
            <a:off x="10537604" y="1996716"/>
            <a:ext cx="739174" cy="6892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40BEED-73E2-4398-8433-ED979849B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05" y="1321945"/>
            <a:ext cx="2729591" cy="3144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FDAA26-9B55-45D8-8C00-04A707AF6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888" y="4466030"/>
            <a:ext cx="8232648" cy="210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1842E4-9DA0-4885-B2A3-7F6929AF3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54" y="3102969"/>
            <a:ext cx="2881406" cy="3352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2732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11" y="127000"/>
            <a:ext cx="10311693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Approved June 16, 2021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Parcels 61 &amp; 77 Tentative Parcel Map and PD Permit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AB2E-3391-4D23-9863-B3189E857B36}"/>
              </a:ext>
            </a:extLst>
          </p:cNvPr>
          <p:cNvSpPr txBox="1"/>
          <p:nvPr/>
        </p:nvSpPr>
        <p:spPr>
          <a:xfrm>
            <a:off x="7346373" y="5501198"/>
            <a:ext cx="447068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Request to subdivide 2 commercial parcels into 8 large lots for future sale and development (121.7 acres total)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F34AC8-6D7F-48E3-AC79-A95BD11E3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06"/>
          <a:stretch/>
        </p:blipFill>
        <p:spPr>
          <a:xfrm>
            <a:off x="7346373" y="1473757"/>
            <a:ext cx="4470682" cy="1654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A398CC-3559-48B8-9288-0E1E19115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373" y="3244864"/>
            <a:ext cx="4470682" cy="2139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B5E33-2B15-489C-B4F3-F027355B4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00" y="1473757"/>
            <a:ext cx="6787706" cy="4771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5480AA-4039-4D18-A42B-7645AF5BE1BD}"/>
              </a:ext>
            </a:extLst>
          </p:cNvPr>
          <p:cNvSpPr txBox="1"/>
          <p:nvPr/>
        </p:nvSpPr>
        <p:spPr>
          <a:xfrm>
            <a:off x="2732810" y="2628900"/>
            <a:ext cx="1236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Parcel 66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338283-2CA0-4495-ADC8-9E5A12062280}"/>
              </a:ext>
            </a:extLst>
          </p:cNvPr>
          <p:cNvSpPr txBox="1"/>
          <p:nvPr/>
        </p:nvSpPr>
        <p:spPr>
          <a:xfrm>
            <a:off x="5180354" y="4949983"/>
            <a:ext cx="1236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Parcel 77</a:t>
            </a:r>
          </a:p>
        </p:txBody>
      </p:sp>
    </p:spTree>
    <p:extLst>
      <p:ext uri="{BB962C8B-B14F-4D97-AF65-F5344CB8AC3E}">
        <p14:creationId xmlns:p14="http://schemas.microsoft.com/office/powerpoint/2010/main" val="3886412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407" y="127000"/>
            <a:ext cx="10156197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Recommended, CC Approved June 22, 2021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Dignity Health Development Agreement Amendment (PC approved PD Permit and CUP)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AB2E-3391-4D23-9863-B3189E857B36}"/>
              </a:ext>
            </a:extLst>
          </p:cNvPr>
          <p:cNvSpPr txBox="1"/>
          <p:nvPr/>
        </p:nvSpPr>
        <p:spPr>
          <a:xfrm>
            <a:off x="5459505" y="1817033"/>
            <a:ext cx="317195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28-acre medical campus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medical office buildings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 bed hospital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~530,000 square feet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451D0-F243-4407-BAB4-8AF6E0704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387"/>
          <a:stretch/>
        </p:blipFill>
        <p:spPr>
          <a:xfrm>
            <a:off x="9255300" y="1443254"/>
            <a:ext cx="2476500" cy="2596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D3E8273-1D9F-47FA-9325-E6022A63D031}"/>
              </a:ext>
            </a:extLst>
          </p:cNvPr>
          <p:cNvSpPr/>
          <p:nvPr/>
        </p:nvSpPr>
        <p:spPr>
          <a:xfrm rot="17308047">
            <a:off x="9856178" y="2191572"/>
            <a:ext cx="1113970" cy="720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D660A4-EBC4-4C2F-AD15-8641F1312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04" y="1443254"/>
            <a:ext cx="4736123" cy="3058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0A0A5B-27FC-40E9-BA61-0703FC4695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97"/>
          <a:stretch/>
        </p:blipFill>
        <p:spPr>
          <a:xfrm>
            <a:off x="2989447" y="3908175"/>
            <a:ext cx="4145266" cy="2596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sign on the side of a road&#10;&#10;Description automatically generated">
            <a:extLst>
              <a:ext uri="{FF2B5EF4-FFF2-40B4-BE49-F238E27FC236}">
                <a16:creationId xmlns:a16="http://schemas.microsoft.com/office/drawing/2014/main" id="{C07061CC-B6E3-457B-9ACA-A69D75AFC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5"/>
          <a:stretch/>
        </p:blipFill>
        <p:spPr>
          <a:xfrm>
            <a:off x="7658826" y="4324583"/>
            <a:ext cx="4075341" cy="2180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3077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407" y="127000"/>
            <a:ext cx="10156197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Recommended, CC Approved June 22, 2021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Ranch Phase 3 Large and Small Lot Subdivision Maps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AB2E-3391-4D23-9863-B3189E857B36}"/>
              </a:ext>
            </a:extLst>
          </p:cNvPr>
          <p:cNvSpPr txBox="1"/>
          <p:nvPr/>
        </p:nvSpPr>
        <p:spPr>
          <a:xfrm>
            <a:off x="1250068" y="5632978"/>
            <a:ext cx="443592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Large Lot Vesting TSM subdividing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173 acres into 14 large lots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E4CE5-B680-43F7-99B6-C8A5CEB67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684" y="1485914"/>
            <a:ext cx="2211320" cy="2064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C310C4-58AE-4962-8165-87251A811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02" y="1510394"/>
            <a:ext cx="5977054" cy="3837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A98A51-8824-4599-BE0D-CC6ACCB960DB}"/>
              </a:ext>
            </a:extLst>
          </p:cNvPr>
          <p:cNvSpPr txBox="1"/>
          <p:nvPr/>
        </p:nvSpPr>
        <p:spPr>
          <a:xfrm>
            <a:off x="6305528" y="5832169"/>
            <a:ext cx="443592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Small Lot Vesting TSM subdividing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54.4 acres into 260 residential lots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7F5765-8577-4399-BCE5-CE8F95B4D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577" y="2956453"/>
            <a:ext cx="3695700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5E14AA4-FFA3-46EA-AEC9-0E611E68E2BF}"/>
              </a:ext>
            </a:extLst>
          </p:cNvPr>
          <p:cNvSpPr/>
          <p:nvPr/>
        </p:nvSpPr>
        <p:spPr>
          <a:xfrm>
            <a:off x="4418209" y="2028258"/>
            <a:ext cx="1677792" cy="15226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18CA21-F889-4BAE-893A-12B54A9CF67F}"/>
              </a:ext>
            </a:extLst>
          </p:cNvPr>
          <p:cNvCxnSpPr>
            <a:cxnSpLocks/>
          </p:cNvCxnSpPr>
          <p:nvPr/>
        </p:nvCxnSpPr>
        <p:spPr>
          <a:xfrm>
            <a:off x="6096000" y="2653990"/>
            <a:ext cx="4196277" cy="3024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228412-6185-402C-87E3-65E58C1C2229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6096001" y="2789578"/>
            <a:ext cx="500576" cy="284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185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407" y="127000"/>
            <a:ext cx="10156197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Recommended, CC Approved June 22, 2021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Ranch Phase 1C (north) – Subdivision Map/Design Review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AB2E-3391-4D23-9863-B3189E857B36}"/>
              </a:ext>
            </a:extLst>
          </p:cNvPr>
          <p:cNvSpPr txBox="1"/>
          <p:nvPr/>
        </p:nvSpPr>
        <p:spPr>
          <a:xfrm>
            <a:off x="232658" y="5124419"/>
            <a:ext cx="4014703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Large Lot Vesting TSM (32 acres)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Small Lot Vesting TSM subdividing 11 acres into 76 single family lots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E42CA6-9716-4A61-9C23-E8700F293B7E}"/>
              </a:ext>
            </a:extLst>
          </p:cNvPr>
          <p:cNvSpPr txBox="1"/>
          <p:nvPr/>
        </p:nvSpPr>
        <p:spPr>
          <a:xfrm>
            <a:off x="5271903" y="2832979"/>
            <a:ext cx="356685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Residential Design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94CAD-6E10-4832-A9A0-F58F16C5B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768" y="1470947"/>
            <a:ext cx="2187702" cy="2035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643605-3A15-443B-AEF2-6E7A714A2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04" r="8994"/>
          <a:stretch/>
        </p:blipFill>
        <p:spPr>
          <a:xfrm>
            <a:off x="649224" y="1733581"/>
            <a:ext cx="3102457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9EBAC-1BBB-436C-B36A-E0821FF798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49"/>
          <a:stretch/>
        </p:blipFill>
        <p:spPr>
          <a:xfrm>
            <a:off x="4439767" y="3624911"/>
            <a:ext cx="7370826" cy="1961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433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0"/>
            <a:ext cx="10537605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Recommended, CC Approved June 22, 2021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Ranch Phase 1C (4-pack) – Subdivision Map/Planned Development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AB2E-3391-4D23-9863-B3189E857B36}"/>
              </a:ext>
            </a:extLst>
          </p:cNvPr>
          <p:cNvSpPr txBox="1"/>
          <p:nvPr/>
        </p:nvSpPr>
        <p:spPr>
          <a:xfrm>
            <a:off x="670921" y="5266088"/>
            <a:ext cx="324639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Small Lot Vesting TSM subdividing 11 acres into 100 single family small lots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E42CA6-9716-4A61-9C23-E8700F293B7E}"/>
              </a:ext>
            </a:extLst>
          </p:cNvPr>
          <p:cNvSpPr txBox="1"/>
          <p:nvPr/>
        </p:nvSpPr>
        <p:spPr>
          <a:xfrm>
            <a:off x="5319095" y="2727137"/>
            <a:ext cx="356685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Planned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879979-B7AF-418C-BA77-DE07B90CF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962" y="1522094"/>
            <a:ext cx="2315631" cy="1605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E352B-4862-457C-B116-530AE75F76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31"/>
          <a:stretch/>
        </p:blipFill>
        <p:spPr>
          <a:xfrm>
            <a:off x="346945" y="1434442"/>
            <a:ext cx="3740423" cy="362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68F69B-190C-4549-9D39-069B230FA4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2355"/>
          <a:stretch/>
        </p:blipFill>
        <p:spPr>
          <a:xfrm>
            <a:off x="4330973" y="3439368"/>
            <a:ext cx="7514082" cy="2334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0151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21986" y="127000"/>
            <a:ext cx="10095345" cy="109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Infrastructure/Site Engineering Activity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90 Days)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7DFA1F6-BD36-4BA1-A937-960B26519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184" y="1364376"/>
            <a:ext cx="7794125" cy="51960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C6BFFCE-BC22-4DE6-A627-F09C71C977ED}"/>
              </a:ext>
            </a:extLst>
          </p:cNvPr>
          <p:cNvSpPr txBox="1"/>
          <p:nvPr/>
        </p:nvSpPr>
        <p:spPr>
          <a:xfrm>
            <a:off x="1089242" y="2312408"/>
            <a:ext cx="159065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Ranch Phase 2 Villages 4, 7, 8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59FEDC-5C85-4B7E-B1FA-E7C05849675E}"/>
              </a:ext>
            </a:extLst>
          </p:cNvPr>
          <p:cNvSpPr txBox="1"/>
          <p:nvPr/>
        </p:nvSpPr>
        <p:spPr>
          <a:xfrm rot="18147137">
            <a:off x="1770195" y="4184157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Alder Creek Parkway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88DE12-28C8-4013-92CB-EF6C33861B61}"/>
              </a:ext>
            </a:extLst>
          </p:cNvPr>
          <p:cNvSpPr txBox="1"/>
          <p:nvPr/>
        </p:nvSpPr>
        <p:spPr>
          <a:xfrm>
            <a:off x="960098" y="4315830"/>
            <a:ext cx="129842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Enclave </a:t>
            </a:r>
          </a:p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Subdivision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BBFA8AF-24F5-4F79-8B16-79E70D6845DD}"/>
              </a:ext>
            </a:extLst>
          </p:cNvPr>
          <p:cNvCxnSpPr>
            <a:cxnSpLocks/>
          </p:cNvCxnSpPr>
          <p:nvPr/>
        </p:nvCxnSpPr>
        <p:spPr>
          <a:xfrm>
            <a:off x="1748637" y="3573314"/>
            <a:ext cx="3112286" cy="5396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0F54465-1520-4C40-9BD6-22A06289C495}"/>
              </a:ext>
            </a:extLst>
          </p:cNvPr>
          <p:cNvSpPr txBox="1"/>
          <p:nvPr/>
        </p:nvSpPr>
        <p:spPr>
          <a:xfrm>
            <a:off x="643663" y="1596194"/>
            <a:ext cx="159065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Russell Ranch Phase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C2BD06-49B5-47F8-B6AA-71D12A637898}"/>
              </a:ext>
            </a:extLst>
          </p:cNvPr>
          <p:cNvSpPr txBox="1"/>
          <p:nvPr/>
        </p:nvSpPr>
        <p:spPr>
          <a:xfrm>
            <a:off x="3321685" y="1332975"/>
            <a:ext cx="159065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Russell Ranch Phase 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B9D577-16A0-496E-9523-EAD926E9D3D0}"/>
              </a:ext>
            </a:extLst>
          </p:cNvPr>
          <p:cNvSpPr txBox="1"/>
          <p:nvPr/>
        </p:nvSpPr>
        <p:spPr>
          <a:xfrm>
            <a:off x="1048872" y="5358253"/>
            <a:ext cx="122288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Rockcress </a:t>
            </a:r>
          </a:p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Subdivision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4AA950-CA70-48BA-8288-BB0A14DF4E07}"/>
              </a:ext>
            </a:extLst>
          </p:cNvPr>
          <p:cNvCxnSpPr>
            <a:cxnSpLocks/>
          </p:cNvCxnSpPr>
          <p:nvPr/>
        </p:nvCxnSpPr>
        <p:spPr>
          <a:xfrm flipV="1">
            <a:off x="2271758" y="5290768"/>
            <a:ext cx="1309794" cy="2967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3074F9B-C44C-4C44-ABCF-0F2AE2F61D5E}"/>
              </a:ext>
            </a:extLst>
          </p:cNvPr>
          <p:cNvCxnSpPr>
            <a:cxnSpLocks/>
          </p:cNvCxnSpPr>
          <p:nvPr/>
        </p:nvCxnSpPr>
        <p:spPr>
          <a:xfrm>
            <a:off x="2271758" y="2013310"/>
            <a:ext cx="925170" cy="4078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6CA9760-3FC4-449B-8DAD-AE8B630ACBEB}"/>
              </a:ext>
            </a:extLst>
          </p:cNvPr>
          <p:cNvSpPr txBox="1"/>
          <p:nvPr/>
        </p:nvSpPr>
        <p:spPr>
          <a:xfrm rot="20371450">
            <a:off x="3397185" y="2719319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Old Placerville Road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0A928D4-BF70-4527-BE11-1274E25BEA6E}"/>
              </a:ext>
            </a:extLst>
          </p:cNvPr>
          <p:cNvCxnSpPr>
            <a:cxnSpLocks/>
          </p:cNvCxnSpPr>
          <p:nvPr/>
        </p:nvCxnSpPr>
        <p:spPr>
          <a:xfrm>
            <a:off x="2263761" y="4635381"/>
            <a:ext cx="967510" cy="150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2BB344A-0663-44D4-B30F-A714C274987A}"/>
              </a:ext>
            </a:extLst>
          </p:cNvPr>
          <p:cNvSpPr txBox="1"/>
          <p:nvPr/>
        </p:nvSpPr>
        <p:spPr>
          <a:xfrm>
            <a:off x="4998463" y="5859537"/>
            <a:ext cx="157253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Toll Brothers</a:t>
            </a:r>
          </a:p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Phase 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484C023-3740-4759-8E87-E03D95F57396}"/>
              </a:ext>
            </a:extLst>
          </p:cNvPr>
          <p:cNvSpPr txBox="1"/>
          <p:nvPr/>
        </p:nvSpPr>
        <p:spPr>
          <a:xfrm>
            <a:off x="6926557" y="1182313"/>
            <a:ext cx="157655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White Rock Springs Ranch </a:t>
            </a:r>
          </a:p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Villages 2 - 7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E6229F9-2354-4DAB-A6E2-E0F96B85F9F1}"/>
              </a:ext>
            </a:extLst>
          </p:cNvPr>
          <p:cNvSpPr txBox="1"/>
          <p:nvPr/>
        </p:nvSpPr>
        <p:spPr>
          <a:xfrm>
            <a:off x="96993" y="3236190"/>
            <a:ext cx="164955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Ranch Phase 2 Villages 1 and 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6109C18-7CAF-468E-9D48-79F144674129}"/>
              </a:ext>
            </a:extLst>
          </p:cNvPr>
          <p:cNvSpPr txBox="1"/>
          <p:nvPr/>
        </p:nvSpPr>
        <p:spPr>
          <a:xfrm>
            <a:off x="9924663" y="4771133"/>
            <a:ext cx="157253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Creekstone</a:t>
            </a: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Subdivision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2852B1B-69C1-4F30-9F8D-F1FDAB627532}"/>
              </a:ext>
            </a:extLst>
          </p:cNvPr>
          <p:cNvSpPr txBox="1"/>
          <p:nvPr/>
        </p:nvSpPr>
        <p:spPr>
          <a:xfrm rot="16371159">
            <a:off x="5273459" y="4127347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solidFill>
                  <a:schemeClr val="bg1"/>
                </a:solidFill>
                <a:highlight>
                  <a:srgbClr val="000000"/>
                </a:highlight>
              </a:rPr>
              <a:t>Mangini</a:t>
            </a:r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 Parkway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016714-F300-4840-94E0-1C80B180B24F}"/>
              </a:ext>
            </a:extLst>
          </p:cNvPr>
          <p:cNvSpPr txBox="1"/>
          <p:nvPr/>
        </p:nvSpPr>
        <p:spPr>
          <a:xfrm rot="2999919">
            <a:off x="7026537" y="3068732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White Rock Road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DAFC504-205D-4EBB-B974-B2D6783CE52F}"/>
              </a:ext>
            </a:extLst>
          </p:cNvPr>
          <p:cNvSpPr txBox="1"/>
          <p:nvPr/>
        </p:nvSpPr>
        <p:spPr>
          <a:xfrm rot="283676">
            <a:off x="2678965" y="5659758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East Bidwell Street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F29B9BE-6C03-4BE6-A109-15C995F1D892}"/>
              </a:ext>
            </a:extLst>
          </p:cNvPr>
          <p:cNvCxnSpPr>
            <a:cxnSpLocks/>
          </p:cNvCxnSpPr>
          <p:nvPr/>
        </p:nvCxnSpPr>
        <p:spPr>
          <a:xfrm flipH="1">
            <a:off x="7388597" y="5017133"/>
            <a:ext cx="2555309" cy="4764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A10B3EE-1057-4A72-A177-87BAC4A585CC}"/>
              </a:ext>
            </a:extLst>
          </p:cNvPr>
          <p:cNvCxnSpPr>
            <a:cxnSpLocks/>
          </p:cNvCxnSpPr>
          <p:nvPr/>
        </p:nvCxnSpPr>
        <p:spPr>
          <a:xfrm>
            <a:off x="6570997" y="6149709"/>
            <a:ext cx="1475723" cy="2946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59421E5-FBF9-44D8-853B-76480470EFE1}"/>
              </a:ext>
            </a:extLst>
          </p:cNvPr>
          <p:cNvCxnSpPr>
            <a:cxnSpLocks/>
          </p:cNvCxnSpPr>
          <p:nvPr/>
        </p:nvCxnSpPr>
        <p:spPr>
          <a:xfrm>
            <a:off x="2700110" y="3115759"/>
            <a:ext cx="1265475" cy="6657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74B0A93-6245-4105-B0C4-B6A99AF5248D}"/>
              </a:ext>
            </a:extLst>
          </p:cNvPr>
          <p:cNvCxnSpPr>
            <a:cxnSpLocks/>
          </p:cNvCxnSpPr>
          <p:nvPr/>
        </p:nvCxnSpPr>
        <p:spPr>
          <a:xfrm flipH="1">
            <a:off x="6096000" y="1594410"/>
            <a:ext cx="811130" cy="4686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48A3E00-2997-4C7B-A807-D42610C15EAB}"/>
              </a:ext>
            </a:extLst>
          </p:cNvPr>
          <p:cNvCxnSpPr>
            <a:cxnSpLocks/>
          </p:cNvCxnSpPr>
          <p:nvPr/>
        </p:nvCxnSpPr>
        <p:spPr>
          <a:xfrm>
            <a:off x="4860923" y="1587377"/>
            <a:ext cx="808324" cy="70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321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049164"/>
              </p:ext>
            </p:extLst>
          </p:nvPr>
        </p:nvGraphicFramePr>
        <p:xfrm>
          <a:off x="0" y="0"/>
          <a:ext cx="12192001" cy="7004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2900">
                  <a:extLst>
                    <a:ext uri="{9D8B030D-6E8A-4147-A177-3AD203B41FA5}">
                      <a16:colId xmlns:a16="http://schemas.microsoft.com/office/drawing/2014/main" val="3139931848"/>
                    </a:ext>
                  </a:extLst>
                </a:gridCol>
                <a:gridCol w="3450405">
                  <a:extLst>
                    <a:ext uri="{9D8B030D-6E8A-4147-A177-3AD203B41FA5}">
                      <a16:colId xmlns:a16="http://schemas.microsoft.com/office/drawing/2014/main" val="2790210727"/>
                    </a:ext>
                  </a:extLst>
                </a:gridCol>
                <a:gridCol w="3698696">
                  <a:extLst>
                    <a:ext uri="{9D8B030D-6E8A-4147-A177-3AD203B41FA5}">
                      <a16:colId xmlns:a16="http://schemas.microsoft.com/office/drawing/2014/main" val="3072810710"/>
                    </a:ext>
                  </a:extLst>
                </a:gridCol>
              </a:tblGrid>
              <a:tr h="357423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FOLSOM PLAN AREA SMALL LOT FINAL MAP ACTIVITY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6004342"/>
                  </a:ext>
                </a:extLst>
              </a:tr>
              <a:tr h="3574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Tentative Maps Approved by City</a:t>
                      </a:r>
                      <a:r>
                        <a:rPr lang="en-US" sz="1800" baseline="0" dirty="0">
                          <a:effectLst/>
                        </a:rPr>
                        <a:t> Council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Final Maps Approved by CC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Small Lot Final Maps Submitted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3401557"/>
                  </a:ext>
                </a:extLst>
              </a:tr>
              <a:tr h="19290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Mangini</a:t>
                      </a:r>
                      <a:r>
                        <a:rPr lang="en-US" sz="1600" dirty="0">
                          <a:effectLst/>
                        </a:rPr>
                        <a:t> Ranch Phase 1 (833 dwelling units)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effectLst/>
                        </a:rPr>
                        <a:t>Village 1 (May 2018)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>
                          <a:effectLst/>
                        </a:rPr>
                        <a:t>Villages 8 and 9 (May 2018)</a:t>
                      </a:r>
                      <a:endParaRPr lang="en-US" sz="16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effectLst/>
                        </a:rPr>
                        <a:t>Village 2 (June 2018)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effectLst/>
                        </a:rPr>
                        <a:t>Village 5 (September 2019)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effectLst/>
                        </a:rPr>
                        <a:t>Villages 6 and 7 (November 2019)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>
                          <a:effectLst/>
                        </a:rPr>
                        <a:t>Village 4 (July 2020)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>
                          <a:effectLst/>
                        </a:rPr>
                        <a:t>Creekstone (December 2020)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>
                          <a:effectLst/>
                        </a:rPr>
                        <a:t>Village 3 (May 2021)</a:t>
                      </a:r>
                      <a:endParaRPr lang="en-US" sz="16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7827098"/>
                  </a:ext>
                </a:extLst>
              </a:tr>
              <a:tr h="839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White Rock Springs Ranch (395 dwelling units)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Village 1 </a:t>
                      </a:r>
                      <a:r>
                        <a:rPr lang="en-US" sz="1600" i="0" dirty="0">
                          <a:effectLst/>
                        </a:rPr>
                        <a:t>(July 2019)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effectLst/>
                        </a:rPr>
                        <a:t>Villages 8 and 9 (October 2019)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Villages 2 – 7 (December 2019)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3131639"/>
                  </a:ext>
                </a:extLst>
              </a:tr>
              <a:tr h="3177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Carr</a:t>
                      </a:r>
                      <a:r>
                        <a:rPr lang="en-US" sz="1600" dirty="0">
                          <a:effectLst/>
                        </a:rPr>
                        <a:t> Trust (28 dwelling units)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 err="1">
                          <a:effectLst/>
                        </a:rPr>
                        <a:t>Carr</a:t>
                      </a:r>
                      <a:r>
                        <a:rPr lang="en-US" sz="1600" i="0" dirty="0">
                          <a:effectLst/>
                        </a:rPr>
                        <a:t> Trust (July 23, 2019) </a:t>
                      </a:r>
                      <a:endParaRPr lang="en-US" sz="16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5255129"/>
                  </a:ext>
                </a:extLst>
              </a:tr>
              <a:tr h="11228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Russell Ranch Phase 1 (394 dwelling units)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effectLst/>
                        </a:rPr>
                        <a:t>Village 6</a:t>
                      </a:r>
                      <a:r>
                        <a:rPr lang="en-US" sz="1600" i="0" baseline="0" dirty="0">
                          <a:effectLst/>
                        </a:rPr>
                        <a:t> (February 2019)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Villages 1, 2, 3, and 7 (March 2019)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Village 5 and 8 (May 2019)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Village 4 (June 2019)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1762393"/>
                  </a:ext>
                </a:extLst>
              </a:tr>
              <a:tr h="2615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Russell Ranch Phase 3 (242 dwelling units)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 3A and 3B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9261838"/>
                  </a:ext>
                </a:extLst>
              </a:tr>
              <a:tr h="2781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Enclave at Folsom Ranch (111 dwelling units)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Enclave (April</a:t>
                      </a:r>
                      <a:r>
                        <a:rPr lang="en-US" sz="1600" baseline="0" dirty="0">
                          <a:effectLst/>
                        </a:rPr>
                        <a:t> 2020)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4228484"/>
                  </a:ext>
                </a:extLst>
              </a:tr>
              <a:tr h="839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Mangini</a:t>
                      </a:r>
                      <a:r>
                        <a:rPr lang="en-US" sz="1600" dirty="0">
                          <a:effectLst/>
                        </a:rPr>
                        <a:t> Ranch Phase 2 (545 dwelling units)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effectLst/>
                        </a:rPr>
                        <a:t>Village 7 (December 2019)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Villages</a:t>
                      </a:r>
                      <a:r>
                        <a:rPr lang="en-US" sz="1600" baseline="0" dirty="0">
                          <a:effectLst/>
                        </a:rPr>
                        <a:t> 4 and 8 (July 2020)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</a:rPr>
                        <a:t>Rockcress (Jan 2021)</a:t>
                      </a:r>
                      <a:endParaRPr lang="en-US" sz="1600" i="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Village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Village 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2935997"/>
                  </a:ext>
                </a:extLst>
              </a:tr>
              <a:tr h="2615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Toll Brothers at Folsom Ranch (804 dwelling units)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Phase 1A, Phase 1B and 1C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8075689"/>
                  </a:ext>
                </a:extLst>
              </a:tr>
              <a:tr h="29424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SF Lots Ready for Permits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2,130 lots mapped</a:t>
                      </a: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644 lots pending</a:t>
                      </a: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358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767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782" y="127000"/>
            <a:ext cx="9865065" cy="10980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Permit Tracking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FPA total permits 1399 (Q2: April – June 2021 = 321)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912D4-8D19-463C-8C43-09DC1D2F6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991" y="2368933"/>
            <a:ext cx="6721017" cy="3585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CAE285-04FD-4363-B36E-A179009C7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54" y="1368571"/>
            <a:ext cx="6922077" cy="5159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EA65E8-F16D-47E8-8348-6BC25AE1135D}"/>
              </a:ext>
            </a:extLst>
          </p:cNvPr>
          <p:cNvSpPr txBox="1"/>
          <p:nvPr/>
        </p:nvSpPr>
        <p:spPr>
          <a:xfrm>
            <a:off x="121958" y="3590886"/>
            <a:ext cx="7393687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2018 permits issued: 159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2019 permits issued: 300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2020 permits issued: 395</a:t>
            </a:r>
          </a:p>
          <a:p>
            <a:r>
              <a:rPr lang="en-US" sz="2400" u="sng" dirty="0">
                <a:solidFill>
                  <a:schemeClr val="accent1"/>
                </a:solidFill>
              </a:rPr>
              <a:t>2021 permits issued (January - June): 545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Total FPA Permits thru Q2 2021: 1399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Total homes occupied: 741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Estimated # residents (homes x 2.6 </a:t>
            </a:r>
            <a:r>
              <a:rPr lang="en-US" sz="2400" dirty="0" err="1">
                <a:solidFill>
                  <a:schemeClr val="accent1"/>
                </a:solidFill>
              </a:rPr>
              <a:t>pph</a:t>
            </a:r>
            <a:r>
              <a:rPr lang="en-US" sz="2400" dirty="0">
                <a:solidFill>
                  <a:schemeClr val="accent1"/>
                </a:solidFill>
              </a:rPr>
              <a:t>) = 1,926 persons </a:t>
            </a:r>
          </a:p>
        </p:txBody>
      </p:sp>
    </p:spTree>
    <p:extLst>
      <p:ext uri="{BB962C8B-B14F-4D97-AF65-F5344CB8AC3E}">
        <p14:creationId xmlns:p14="http://schemas.microsoft.com/office/powerpoint/2010/main" val="1511937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127000"/>
            <a:ext cx="8797925" cy="109802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FPA Quarterly Update Outline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98500" y="1651000"/>
            <a:ext cx="9271000" cy="45085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/>
              <a:t>Planning Activity</a:t>
            </a:r>
          </a:p>
          <a:p>
            <a:pPr>
              <a:buNone/>
            </a:pPr>
            <a:r>
              <a:rPr lang="en-US" sz="3600" dirty="0"/>
              <a:t>Infrastructure and Site Engineering Activity</a:t>
            </a:r>
          </a:p>
          <a:p>
            <a:pPr>
              <a:buNone/>
            </a:pPr>
            <a:r>
              <a:rPr lang="en-US" sz="3600" dirty="0"/>
              <a:t>Map Activity</a:t>
            </a:r>
          </a:p>
          <a:p>
            <a:pPr>
              <a:buNone/>
            </a:pPr>
            <a:r>
              <a:rPr lang="en-US" sz="3600" dirty="0"/>
              <a:t>Building Activity</a:t>
            </a:r>
          </a:p>
          <a:p>
            <a:pPr>
              <a:buNone/>
            </a:pPr>
            <a:r>
              <a:rPr lang="en-US" sz="3600" dirty="0"/>
              <a:t>Public Information/City Website</a:t>
            </a:r>
          </a:p>
          <a:p>
            <a:pPr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25832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52FC09-81DA-4FB1-98EB-74B46355F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49"/>
          <a:stretch/>
        </p:blipFill>
        <p:spPr>
          <a:xfrm>
            <a:off x="239246" y="0"/>
            <a:ext cx="11952754" cy="67569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4DA630-8286-40A5-B94D-BC6C58CD8CE2}"/>
              </a:ext>
            </a:extLst>
          </p:cNvPr>
          <p:cNvSpPr txBox="1"/>
          <p:nvPr/>
        </p:nvSpPr>
        <p:spPr>
          <a:xfrm>
            <a:off x="6013595" y="1868230"/>
            <a:ext cx="831418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Enclave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8C034F-252E-4A90-9368-31F0E0CCC0BF}"/>
              </a:ext>
            </a:extLst>
          </p:cNvPr>
          <p:cNvSpPr txBox="1"/>
          <p:nvPr/>
        </p:nvSpPr>
        <p:spPr>
          <a:xfrm>
            <a:off x="8778465" y="1688591"/>
            <a:ext cx="80956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Russell Ranch Phase 1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9C95A4-84CC-45C1-AD94-CB43CA3C2751}"/>
              </a:ext>
            </a:extLst>
          </p:cNvPr>
          <p:cNvSpPr txBox="1"/>
          <p:nvPr/>
        </p:nvSpPr>
        <p:spPr>
          <a:xfrm>
            <a:off x="8893259" y="2935203"/>
            <a:ext cx="9896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Carr</a:t>
            </a:r>
            <a:r>
              <a:rPr lang="en-US" sz="1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Trust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52875B-F235-4EC4-9B80-7160F12AD129}"/>
              </a:ext>
            </a:extLst>
          </p:cNvPr>
          <p:cNvSpPr txBox="1"/>
          <p:nvPr/>
        </p:nvSpPr>
        <p:spPr>
          <a:xfrm>
            <a:off x="9785191" y="2962966"/>
            <a:ext cx="783420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White Rock Springs Ranch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2121FE-EC75-4270-8224-A7FD363836A0}"/>
              </a:ext>
            </a:extLst>
          </p:cNvPr>
          <p:cNvSpPr txBox="1"/>
          <p:nvPr/>
        </p:nvSpPr>
        <p:spPr>
          <a:xfrm>
            <a:off x="7509056" y="3737192"/>
            <a:ext cx="85283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1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Ranch Phase 1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68A24F-E99D-4D0B-B83D-F10EA40CC9C2}"/>
              </a:ext>
            </a:extLst>
          </p:cNvPr>
          <p:cNvSpPr txBox="1"/>
          <p:nvPr/>
        </p:nvSpPr>
        <p:spPr>
          <a:xfrm>
            <a:off x="5017506" y="4461531"/>
            <a:ext cx="1201334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Toll Brothers Phase 1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06EAE6-4E7E-4AB2-9A78-25B0E4E93104}"/>
              </a:ext>
            </a:extLst>
          </p:cNvPr>
          <p:cNvSpPr txBox="1"/>
          <p:nvPr/>
        </p:nvSpPr>
        <p:spPr>
          <a:xfrm>
            <a:off x="7013308" y="2334922"/>
            <a:ext cx="85283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1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Ranch Phase 2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3E7008-59CD-4924-8E30-21A2F948908B}"/>
              </a:ext>
            </a:extLst>
          </p:cNvPr>
          <p:cNvSpPr/>
          <p:nvPr/>
        </p:nvSpPr>
        <p:spPr>
          <a:xfrm rot="15800480">
            <a:off x="6974790" y="2711245"/>
            <a:ext cx="1616980" cy="2525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CD49BB-B95D-4AA4-8D2F-B7383DC84405}"/>
              </a:ext>
            </a:extLst>
          </p:cNvPr>
          <p:cNvSpPr/>
          <p:nvPr/>
        </p:nvSpPr>
        <p:spPr>
          <a:xfrm rot="15741806">
            <a:off x="7031447" y="1620207"/>
            <a:ext cx="957458" cy="21188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BD662B-7A17-4768-B1CD-353117E4D24B}"/>
              </a:ext>
            </a:extLst>
          </p:cNvPr>
          <p:cNvSpPr/>
          <p:nvPr/>
        </p:nvSpPr>
        <p:spPr>
          <a:xfrm rot="14957496">
            <a:off x="6823077" y="1538755"/>
            <a:ext cx="516605" cy="11288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2F21A9-B492-4DDF-8F3C-5291AB31AF6F}"/>
              </a:ext>
            </a:extLst>
          </p:cNvPr>
          <p:cNvSpPr/>
          <p:nvPr/>
        </p:nvSpPr>
        <p:spPr>
          <a:xfrm rot="14957496">
            <a:off x="5137175" y="3638635"/>
            <a:ext cx="1463120" cy="18463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F23604-003F-452B-839F-E20864519C04}"/>
              </a:ext>
            </a:extLst>
          </p:cNvPr>
          <p:cNvSpPr/>
          <p:nvPr/>
        </p:nvSpPr>
        <p:spPr>
          <a:xfrm rot="14957496">
            <a:off x="8548283" y="1228520"/>
            <a:ext cx="1418899" cy="16753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FCFDAD5-9626-40A4-831B-3E5EFB720002}"/>
              </a:ext>
            </a:extLst>
          </p:cNvPr>
          <p:cNvSpPr/>
          <p:nvPr/>
        </p:nvSpPr>
        <p:spPr>
          <a:xfrm rot="14957496">
            <a:off x="9044945" y="2299401"/>
            <a:ext cx="1951306" cy="19181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69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28056" y="317458"/>
            <a:ext cx="9745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Ranch Phase 1 Neighborhoods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4F68FE-FA5C-4DBA-94F3-5656E58B2598}"/>
              </a:ext>
            </a:extLst>
          </p:cNvPr>
          <p:cNvSpPr txBox="1"/>
          <p:nvPr/>
        </p:nvSpPr>
        <p:spPr>
          <a:xfrm rot="21362454">
            <a:off x="3615920" y="6016005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White Rock Road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BFE48B-8F96-433E-99DC-A136DFBB04B0}"/>
              </a:ext>
            </a:extLst>
          </p:cNvPr>
          <p:cNvSpPr txBox="1"/>
          <p:nvPr/>
        </p:nvSpPr>
        <p:spPr>
          <a:xfrm rot="2138180">
            <a:off x="9262399" y="1873280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Placerville Road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6F5B525-D872-4B84-B962-C7E01CBEC589}"/>
              </a:ext>
            </a:extLst>
          </p:cNvPr>
          <p:cNvCxnSpPr/>
          <p:nvPr/>
        </p:nvCxnSpPr>
        <p:spPr>
          <a:xfrm flipH="1">
            <a:off x="7390878" y="1272322"/>
            <a:ext cx="2393202" cy="11653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5534A38-58EC-40E4-BB5E-12C0F9E6E2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40" y="976264"/>
            <a:ext cx="8821709" cy="588173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E2C7B53-0C9D-4C68-8D3E-D7FD3A62A319}"/>
              </a:ext>
            </a:extLst>
          </p:cNvPr>
          <p:cNvSpPr txBox="1"/>
          <p:nvPr/>
        </p:nvSpPr>
        <p:spPr>
          <a:xfrm>
            <a:off x="7685624" y="1123887"/>
            <a:ext cx="218989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Taylor Morrison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E7F4E7-F14E-4BA5-8F64-96EC49CBA691}"/>
              </a:ext>
            </a:extLst>
          </p:cNvPr>
          <p:cNvSpPr txBox="1"/>
          <p:nvPr/>
        </p:nvSpPr>
        <p:spPr>
          <a:xfrm>
            <a:off x="8056967" y="4810361"/>
            <a:ext cx="172711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Lennar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21FB76-DC53-4910-9FC3-404E8D07D4FB}"/>
              </a:ext>
            </a:extLst>
          </p:cNvPr>
          <p:cNvSpPr txBox="1"/>
          <p:nvPr/>
        </p:nvSpPr>
        <p:spPr>
          <a:xfrm>
            <a:off x="7729724" y="5517684"/>
            <a:ext cx="138790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Tri-Point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3CEAFF-E350-4A26-BCF0-31EFBA517D1E}"/>
              </a:ext>
            </a:extLst>
          </p:cNvPr>
          <p:cNvSpPr txBox="1"/>
          <p:nvPr/>
        </p:nvSpPr>
        <p:spPr>
          <a:xfrm>
            <a:off x="2854647" y="3422663"/>
            <a:ext cx="218989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Taylor Morrison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8DBE74-D61A-473D-BAF6-F9524A90B6BE}"/>
              </a:ext>
            </a:extLst>
          </p:cNvPr>
          <p:cNvSpPr txBox="1"/>
          <p:nvPr/>
        </p:nvSpPr>
        <p:spPr>
          <a:xfrm>
            <a:off x="3676060" y="2166445"/>
            <a:ext cx="172711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Tri-Point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EF2078-99F0-407B-8072-7E05C307FCD8}"/>
              </a:ext>
            </a:extLst>
          </p:cNvPr>
          <p:cNvSpPr txBox="1"/>
          <p:nvPr/>
        </p:nvSpPr>
        <p:spPr>
          <a:xfrm>
            <a:off x="5851871" y="2853868"/>
            <a:ext cx="150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highlight>
                  <a:srgbClr val="000000"/>
                </a:highlight>
              </a:rPr>
              <a:t>Park Site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D7BE26-51AA-4F2F-92AD-5FACEB8CB5BE}"/>
              </a:ext>
            </a:extLst>
          </p:cNvPr>
          <p:cNvSpPr txBox="1"/>
          <p:nvPr/>
        </p:nvSpPr>
        <p:spPr>
          <a:xfrm rot="3478778">
            <a:off x="7732516" y="3860543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White Rock Road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13D1B4-D321-408A-A094-07E9EF3C2839}"/>
              </a:ext>
            </a:extLst>
          </p:cNvPr>
          <p:cNvSpPr txBox="1"/>
          <p:nvPr/>
        </p:nvSpPr>
        <p:spPr>
          <a:xfrm rot="20443509">
            <a:off x="2734531" y="168576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Placerville Road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7B9D49-34CB-4DFE-9596-E23934612080}"/>
              </a:ext>
            </a:extLst>
          </p:cNvPr>
          <p:cNvSpPr txBox="1"/>
          <p:nvPr/>
        </p:nvSpPr>
        <p:spPr>
          <a:xfrm rot="16494310">
            <a:off x="4710867" y="4000421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  <a:highlight>
                  <a:srgbClr val="000000"/>
                </a:highlight>
              </a:rPr>
              <a:t>Mangini</a:t>
            </a:r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 Parkway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1FC6D3-DD0B-4B45-B3D7-EC0C0374581F}"/>
              </a:ext>
            </a:extLst>
          </p:cNvPr>
          <p:cNvSpPr txBox="1"/>
          <p:nvPr/>
        </p:nvSpPr>
        <p:spPr>
          <a:xfrm>
            <a:off x="4574710" y="6138859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East Bidwell Street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6528E42-1341-4EC5-9422-EDCC08F95FD7}"/>
              </a:ext>
            </a:extLst>
          </p:cNvPr>
          <p:cNvCxnSpPr>
            <a:cxnSpLocks/>
          </p:cNvCxnSpPr>
          <p:nvPr/>
        </p:nvCxnSpPr>
        <p:spPr>
          <a:xfrm flipH="1" flipV="1">
            <a:off x="7120161" y="2303913"/>
            <a:ext cx="1666460" cy="1635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F07EA74-A607-4187-B569-5C32D7471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71" y="1619301"/>
            <a:ext cx="2628616" cy="17526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C2B93B-EE62-400A-8E13-B7E4BDC055A4}"/>
              </a:ext>
            </a:extLst>
          </p:cNvPr>
          <p:cNvSpPr txBox="1"/>
          <p:nvPr/>
        </p:nvSpPr>
        <p:spPr>
          <a:xfrm>
            <a:off x="8587479" y="3091218"/>
            <a:ext cx="150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highlight>
                  <a:srgbClr val="000000"/>
                </a:highlight>
              </a:rPr>
              <a:t>School Site</a:t>
            </a:r>
          </a:p>
        </p:txBody>
      </p:sp>
    </p:spTree>
    <p:extLst>
      <p:ext uri="{BB962C8B-B14F-4D97-AF65-F5344CB8AC3E}">
        <p14:creationId xmlns:p14="http://schemas.microsoft.com/office/powerpoint/2010/main" val="3546251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127000"/>
            <a:ext cx="9202058" cy="109802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Activity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Ranch Phase 1 Builders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71832" y="1412141"/>
            <a:ext cx="10910089" cy="531885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endParaRPr lang="en-US" sz="1400" u="sng" dirty="0"/>
          </a:p>
          <a:p>
            <a:pPr marL="228600" lvl="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Taylor Morrison (Villages 6, 7) </a:t>
            </a:r>
          </a:p>
          <a:p>
            <a:pPr marL="228600" lvl="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Lennar (Villages 8, 9)</a:t>
            </a:r>
          </a:p>
          <a:p>
            <a:pPr marL="228600" lvl="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Tri Pointe Homes (Villages 3 – 5)</a:t>
            </a:r>
          </a:p>
          <a:p>
            <a:pPr marL="228600" lvl="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Tri-Pointe Homes (Creekstone)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673206" y="1428334"/>
            <a:ext cx="1050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Lennar: Villages 8 and 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7724" y="6040772"/>
            <a:ext cx="319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Tri-Pointe Homes: Creekstone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32962" y="6006559"/>
            <a:ext cx="327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Taylor Morrison: Villages 6 - 7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CF9356-4879-414B-81BF-3E49D4A787ED}"/>
              </a:ext>
            </a:extLst>
          </p:cNvPr>
          <p:cNvSpPr txBox="1"/>
          <p:nvPr/>
        </p:nvSpPr>
        <p:spPr>
          <a:xfrm>
            <a:off x="4258673" y="6000076"/>
            <a:ext cx="313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Tri-Pointe Homes: Villages 3 - 5</a:t>
            </a:r>
          </a:p>
        </p:txBody>
      </p:sp>
      <p:pic>
        <p:nvPicPr>
          <p:cNvPr id="13" name="Picture 1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F5183492-D6C4-464C-9E86-B64747BB74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2"/>
          <a:stretch/>
        </p:blipFill>
        <p:spPr>
          <a:xfrm>
            <a:off x="7893953" y="1499499"/>
            <a:ext cx="3217399" cy="201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4B1827-F7E5-4C96-8FB8-73EB416BED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" b="5895"/>
          <a:stretch/>
        </p:blipFill>
        <p:spPr>
          <a:xfrm>
            <a:off x="4242717" y="3804319"/>
            <a:ext cx="3136405" cy="207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sky, outdoor, road, street&#10;&#10;Description automatically generated">
            <a:extLst>
              <a:ext uri="{FF2B5EF4-FFF2-40B4-BE49-F238E27FC236}">
                <a16:creationId xmlns:a16="http://schemas.microsoft.com/office/drawing/2014/main" id="{64AAEA67-2651-4D07-86F7-7CF81A0C68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14498" r="12446" b="18559"/>
          <a:stretch/>
        </p:blipFill>
        <p:spPr>
          <a:xfrm>
            <a:off x="535654" y="3780009"/>
            <a:ext cx="3192234" cy="207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D40A9F4B-A69A-400E-B26E-BFE9388A61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10532" r="7420" b="18034"/>
          <a:stretch/>
        </p:blipFill>
        <p:spPr>
          <a:xfrm>
            <a:off x="7893953" y="3780008"/>
            <a:ext cx="3278390" cy="212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110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23362" y="318216"/>
            <a:ext cx="9745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Ranch Phase 2 and Enclave Neighborhoods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4F68FE-FA5C-4DBA-94F3-5656E58B2598}"/>
              </a:ext>
            </a:extLst>
          </p:cNvPr>
          <p:cNvSpPr txBox="1"/>
          <p:nvPr/>
        </p:nvSpPr>
        <p:spPr>
          <a:xfrm rot="21362454">
            <a:off x="3615920" y="6016005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White Rock Road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BFE48B-8F96-433E-99DC-A136DFBB04B0}"/>
              </a:ext>
            </a:extLst>
          </p:cNvPr>
          <p:cNvSpPr txBox="1"/>
          <p:nvPr/>
        </p:nvSpPr>
        <p:spPr>
          <a:xfrm rot="2138180">
            <a:off x="9262399" y="1873280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Placerville Road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72F50BA-D845-4BC5-8DDE-4F18C7A82073}"/>
              </a:ext>
            </a:extLst>
          </p:cNvPr>
          <p:cNvCxnSpPr>
            <a:cxnSpLocks/>
          </p:cNvCxnSpPr>
          <p:nvPr/>
        </p:nvCxnSpPr>
        <p:spPr>
          <a:xfrm>
            <a:off x="2384584" y="4413491"/>
            <a:ext cx="574216" cy="3317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1D74385-C1BC-4085-99FD-AC8A82271E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13" y="1167730"/>
            <a:ext cx="8377650" cy="558567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B265C55-743E-4DEC-82FE-F8DE45368469}"/>
              </a:ext>
            </a:extLst>
          </p:cNvPr>
          <p:cNvSpPr txBox="1"/>
          <p:nvPr/>
        </p:nvSpPr>
        <p:spPr>
          <a:xfrm>
            <a:off x="7261968" y="5993742"/>
            <a:ext cx="218989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Signature Homes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(Village 7)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A2B3651-1E89-48AC-9D0C-7C95A725F4BA}"/>
              </a:ext>
            </a:extLst>
          </p:cNvPr>
          <p:cNvSpPr txBox="1"/>
          <p:nvPr/>
        </p:nvSpPr>
        <p:spPr>
          <a:xfrm>
            <a:off x="2546597" y="5425823"/>
            <a:ext cx="1569106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Lennar Homes (Rockcress)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60F3C8-8F33-48D4-9C96-3773C0A51ADA}"/>
              </a:ext>
            </a:extLst>
          </p:cNvPr>
          <p:cNvSpPr txBox="1"/>
          <p:nvPr/>
        </p:nvSpPr>
        <p:spPr>
          <a:xfrm>
            <a:off x="572139" y="4690854"/>
            <a:ext cx="190900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KB Homes (Enclave)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7D95A37-A943-442A-ADB6-8684CA93B69A}"/>
              </a:ext>
            </a:extLst>
          </p:cNvPr>
          <p:cNvSpPr txBox="1"/>
          <p:nvPr/>
        </p:nvSpPr>
        <p:spPr>
          <a:xfrm>
            <a:off x="3229700" y="1562915"/>
            <a:ext cx="163188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KB Homes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(Soleil)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EEC17A1-C57E-4698-B51B-105F9D318F04}"/>
              </a:ext>
            </a:extLst>
          </p:cNvPr>
          <p:cNvCxnSpPr>
            <a:cxnSpLocks/>
          </p:cNvCxnSpPr>
          <p:nvPr/>
        </p:nvCxnSpPr>
        <p:spPr>
          <a:xfrm flipH="1">
            <a:off x="7699248" y="2491599"/>
            <a:ext cx="176413" cy="13031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8E88D4D-1118-475C-A711-B4A6869934B8}"/>
              </a:ext>
            </a:extLst>
          </p:cNvPr>
          <p:cNvSpPr txBox="1"/>
          <p:nvPr/>
        </p:nvSpPr>
        <p:spPr>
          <a:xfrm rot="18353042">
            <a:off x="2040558" y="3520492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Alder Creek Parkway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4168D58-424E-436E-9868-C3472F8EAE82}"/>
              </a:ext>
            </a:extLst>
          </p:cNvPr>
          <p:cNvSpPr txBox="1"/>
          <p:nvPr/>
        </p:nvSpPr>
        <p:spPr>
          <a:xfrm rot="20697501">
            <a:off x="5095117" y="1732103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Placerville Road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032D03-F523-47EC-9D51-DCEEC1BD3A12}"/>
              </a:ext>
            </a:extLst>
          </p:cNvPr>
          <p:cNvSpPr txBox="1"/>
          <p:nvPr/>
        </p:nvSpPr>
        <p:spPr>
          <a:xfrm>
            <a:off x="5429385" y="2994564"/>
            <a:ext cx="150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highlight>
                  <a:srgbClr val="000000"/>
                </a:highlight>
              </a:rPr>
              <a:t>School Site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9BA910E-907D-4C28-B3BC-1623D0CB8B6D}"/>
              </a:ext>
            </a:extLst>
          </p:cNvPr>
          <p:cNvSpPr txBox="1"/>
          <p:nvPr/>
        </p:nvSpPr>
        <p:spPr>
          <a:xfrm>
            <a:off x="5248668" y="3855533"/>
            <a:ext cx="150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highlight>
                  <a:srgbClr val="000000"/>
                </a:highlight>
              </a:rPr>
              <a:t>Fire Station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A6BDBA3-A081-4A88-9492-D08932EFEE00}"/>
              </a:ext>
            </a:extLst>
          </p:cNvPr>
          <p:cNvSpPr txBox="1"/>
          <p:nvPr/>
        </p:nvSpPr>
        <p:spPr>
          <a:xfrm>
            <a:off x="5420206" y="3394674"/>
            <a:ext cx="150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highlight>
                  <a:srgbClr val="000000"/>
                </a:highlight>
              </a:rPr>
              <a:t>Park Site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D6AA4E-29F6-4336-B639-6273A88B3136}"/>
              </a:ext>
            </a:extLst>
          </p:cNvPr>
          <p:cNvCxnSpPr>
            <a:cxnSpLocks/>
          </p:cNvCxnSpPr>
          <p:nvPr/>
        </p:nvCxnSpPr>
        <p:spPr>
          <a:xfrm flipV="1">
            <a:off x="2481144" y="4562856"/>
            <a:ext cx="1431349" cy="4819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F2D8F72-2D31-4653-9FF1-0B2456272620}"/>
              </a:ext>
            </a:extLst>
          </p:cNvPr>
          <p:cNvCxnSpPr>
            <a:cxnSpLocks/>
          </p:cNvCxnSpPr>
          <p:nvPr/>
        </p:nvCxnSpPr>
        <p:spPr>
          <a:xfrm flipV="1">
            <a:off x="4164832" y="4745225"/>
            <a:ext cx="1631885" cy="11461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1D84D80-7F96-4B7C-AC61-1BD194A40A0B}"/>
              </a:ext>
            </a:extLst>
          </p:cNvPr>
          <p:cNvCxnSpPr>
            <a:cxnSpLocks/>
          </p:cNvCxnSpPr>
          <p:nvPr/>
        </p:nvCxnSpPr>
        <p:spPr>
          <a:xfrm>
            <a:off x="4204467" y="2279580"/>
            <a:ext cx="1215739" cy="3620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5DB9F24-562A-45A7-93D3-EFD0C5673CB8}"/>
              </a:ext>
            </a:extLst>
          </p:cNvPr>
          <p:cNvCxnSpPr>
            <a:cxnSpLocks/>
            <a:stCxn id="52" idx="0"/>
          </p:cNvCxnSpPr>
          <p:nvPr/>
        </p:nvCxnSpPr>
        <p:spPr>
          <a:xfrm flipH="1" flipV="1">
            <a:off x="8212536" y="5044797"/>
            <a:ext cx="144379" cy="9489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23413AB-067E-4A68-B085-D43DC9F3CB67}"/>
              </a:ext>
            </a:extLst>
          </p:cNvPr>
          <p:cNvSpPr txBox="1"/>
          <p:nvPr/>
        </p:nvSpPr>
        <p:spPr>
          <a:xfrm>
            <a:off x="7161914" y="1756714"/>
            <a:ext cx="218989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Villages 1 and 2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 Point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0B4008-4C5C-4255-838A-C2EA41727B16}"/>
              </a:ext>
            </a:extLst>
          </p:cNvPr>
          <p:cNvSpPr txBox="1"/>
          <p:nvPr/>
        </p:nvSpPr>
        <p:spPr>
          <a:xfrm>
            <a:off x="4738819" y="5941437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East Bidwell Street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CFC147-1008-4591-8088-016446E71C8B}"/>
              </a:ext>
            </a:extLst>
          </p:cNvPr>
          <p:cNvSpPr txBox="1"/>
          <p:nvPr/>
        </p:nvSpPr>
        <p:spPr>
          <a:xfrm rot="16454264">
            <a:off x="6063435" y="3469048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Savannah Parkway</a:t>
            </a:r>
          </a:p>
        </p:txBody>
      </p:sp>
    </p:spTree>
    <p:extLst>
      <p:ext uri="{BB962C8B-B14F-4D97-AF65-F5344CB8AC3E}">
        <p14:creationId xmlns:p14="http://schemas.microsoft.com/office/powerpoint/2010/main" val="3821316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127000"/>
            <a:ext cx="9202058" cy="10980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Activity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Ranch Phase 2 and Enclave Builders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98499" y="1368895"/>
            <a:ext cx="10583422" cy="536210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endParaRPr lang="en-US" sz="1400" u="sng" dirty="0"/>
          </a:p>
          <a:p>
            <a:pPr marL="228600" lvl="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KB Homes (Enclave)</a:t>
            </a:r>
          </a:p>
          <a:p>
            <a:pPr marL="228600" lvl="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KB Homes (</a:t>
            </a:r>
            <a:r>
              <a:rPr lang="en-US" sz="2400" dirty="0" err="1"/>
              <a:t>Soliel</a:t>
            </a:r>
            <a:r>
              <a:rPr lang="en-US" sz="2400" dirty="0"/>
              <a:t>)</a:t>
            </a:r>
          </a:p>
          <a:p>
            <a:pPr marL="228600" lvl="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Signature Homes (Village 7)</a:t>
            </a:r>
          </a:p>
          <a:p>
            <a:pPr marL="228600" lvl="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Lennar Homes (Rockcress)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8910896" y="6154734"/>
            <a:ext cx="291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KB Homes: Enclave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4AD0C-5353-42C0-9672-C4E6E487F6FF}"/>
              </a:ext>
            </a:extLst>
          </p:cNvPr>
          <p:cNvSpPr txBox="1"/>
          <p:nvPr/>
        </p:nvSpPr>
        <p:spPr>
          <a:xfrm>
            <a:off x="4920097" y="6154734"/>
            <a:ext cx="291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KB Homes: </a:t>
            </a:r>
            <a:r>
              <a:rPr lang="en-US" b="1" dirty="0" err="1"/>
              <a:t>Soliel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511164-1A41-40F1-A071-52D4FAEB6A22}"/>
              </a:ext>
            </a:extLst>
          </p:cNvPr>
          <p:cNvSpPr txBox="1"/>
          <p:nvPr/>
        </p:nvSpPr>
        <p:spPr>
          <a:xfrm>
            <a:off x="834597" y="6150613"/>
            <a:ext cx="291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Signature Homes: Village 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EDE52D-A3B3-4A08-B842-469B20B687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6"/>
          <a:stretch/>
        </p:blipFill>
        <p:spPr>
          <a:xfrm>
            <a:off x="8717900" y="3938759"/>
            <a:ext cx="3065539" cy="2072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C4A9D5-C215-423E-9B8F-4B5A40FB476E}"/>
              </a:ext>
            </a:extLst>
          </p:cNvPr>
          <p:cNvSpPr txBox="1"/>
          <p:nvPr/>
        </p:nvSpPr>
        <p:spPr>
          <a:xfrm>
            <a:off x="5792829" y="1652005"/>
            <a:ext cx="166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Lennar Homes: </a:t>
            </a:r>
          </a:p>
          <a:p>
            <a:r>
              <a:rPr lang="en-US" b="1" dirty="0"/>
              <a:t>Rockcress</a:t>
            </a:r>
          </a:p>
        </p:txBody>
      </p:sp>
      <p:pic>
        <p:nvPicPr>
          <p:cNvPr id="6" name="Picture 5" descr="A building with a parking lot in front of it&#10;&#10;Description automatically generated with low confidence">
            <a:extLst>
              <a:ext uri="{FF2B5EF4-FFF2-40B4-BE49-F238E27FC236}">
                <a16:creationId xmlns:a16="http://schemas.microsoft.com/office/drawing/2014/main" id="{84182974-B191-4549-866A-5886B9D2CB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6641" r="9967" b="9307"/>
          <a:stretch/>
        </p:blipFill>
        <p:spPr>
          <a:xfrm>
            <a:off x="4675895" y="3989863"/>
            <a:ext cx="3547149" cy="202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sky, outdoor, building, road&#10;&#10;Description automatically generated">
            <a:extLst>
              <a:ext uri="{FF2B5EF4-FFF2-40B4-BE49-F238E27FC236}">
                <a16:creationId xmlns:a16="http://schemas.microsoft.com/office/drawing/2014/main" id="{41B62087-2F9A-419F-B11E-6747CCD002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7678" b="12960"/>
          <a:stretch/>
        </p:blipFill>
        <p:spPr>
          <a:xfrm>
            <a:off x="7563621" y="1592225"/>
            <a:ext cx="3018678" cy="2072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sky, road, outdoor, building&#10;&#10;Description automatically generated">
            <a:extLst>
              <a:ext uri="{FF2B5EF4-FFF2-40B4-BE49-F238E27FC236}">
                <a16:creationId xmlns:a16="http://schemas.microsoft.com/office/drawing/2014/main" id="{F29C0995-ECB3-4BE3-93BE-FB766D91A5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11445" b="14837"/>
          <a:stretch/>
        </p:blipFill>
        <p:spPr>
          <a:xfrm>
            <a:off x="808421" y="3985742"/>
            <a:ext cx="3490760" cy="202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2170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28056" y="317157"/>
            <a:ext cx="9745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Russell Ranch Phase 1 Neighborhoods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C7F497B-0C17-40F4-B1E6-88267B048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40" y="901932"/>
            <a:ext cx="9139309" cy="60928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079CE2-274C-49BB-8B9B-EC08C9DD2918}"/>
              </a:ext>
            </a:extLst>
          </p:cNvPr>
          <p:cNvSpPr txBox="1"/>
          <p:nvPr/>
        </p:nvSpPr>
        <p:spPr>
          <a:xfrm>
            <a:off x="3674934" y="5829404"/>
            <a:ext cx="148593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Meritage Homes Village 4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0EACB-9CEB-4330-A955-BA7B2AD9C100}"/>
              </a:ext>
            </a:extLst>
          </p:cNvPr>
          <p:cNvSpPr txBox="1"/>
          <p:nvPr/>
        </p:nvSpPr>
        <p:spPr>
          <a:xfrm>
            <a:off x="1631040" y="4501159"/>
            <a:ext cx="189757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Anthem United Villages 6, 8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747ED7-3C95-427D-A7D2-D758AFC35728}"/>
              </a:ext>
            </a:extLst>
          </p:cNvPr>
          <p:cNvSpPr txBox="1"/>
          <p:nvPr/>
        </p:nvSpPr>
        <p:spPr>
          <a:xfrm rot="18208321">
            <a:off x="2915084" y="3332753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highlight>
                  <a:srgbClr val="000000"/>
                </a:highlight>
              </a:rPr>
              <a:t>Grand Prairie Road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6C8D3A-73C9-476F-9138-F98EDDED8C16}"/>
              </a:ext>
            </a:extLst>
          </p:cNvPr>
          <p:cNvSpPr txBox="1"/>
          <p:nvPr/>
        </p:nvSpPr>
        <p:spPr>
          <a:xfrm rot="20840091">
            <a:off x="3574530" y="2453733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highlight>
                  <a:srgbClr val="000000"/>
                </a:highlight>
              </a:rPr>
              <a:t>Placerville Road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420853-9EAA-438B-9FDD-822B671CF435}"/>
              </a:ext>
            </a:extLst>
          </p:cNvPr>
          <p:cNvSpPr txBox="1"/>
          <p:nvPr/>
        </p:nvSpPr>
        <p:spPr>
          <a:xfrm rot="18310013">
            <a:off x="5878633" y="1393159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highlight>
                  <a:srgbClr val="000000"/>
                </a:highlight>
              </a:rPr>
              <a:t>Alder Creek Parkway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174598-1F6B-4E37-A0F3-930297EA3872}"/>
              </a:ext>
            </a:extLst>
          </p:cNvPr>
          <p:cNvSpPr txBox="1"/>
          <p:nvPr/>
        </p:nvSpPr>
        <p:spPr>
          <a:xfrm>
            <a:off x="6922711" y="2709898"/>
            <a:ext cx="317362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New Home Company Villages 1, 2, 3, 5, 7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0C4501E-BAE4-4705-A544-249392C6AD81}"/>
              </a:ext>
            </a:extLst>
          </p:cNvPr>
          <p:cNvCxnSpPr/>
          <p:nvPr/>
        </p:nvCxnSpPr>
        <p:spPr>
          <a:xfrm flipH="1">
            <a:off x="6096000" y="3063841"/>
            <a:ext cx="826711" cy="14373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84630DF-C67D-4DA1-800A-A608CA2F17C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3528612" y="4754331"/>
            <a:ext cx="767163" cy="1007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0F6B11-BB40-46C9-8974-5374535B211C}"/>
              </a:ext>
            </a:extLst>
          </p:cNvPr>
          <p:cNvCxnSpPr>
            <a:cxnSpLocks/>
          </p:cNvCxnSpPr>
          <p:nvPr/>
        </p:nvCxnSpPr>
        <p:spPr>
          <a:xfrm flipV="1">
            <a:off x="4741016" y="5524500"/>
            <a:ext cx="685168" cy="3049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711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127000"/>
            <a:ext cx="9202058" cy="10980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Activity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Russell Ranch Phase 1 Builders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71832" y="1412141"/>
            <a:ext cx="10910089" cy="5318859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u="sng" dirty="0"/>
          </a:p>
          <a:p>
            <a:pPr marL="2286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The New Home Company (Villages 1, 2, 3, 5, 7)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Meritage Homes (Village 4)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Anthem United (Villages 6 and 8)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DD0ACC-4AF8-4662-85A4-E1B231E9EEBE}"/>
              </a:ext>
            </a:extLst>
          </p:cNvPr>
          <p:cNvSpPr txBox="1"/>
          <p:nvPr/>
        </p:nvSpPr>
        <p:spPr>
          <a:xfrm>
            <a:off x="4596666" y="5959165"/>
            <a:ext cx="3498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Anthem United: Villages 6 and 8</a:t>
            </a:r>
          </a:p>
        </p:txBody>
      </p:sp>
      <p:pic>
        <p:nvPicPr>
          <p:cNvPr id="10" name="Picture 9" descr="A close up of a street in front of a house&#10;&#10;Description automatically generated">
            <a:extLst>
              <a:ext uri="{FF2B5EF4-FFF2-40B4-BE49-F238E27FC236}">
                <a16:creationId xmlns:a16="http://schemas.microsoft.com/office/drawing/2014/main" id="{4278BF17-1A6D-4231-925D-451B698658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1"/>
          <a:stretch/>
        </p:blipFill>
        <p:spPr>
          <a:xfrm>
            <a:off x="553144" y="3300107"/>
            <a:ext cx="3661613" cy="1822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1EABC2-83D8-49A8-8791-373F1CC19D54}"/>
              </a:ext>
            </a:extLst>
          </p:cNvPr>
          <p:cNvSpPr txBox="1"/>
          <p:nvPr/>
        </p:nvSpPr>
        <p:spPr>
          <a:xfrm>
            <a:off x="484192" y="5163500"/>
            <a:ext cx="234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Meritage: Village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DD0ACC-4AF8-4662-85A4-E1B231E9EEBE}"/>
              </a:ext>
            </a:extLst>
          </p:cNvPr>
          <p:cNvSpPr txBox="1"/>
          <p:nvPr/>
        </p:nvSpPr>
        <p:spPr>
          <a:xfrm>
            <a:off x="8074006" y="3935889"/>
            <a:ext cx="3498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New Home Company: Village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143DF-3560-4DF9-AD6D-C7E94D40DC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9751" r="2952" b="5103"/>
          <a:stretch/>
        </p:blipFill>
        <p:spPr>
          <a:xfrm>
            <a:off x="8294362" y="1781962"/>
            <a:ext cx="2987559" cy="2086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house with a car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C03DC9F5-536D-44C0-AA34-6622D7C27E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0" t="12801" r="14050" b="24741"/>
          <a:stretch/>
        </p:blipFill>
        <p:spPr>
          <a:xfrm>
            <a:off x="4702429" y="3642504"/>
            <a:ext cx="3286953" cy="216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2308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8238" y="316082"/>
            <a:ext cx="10890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Trust and White Rock Springs Ranch Neighborhoods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7DA647-BAA0-4700-8C39-7547AE4DEFD8}"/>
              </a:ext>
            </a:extLst>
          </p:cNvPr>
          <p:cNvSpPr txBox="1"/>
          <p:nvPr/>
        </p:nvSpPr>
        <p:spPr>
          <a:xfrm>
            <a:off x="3570486" y="2097068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Highway 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53DEE-8468-4005-AA4E-22F9CB563E6A}"/>
              </a:ext>
            </a:extLst>
          </p:cNvPr>
          <p:cNvSpPr txBox="1"/>
          <p:nvPr/>
        </p:nvSpPr>
        <p:spPr>
          <a:xfrm>
            <a:off x="5846961" y="2406622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Alder Creek Parkway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FE2E90-24C8-4E48-8D6B-EC532966BDCF}"/>
              </a:ext>
            </a:extLst>
          </p:cNvPr>
          <p:cNvSpPr txBox="1"/>
          <p:nvPr/>
        </p:nvSpPr>
        <p:spPr>
          <a:xfrm rot="21042520">
            <a:off x="7989899" y="5295937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Grand Prairie Road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306E8E-9C5A-4ABB-A395-5180B37E804B}"/>
              </a:ext>
            </a:extLst>
          </p:cNvPr>
          <p:cNvSpPr txBox="1"/>
          <p:nvPr/>
        </p:nvSpPr>
        <p:spPr>
          <a:xfrm rot="19144621">
            <a:off x="794657" y="2431377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Placerville Road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FE2E90-24C8-4E48-8D6B-EC532966BDCF}"/>
              </a:ext>
            </a:extLst>
          </p:cNvPr>
          <p:cNvSpPr txBox="1"/>
          <p:nvPr/>
        </p:nvSpPr>
        <p:spPr>
          <a:xfrm rot="820415">
            <a:off x="1658856" y="2432087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Grand Prairie Road</a:t>
            </a:r>
          </a:p>
        </p:txBody>
      </p:sp>
      <p:pic>
        <p:nvPicPr>
          <p:cNvPr id="3" name="Picture 2" descr="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4E1175E0-A831-475F-A0CE-375A7A26C0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29" y="1006483"/>
            <a:ext cx="8680922" cy="57879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0258A5-D3F3-4D40-A3CF-3873CA608B44}"/>
              </a:ext>
            </a:extLst>
          </p:cNvPr>
          <p:cNvSpPr txBox="1"/>
          <p:nvPr/>
        </p:nvSpPr>
        <p:spPr>
          <a:xfrm rot="18575731">
            <a:off x="1365285" y="4588204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highlight>
                  <a:srgbClr val="000000"/>
                </a:highlight>
              </a:rPr>
              <a:t>Grand Prairie Road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6F4489-19D3-4DD6-BF78-CCF0993C310B}"/>
              </a:ext>
            </a:extLst>
          </p:cNvPr>
          <p:cNvSpPr txBox="1"/>
          <p:nvPr/>
        </p:nvSpPr>
        <p:spPr>
          <a:xfrm rot="21409634">
            <a:off x="5960485" y="1140846"/>
            <a:ext cx="2307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highlight>
                  <a:srgbClr val="000000"/>
                </a:highlight>
              </a:rPr>
              <a:t>Rock Springs  Ranch Road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81F404-51A2-4CAE-8EA4-48560EA3903C}"/>
              </a:ext>
            </a:extLst>
          </p:cNvPr>
          <p:cNvSpPr txBox="1"/>
          <p:nvPr/>
        </p:nvSpPr>
        <p:spPr>
          <a:xfrm>
            <a:off x="8409902" y="1574764"/>
            <a:ext cx="259436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Richmond American</a:t>
            </a:r>
          </a:p>
          <a:p>
            <a:pPr algn="ctr"/>
            <a:r>
              <a:rPr lang="en-US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Carr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Trust/Village 1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9E50F6-5DF4-44FE-9AEB-4C8228A7EB65}"/>
              </a:ext>
            </a:extLst>
          </p:cNvPr>
          <p:cNvSpPr txBox="1"/>
          <p:nvPr/>
        </p:nvSpPr>
        <p:spPr>
          <a:xfrm rot="4718804">
            <a:off x="9245767" y="5113959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White Rock Road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3DC4C6-0DFE-4C1C-B98B-95160F649D62}"/>
              </a:ext>
            </a:extLst>
          </p:cNvPr>
          <p:cNvSpPr txBox="1"/>
          <p:nvPr/>
        </p:nvSpPr>
        <p:spPr>
          <a:xfrm rot="3819351">
            <a:off x="5846960" y="5512975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solidFill>
                  <a:schemeClr val="bg1"/>
                </a:solidFill>
                <a:highlight>
                  <a:srgbClr val="000000"/>
                </a:highlight>
              </a:rPr>
              <a:t>Mangini</a:t>
            </a:r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 Parkway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178380-A63A-443D-9313-EF2E9AEEC566}"/>
              </a:ext>
            </a:extLst>
          </p:cNvPr>
          <p:cNvSpPr txBox="1"/>
          <p:nvPr/>
        </p:nvSpPr>
        <p:spPr>
          <a:xfrm rot="20980963">
            <a:off x="3345926" y="5873989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Placerville Road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0A30A0-C36E-40B4-82C6-9FD140A86C99}"/>
              </a:ext>
            </a:extLst>
          </p:cNvPr>
          <p:cNvSpPr txBox="1"/>
          <p:nvPr/>
        </p:nvSpPr>
        <p:spPr>
          <a:xfrm>
            <a:off x="2017316" y="3225968"/>
            <a:ext cx="183778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JMC Homes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Villages 8, 9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AF358B9-814A-41B7-AD57-B5A1CBF93C57}"/>
              </a:ext>
            </a:extLst>
          </p:cNvPr>
          <p:cNvCxnSpPr>
            <a:cxnSpLocks/>
          </p:cNvCxnSpPr>
          <p:nvPr/>
        </p:nvCxnSpPr>
        <p:spPr>
          <a:xfrm flipH="1">
            <a:off x="7685588" y="1928707"/>
            <a:ext cx="724314" cy="16512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77DA808-CFD8-4672-B555-2DF906A5EE1D}"/>
              </a:ext>
            </a:extLst>
          </p:cNvPr>
          <p:cNvCxnSpPr>
            <a:cxnSpLocks/>
          </p:cNvCxnSpPr>
          <p:nvPr/>
        </p:nvCxnSpPr>
        <p:spPr>
          <a:xfrm>
            <a:off x="3866162" y="3579913"/>
            <a:ext cx="892800" cy="4790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007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127000"/>
            <a:ext cx="9202058" cy="10980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Activity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Trust and White Rock Springs Ranch Builders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98499" y="1717590"/>
            <a:ext cx="10583422" cy="5013410"/>
          </a:xfrm>
        </p:spPr>
        <p:txBody>
          <a:bodyPr>
            <a:normAutofit/>
          </a:bodyPr>
          <a:lstStyle/>
          <a:p>
            <a:pPr marL="2286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Richmond American (</a:t>
            </a:r>
            <a:r>
              <a:rPr lang="en-US" sz="2400" dirty="0" err="1"/>
              <a:t>Carr</a:t>
            </a:r>
            <a:r>
              <a:rPr lang="en-US" sz="2400" dirty="0"/>
              <a:t> Trust/Villages 1 - 3)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JMC Homes (Villages 8 and 9)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450172" y="5781622"/>
            <a:ext cx="3132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Richmond American: </a:t>
            </a:r>
            <a:r>
              <a:rPr lang="en-US" b="1" dirty="0" err="1"/>
              <a:t>Carr</a:t>
            </a:r>
            <a:r>
              <a:rPr lang="en-US" b="1" dirty="0"/>
              <a:t> Trust</a:t>
            </a:r>
          </a:p>
        </p:txBody>
      </p:sp>
      <p:pic>
        <p:nvPicPr>
          <p:cNvPr id="6" name="Picture 5" descr="A house that has a sign on the side of a road&#10;&#10;Description automatically generated">
            <a:extLst>
              <a:ext uri="{FF2B5EF4-FFF2-40B4-BE49-F238E27FC236}">
                <a16:creationId xmlns:a16="http://schemas.microsoft.com/office/drawing/2014/main" id="{577B1EEA-8AD6-4A48-841E-4B4E3BC4CD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0" b="6175"/>
          <a:stretch/>
        </p:blipFill>
        <p:spPr>
          <a:xfrm>
            <a:off x="4450172" y="3487355"/>
            <a:ext cx="3554861" cy="203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47A39B-7258-4721-89DC-5B9F3F23E792}"/>
              </a:ext>
            </a:extLst>
          </p:cNvPr>
          <p:cNvSpPr txBox="1"/>
          <p:nvPr/>
        </p:nvSpPr>
        <p:spPr>
          <a:xfrm>
            <a:off x="592932" y="5735262"/>
            <a:ext cx="3132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JMC Model Home Sites: Villages 8 and 9</a:t>
            </a:r>
          </a:p>
        </p:txBody>
      </p:sp>
      <p:pic>
        <p:nvPicPr>
          <p:cNvPr id="5" name="Picture 4" descr="A white truck parked in front of a house&#10;&#10;Description automatically generated with low confidence">
            <a:extLst>
              <a:ext uri="{FF2B5EF4-FFF2-40B4-BE49-F238E27FC236}">
                <a16:creationId xmlns:a16="http://schemas.microsoft.com/office/drawing/2014/main" id="{594000E7-3DBF-47BE-BA14-EE9C0689F6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2" r="16804" b="13992"/>
          <a:stretch/>
        </p:blipFill>
        <p:spPr>
          <a:xfrm>
            <a:off x="698499" y="3487354"/>
            <a:ext cx="3253050" cy="1961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836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3466" y="355014"/>
            <a:ext cx="10890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Toll Brothers at Folsom Ranch Neighborhoods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7DA647-BAA0-4700-8C39-7547AE4DEFD8}"/>
              </a:ext>
            </a:extLst>
          </p:cNvPr>
          <p:cNvSpPr txBox="1"/>
          <p:nvPr/>
        </p:nvSpPr>
        <p:spPr>
          <a:xfrm>
            <a:off x="3570486" y="2097068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Highway 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53DEE-8468-4005-AA4E-22F9CB563E6A}"/>
              </a:ext>
            </a:extLst>
          </p:cNvPr>
          <p:cNvSpPr txBox="1"/>
          <p:nvPr/>
        </p:nvSpPr>
        <p:spPr>
          <a:xfrm>
            <a:off x="5846961" y="2406622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Alder Creek Parkway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FE2E90-24C8-4E48-8D6B-EC532966BDCF}"/>
              </a:ext>
            </a:extLst>
          </p:cNvPr>
          <p:cNvSpPr txBox="1"/>
          <p:nvPr/>
        </p:nvSpPr>
        <p:spPr>
          <a:xfrm rot="21042520">
            <a:off x="7989899" y="5295937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Grand Prairie Road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306E8E-9C5A-4ABB-A395-5180B37E804B}"/>
              </a:ext>
            </a:extLst>
          </p:cNvPr>
          <p:cNvSpPr txBox="1"/>
          <p:nvPr/>
        </p:nvSpPr>
        <p:spPr>
          <a:xfrm rot="19144621">
            <a:off x="794657" y="2431377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Placerville Road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FE2E90-24C8-4E48-8D6B-EC532966BDCF}"/>
              </a:ext>
            </a:extLst>
          </p:cNvPr>
          <p:cNvSpPr txBox="1"/>
          <p:nvPr/>
        </p:nvSpPr>
        <p:spPr>
          <a:xfrm rot="820415">
            <a:off x="1658856" y="2432087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Grand Prairie Road</a:t>
            </a:r>
          </a:p>
        </p:txBody>
      </p:sp>
      <p:pic>
        <p:nvPicPr>
          <p:cNvPr id="4" name="Picture 3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E072EF34-C868-41A9-84D9-94C5FB53F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37" y="994952"/>
            <a:ext cx="8521562" cy="56810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6C5615-A10A-4BE0-B704-4B3F9D787EC4}"/>
              </a:ext>
            </a:extLst>
          </p:cNvPr>
          <p:cNvSpPr txBox="1"/>
          <p:nvPr/>
        </p:nvSpPr>
        <p:spPr>
          <a:xfrm>
            <a:off x="7450248" y="4449551"/>
            <a:ext cx="176608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Toll Brothers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Phase 1A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451483-5489-41EA-BD8D-E520F0E4A043}"/>
              </a:ext>
            </a:extLst>
          </p:cNvPr>
          <p:cNvSpPr txBox="1"/>
          <p:nvPr/>
        </p:nvSpPr>
        <p:spPr>
          <a:xfrm>
            <a:off x="6890964" y="2052679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White Rock Road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DB99A6-A088-42DA-AAE5-8A84754C73E1}"/>
              </a:ext>
            </a:extLst>
          </p:cNvPr>
          <p:cNvSpPr txBox="1"/>
          <p:nvPr/>
        </p:nvSpPr>
        <p:spPr>
          <a:xfrm rot="19801689">
            <a:off x="4152472" y="3368461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East Bidwell Street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7EF6B5-1329-4061-B4FC-DB797F3DBDF2}"/>
              </a:ext>
            </a:extLst>
          </p:cNvPr>
          <p:cNvSpPr txBox="1"/>
          <p:nvPr/>
        </p:nvSpPr>
        <p:spPr>
          <a:xfrm rot="996647">
            <a:off x="3494286" y="5638310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solidFill>
                  <a:schemeClr val="bg1"/>
                </a:solidFill>
                <a:highlight>
                  <a:srgbClr val="000000"/>
                </a:highlight>
              </a:rPr>
              <a:t>Mangini</a:t>
            </a:r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 Parkway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05F420-68B5-4A02-AC3F-AE1D0BD1066F}"/>
              </a:ext>
            </a:extLst>
          </p:cNvPr>
          <p:cNvCxnSpPr>
            <a:cxnSpLocks/>
          </p:cNvCxnSpPr>
          <p:nvPr/>
        </p:nvCxnSpPr>
        <p:spPr>
          <a:xfrm flipH="1" flipV="1">
            <a:off x="6556249" y="4177594"/>
            <a:ext cx="893999" cy="6870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DB27215-50B7-49AA-B019-59E4FEAEA8A6}"/>
              </a:ext>
            </a:extLst>
          </p:cNvPr>
          <p:cNvSpPr txBox="1"/>
          <p:nvPr/>
        </p:nvSpPr>
        <p:spPr>
          <a:xfrm>
            <a:off x="8743064" y="1785944"/>
            <a:ext cx="219786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Toll Brothers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Phase 1B and 1C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084A22-531B-4052-A97E-D072D025A31F}"/>
              </a:ext>
            </a:extLst>
          </p:cNvPr>
          <p:cNvCxnSpPr>
            <a:cxnSpLocks/>
          </p:cNvCxnSpPr>
          <p:nvPr/>
        </p:nvCxnSpPr>
        <p:spPr>
          <a:xfrm flipH="1">
            <a:off x="8542609" y="2493830"/>
            <a:ext cx="893999" cy="8423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702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A98343-F42A-4720-84CF-B763748B1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74" y="0"/>
            <a:ext cx="10732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5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127000"/>
            <a:ext cx="9672127" cy="10980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Sales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sales 1217 (Q2: April – June 2021: 186)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0C2319E-46D0-4366-8A38-40C6D5560F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979641"/>
              </p:ext>
            </p:extLst>
          </p:nvPr>
        </p:nvGraphicFramePr>
        <p:xfrm>
          <a:off x="374905" y="1374489"/>
          <a:ext cx="10168128" cy="4989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2663">
                  <a:extLst>
                    <a:ext uri="{9D8B030D-6E8A-4147-A177-3AD203B41FA5}">
                      <a16:colId xmlns:a16="http://schemas.microsoft.com/office/drawing/2014/main" val="1551340629"/>
                    </a:ext>
                  </a:extLst>
                </a:gridCol>
                <a:gridCol w="1746504">
                  <a:extLst>
                    <a:ext uri="{9D8B030D-6E8A-4147-A177-3AD203B41FA5}">
                      <a16:colId xmlns:a16="http://schemas.microsoft.com/office/drawing/2014/main" val="2228852887"/>
                    </a:ext>
                  </a:extLst>
                </a:gridCol>
                <a:gridCol w="1664208">
                  <a:extLst>
                    <a:ext uri="{9D8B030D-6E8A-4147-A177-3AD203B41FA5}">
                      <a16:colId xmlns:a16="http://schemas.microsoft.com/office/drawing/2014/main" val="2061845295"/>
                    </a:ext>
                  </a:extLst>
                </a:gridCol>
                <a:gridCol w="1444753">
                  <a:extLst>
                    <a:ext uri="{9D8B030D-6E8A-4147-A177-3AD203B41FA5}">
                      <a16:colId xmlns:a16="http://schemas.microsoft.com/office/drawing/2014/main" val="2466367422"/>
                    </a:ext>
                  </a:extLst>
                </a:gridCol>
              </a:tblGrid>
              <a:tr h="470375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Builder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May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June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6748017"/>
                  </a:ext>
                </a:extLst>
              </a:tr>
              <a:tr h="410851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Taylor Morrison (Azure II and Dakota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472207"/>
                  </a:ext>
                </a:extLst>
              </a:tr>
              <a:tr h="410851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Tri Pointe (Brookstone, Waterstone, and Creekstone)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8310595"/>
                  </a:ext>
                </a:extLst>
              </a:tr>
              <a:tr h="410851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Meritage (Steel Canyon)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6263768"/>
                  </a:ext>
                </a:extLst>
              </a:tr>
              <a:tr h="410851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Anthem United (Iron Ridge)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5447167"/>
                  </a:ext>
                </a:extLst>
              </a:tr>
              <a:tr h="4108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New Home Company (</a:t>
                      </a:r>
                      <a:r>
                        <a:rPr lang="en-US" sz="1800" dirty="0" err="1"/>
                        <a:t>SilverCrest</a:t>
                      </a:r>
                      <a:r>
                        <a:rPr lang="en-US" sz="1800" dirty="0"/>
                        <a:t> and Gold Hills)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7462853"/>
                  </a:ext>
                </a:extLst>
              </a:tr>
              <a:tr h="410851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Richmond American (</a:t>
                      </a:r>
                      <a:r>
                        <a:rPr lang="en-US" sz="1800" dirty="0" err="1"/>
                        <a:t>Ladera</a:t>
                      </a:r>
                      <a:r>
                        <a:rPr lang="en-US" sz="1800" dirty="0"/>
                        <a:t>, Mesa, and Stone Bluff)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830722"/>
                  </a:ext>
                </a:extLst>
              </a:tr>
              <a:tr h="4108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KB Homes (Enclave and Soleil)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780878"/>
                  </a:ext>
                </a:extLst>
              </a:tr>
              <a:tr h="410851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Lennar (Rockcress, Aster and Lunaria)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6624633"/>
                  </a:ext>
                </a:extLst>
              </a:tr>
              <a:tr h="410851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JMC Homes (Sycamore Creek)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6139763"/>
                  </a:ext>
                </a:extLst>
              </a:tr>
              <a:tr h="410851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Signature Homes (Legacy)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Completing Model Homes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3732149"/>
                  </a:ext>
                </a:extLst>
              </a:tr>
              <a:tr h="410851"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3413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6391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127000"/>
            <a:ext cx="7175500" cy="109802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98500" y="1651000"/>
            <a:ext cx="9525000" cy="4508500"/>
          </a:xfrm>
        </p:spPr>
        <p:txBody>
          <a:bodyPr/>
          <a:lstStyle/>
          <a:p>
            <a:pPr>
              <a:buNone/>
            </a:pPr>
            <a:r>
              <a:rPr lang="en-US" dirty="0"/>
              <a:t>Quarterly presentations and additional project information can be found on the City’s website:</a:t>
            </a:r>
          </a:p>
          <a:p>
            <a:pPr>
              <a:buNone/>
            </a:pPr>
            <a:r>
              <a:rPr lang="en-US" sz="3200" dirty="0">
                <a:hlinkClick r:id="rId2"/>
              </a:rPr>
              <a:t>https://www.folsom.ca.us/government/community-development/planning-services/folsom-plan-area/maps-and-documents/-folder-162</a:t>
            </a:r>
            <a:r>
              <a:rPr lang="en-US" sz="32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635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127000"/>
            <a:ext cx="9350375" cy="10980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Activity (last 90 days)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Development Applications (now pending)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EB14384-4E88-4DE6-9914-5707E77A34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9342001"/>
              </p:ext>
            </p:extLst>
          </p:nvPr>
        </p:nvGraphicFramePr>
        <p:xfrm>
          <a:off x="237745" y="1641782"/>
          <a:ext cx="10286999" cy="2651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6999">
                  <a:extLst>
                    <a:ext uri="{9D8B030D-6E8A-4147-A177-3AD203B41FA5}">
                      <a16:colId xmlns:a16="http://schemas.microsoft.com/office/drawing/2014/main" val="1476740030"/>
                    </a:ext>
                  </a:extLst>
                </a:gridCol>
              </a:tblGrid>
              <a:tr h="55638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/>
                        <a:t>New Development Applications Submitted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953611"/>
                  </a:ext>
                </a:extLst>
              </a:tr>
              <a:tr h="523655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b="0" i="0" u="none" strike="noStrike" dirty="0" err="1">
                          <a:effectLst/>
                          <a:latin typeface="+mn-lt"/>
                        </a:rPr>
                        <a:t>Mangini</a:t>
                      </a:r>
                      <a:r>
                        <a:rPr lang="en-US" sz="2600" b="0" i="0" u="none" strike="noStrike" dirty="0">
                          <a:effectLst/>
                          <a:latin typeface="+mn-lt"/>
                        </a:rPr>
                        <a:t> Ranch Ph. 1C South Vesting TSM &amp; PD</a:t>
                      </a:r>
                    </a:p>
                  </a:txBody>
                  <a:tcPr anchor="ctr"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626831"/>
                  </a:ext>
                </a:extLst>
              </a:tr>
              <a:tr h="523655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b="0" i="0" u="none" strike="noStrike" dirty="0">
                          <a:effectLst/>
                          <a:latin typeface="+mn-lt"/>
                        </a:rPr>
                        <a:t>Russell Ranch Ph. 2 TM Amendments &amp; Design Review (Villages 1, 2, 4)</a:t>
                      </a:r>
                    </a:p>
                  </a:txBody>
                  <a:tcPr anchor="ctr"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9253028"/>
                  </a:ext>
                </a:extLst>
              </a:tr>
              <a:tr h="523655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b="0" i="0" u="none" strike="noStrike" dirty="0">
                          <a:effectLst/>
                          <a:latin typeface="+mn-lt"/>
                        </a:rPr>
                        <a:t>White Rock Springs Ranch Village 9 Master Plan Design Review</a:t>
                      </a:r>
                    </a:p>
                  </a:txBody>
                  <a:tcPr anchor="ctr"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962541"/>
                  </a:ext>
                </a:extLst>
              </a:tr>
              <a:tr h="523655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b="0" i="0" u="none" strike="noStrike" dirty="0">
                          <a:effectLst/>
                          <a:latin typeface="+mn-lt"/>
                        </a:rPr>
                        <a:t>UCD Development Agreement Amendment</a:t>
                      </a:r>
                    </a:p>
                  </a:txBody>
                  <a:tcPr anchor="ctr"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529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085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11" y="127000"/>
            <a:ext cx="10311693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Applications Submitted/Pending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Ranch Phase IC South Vesting TSM and Planned Development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AB2E-3391-4D23-9863-B3189E857B36}"/>
              </a:ext>
            </a:extLst>
          </p:cNvPr>
          <p:cNvSpPr txBox="1"/>
          <p:nvPr/>
        </p:nvSpPr>
        <p:spPr>
          <a:xfrm>
            <a:off x="5429455" y="1833404"/>
            <a:ext cx="278968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Request to subdivide 27 acres into 115 detached small lot single-family lots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63A43-A5AE-412A-9A72-36326D7EB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203" y="1472374"/>
            <a:ext cx="3336851" cy="1838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D7D588-0F71-4E49-85D7-B6B610F8E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34" y="1450081"/>
            <a:ext cx="4858255" cy="3039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39B727-9ACD-42CA-87BA-B15AA4890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776" y="4020878"/>
            <a:ext cx="8049768" cy="244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50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11" y="127000"/>
            <a:ext cx="10311693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Applications Submitted/Pending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Russell Ranch Phase 2 Map Amendments and Design Review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AB2E-3391-4D23-9863-B3189E857B36}"/>
              </a:ext>
            </a:extLst>
          </p:cNvPr>
          <p:cNvSpPr txBox="1"/>
          <p:nvPr/>
        </p:nvSpPr>
        <p:spPr>
          <a:xfrm>
            <a:off x="5779008" y="1686515"/>
            <a:ext cx="2770632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Request to modify previous TSM approval to remove active adult designation (no change to lot number) and design plans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0251A-1B78-47DF-B174-D313B6445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31" y="4718419"/>
            <a:ext cx="11835938" cy="193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AE01C3-7D14-42F3-8F5F-E5E4186C7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254" y="1462008"/>
            <a:ext cx="2552700" cy="3019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AFE885-1535-4CDE-A556-8F7D93D78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46" y="1335802"/>
            <a:ext cx="2188105" cy="3271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E9852-0CB1-44D8-96C1-1665CF302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955" y="1335802"/>
            <a:ext cx="2488741" cy="3271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758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11" y="127000"/>
            <a:ext cx="10311693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Applications Submitted/Pending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Rock Springs Ranch Village 9 Master Plan Review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AB2E-3391-4D23-9863-B3189E857B36}"/>
              </a:ext>
            </a:extLst>
          </p:cNvPr>
          <p:cNvSpPr txBox="1"/>
          <p:nvPr/>
        </p:nvSpPr>
        <p:spPr>
          <a:xfrm>
            <a:off x="5685460" y="1784908"/>
            <a:ext cx="224957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Request for approval of Design Review by Richmond Homes for 42 homes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1D2C6-1931-4FB6-9E79-FD7AAF822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8034" y="1436560"/>
            <a:ext cx="2249570" cy="2174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ECC452-C9C3-410B-B551-6422F4E36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80" y="1439846"/>
            <a:ext cx="5050177" cy="2118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572860-8DDD-439E-9144-EB722C464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36" y="3822124"/>
            <a:ext cx="10972800" cy="275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584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11" y="127000"/>
            <a:ext cx="10311693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Applications Submitted/Pending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UCD Development Agreement Amendment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AB2E-3391-4D23-9863-B3189E857B36}"/>
              </a:ext>
            </a:extLst>
          </p:cNvPr>
          <p:cNvSpPr txBox="1"/>
          <p:nvPr/>
        </p:nvSpPr>
        <p:spPr>
          <a:xfrm>
            <a:off x="8653230" y="3556808"/>
            <a:ext cx="308152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Request by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UCDavis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Health for Amendment to the Development Agreement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262CC-1B1D-4D52-BD16-3A21AE6D7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0" r="11592"/>
          <a:stretch/>
        </p:blipFill>
        <p:spPr>
          <a:xfrm>
            <a:off x="8649253" y="1501765"/>
            <a:ext cx="3085505" cy="1753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5E22E7-7D61-4475-9701-9DAF711D4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11" y="1501765"/>
            <a:ext cx="7959090" cy="50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55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127000"/>
            <a:ext cx="9350375" cy="10980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Activity (last 90 days)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Actions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EB14384-4E88-4DE6-9914-5707E77A34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1158"/>
              </p:ext>
            </p:extLst>
          </p:nvPr>
        </p:nvGraphicFramePr>
        <p:xfrm>
          <a:off x="607946" y="1364301"/>
          <a:ext cx="9925050" cy="526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5050">
                  <a:extLst>
                    <a:ext uri="{9D8B030D-6E8A-4147-A177-3AD203B41FA5}">
                      <a16:colId xmlns:a16="http://schemas.microsoft.com/office/drawing/2014/main" val="1476740030"/>
                    </a:ext>
                  </a:extLst>
                </a:gridCol>
              </a:tblGrid>
              <a:tr h="52639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/>
                        <a:t>Planning Commission Actions on Development Applications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953611"/>
                  </a:ext>
                </a:extLst>
              </a:tr>
              <a:tr h="5263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Mangini</a:t>
                      </a:r>
                      <a:r>
                        <a:rPr lang="en-US" sz="2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Ranch Lot 16 Apartment Project</a:t>
                      </a:r>
                      <a:endParaRPr lang="en-US" sz="26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2959370"/>
                  </a:ext>
                </a:extLst>
              </a:tr>
              <a:tr h="526396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b="0" i="0" u="none" strike="noStrike" dirty="0" err="1">
                          <a:effectLst/>
                          <a:latin typeface="+mn-lt"/>
                        </a:rPr>
                        <a:t>Mangini</a:t>
                      </a:r>
                      <a:r>
                        <a:rPr lang="en-US" sz="2600" b="0" i="0" u="none" strike="noStrike" dirty="0">
                          <a:effectLst/>
                          <a:latin typeface="+mn-lt"/>
                        </a:rPr>
                        <a:t> Ranch Lot 14 Bungalows Project </a:t>
                      </a:r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00576494"/>
                  </a:ext>
                </a:extLst>
              </a:tr>
              <a:tr h="526396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b="0" i="0" u="none" strike="noStrike" dirty="0">
                          <a:effectLst/>
                          <a:latin typeface="+mn-lt"/>
                        </a:rPr>
                        <a:t>Parcel 61 and 77 Commercial Tentative Parcel Map and PD Permit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6070218"/>
                  </a:ext>
                </a:extLst>
              </a:tr>
              <a:tr h="5263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Dignity Health Medical Campus PD Permit and Conditional Use Permit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839975"/>
                  </a:ext>
                </a:extLst>
              </a:tr>
              <a:tr h="52639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City Council Actions on Development Applications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084450"/>
                  </a:ext>
                </a:extLst>
              </a:tr>
              <a:tr h="526396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1800"/>
                        </a:spcAft>
                        <a:buNone/>
                      </a:pPr>
                      <a:r>
                        <a:rPr lang="en-US" sz="2600" dirty="0"/>
                        <a:t>Dignity Health Medical Campus Development Agreement Amendment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2743927"/>
                  </a:ext>
                </a:extLst>
              </a:tr>
              <a:tr h="526396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1800"/>
                        </a:spcAft>
                        <a:buNone/>
                      </a:pPr>
                      <a:r>
                        <a:rPr lang="en-US" sz="2600" dirty="0" err="1"/>
                        <a:t>Mangini</a:t>
                      </a:r>
                      <a:r>
                        <a:rPr lang="en-US" sz="2600" dirty="0"/>
                        <a:t> Ranch Phase 3 Large and Small Lot Subdivision Maps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845038"/>
                  </a:ext>
                </a:extLst>
              </a:tr>
              <a:tr h="526396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1800"/>
                        </a:spcAft>
                        <a:buNone/>
                      </a:pPr>
                      <a:r>
                        <a:rPr lang="en-US" sz="2600" dirty="0" err="1"/>
                        <a:t>Mangini</a:t>
                      </a:r>
                      <a:r>
                        <a:rPr lang="en-US" sz="2600" dirty="0"/>
                        <a:t> Ranch Phase 1C North Subdivision Map and Design Review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3232565"/>
                  </a:ext>
                </a:extLst>
              </a:tr>
              <a:tr h="526396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1800"/>
                        </a:spcAft>
                        <a:buNone/>
                      </a:pPr>
                      <a:r>
                        <a:rPr lang="en-US" sz="2600" dirty="0" err="1"/>
                        <a:t>Mangini</a:t>
                      </a:r>
                      <a:r>
                        <a:rPr lang="en-US" sz="2600" dirty="0"/>
                        <a:t> Ranch Phase 1C 4-Pack Subdivision Map and PD Permit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7107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814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4836</TotalTime>
  <Words>1583</Words>
  <Application>Microsoft Office PowerPoint</Application>
  <PresentationFormat>Widescreen</PresentationFormat>
  <Paragraphs>288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Arial Hebrew Light</vt:lpstr>
      <vt:lpstr>Arial Hebrew Scholar Light</vt:lpstr>
      <vt:lpstr>Calibri</vt:lpstr>
      <vt:lpstr>Calibri Light</vt:lpstr>
      <vt:lpstr>Calluna</vt:lpstr>
      <vt:lpstr>Georgia</vt:lpstr>
      <vt:lpstr>Wingdings</vt:lpstr>
      <vt:lpstr>Office Theme</vt:lpstr>
      <vt:lpstr>1_Office Theme</vt:lpstr>
      <vt:lpstr>Folsom Plan Area  Quarterly Update Q2 2021</vt:lpstr>
      <vt:lpstr>FPA Quarterly Update Outline</vt:lpstr>
      <vt:lpstr>PowerPoint Presentation</vt:lpstr>
      <vt:lpstr>Planning Activity (last 90 days) New Development Applications (now pending)</vt:lpstr>
      <vt:lpstr>Development Applications Submitted/Pending Mangini Ranch Phase IC South Vesting TSM and Planned Development</vt:lpstr>
      <vt:lpstr>Development Applications Submitted/Pending Russell Ranch Phase 2 Map Amendments and Design Review</vt:lpstr>
      <vt:lpstr>Development Applications Submitted/Pending White Rock Springs Ranch Village 9 Master Plan Review</vt:lpstr>
      <vt:lpstr>Development Applications Submitted/Pending UCD Development Agreement Amendment</vt:lpstr>
      <vt:lpstr>Planning Activity (last 90 days) City Actions</vt:lpstr>
      <vt:lpstr>PC Approved May 5, 2021 Mangini Place St Anton Affordable Apartments Design Review</vt:lpstr>
      <vt:lpstr>PC Approved June 2, 2021 Mangini Ranch Lot 14 Bungalows Parcel Map and Design Review</vt:lpstr>
      <vt:lpstr>PC Approved June 16, 2021 Commercial Parcels 61 &amp; 77 Tentative Parcel Map and PD Permit</vt:lpstr>
      <vt:lpstr>PC Recommended, CC Approved June 22, 2021 Dignity Health Development Agreement Amendment (PC approved PD Permit and CUP)</vt:lpstr>
      <vt:lpstr>PC Recommended, CC Approved June 22, 2021 Mangini Ranch Phase 3 Large and Small Lot Subdivision Maps</vt:lpstr>
      <vt:lpstr>PC Recommended, CC Approved June 22, 2021 Mangini Ranch Phase 1C (north) – Subdivision Map/Design Review</vt:lpstr>
      <vt:lpstr>PC Recommended, CC Approved June 22, 2021 Mangini Ranch Phase 1C (4-pack) – Subdivision Map/Planned Development</vt:lpstr>
      <vt:lpstr>PowerPoint Presentation</vt:lpstr>
      <vt:lpstr>PowerPoint Presentation</vt:lpstr>
      <vt:lpstr>Building Permit Tracking FPA total permits 1399 (Q2: April – June 2021 = 321)</vt:lpstr>
      <vt:lpstr>PowerPoint Presentation</vt:lpstr>
      <vt:lpstr>PowerPoint Presentation</vt:lpstr>
      <vt:lpstr>Building Activity Mangini Ranch Phase 1 Builders</vt:lpstr>
      <vt:lpstr>PowerPoint Presentation</vt:lpstr>
      <vt:lpstr>Building Activity Mangini Ranch Phase 2 and Enclave Builders</vt:lpstr>
      <vt:lpstr>PowerPoint Presentation</vt:lpstr>
      <vt:lpstr>Building Activity Russell Ranch Phase 1 Builders</vt:lpstr>
      <vt:lpstr>PowerPoint Presentation</vt:lpstr>
      <vt:lpstr>Building Activity Carr Trust and White Rock Springs Ranch Builders</vt:lpstr>
      <vt:lpstr>PowerPoint Presentation</vt:lpstr>
      <vt:lpstr>Home Sales Total sales 1217 (Q2: April – June 2021: 186)</vt:lpstr>
      <vt:lpstr>Questions?</vt:lpstr>
    </vt:vector>
  </TitlesOfParts>
  <Company>City of Folsom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 Johns</dc:creator>
  <cp:lastModifiedBy>Pam Johns</cp:lastModifiedBy>
  <cp:revision>485</cp:revision>
  <cp:lastPrinted>2021-04-27T17:49:10Z</cp:lastPrinted>
  <dcterms:created xsi:type="dcterms:W3CDTF">2018-06-11T19:54:23Z</dcterms:created>
  <dcterms:modified xsi:type="dcterms:W3CDTF">2021-09-14T21:51:01Z</dcterms:modified>
</cp:coreProperties>
</file>