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7" r:id="rId4"/>
    <p:sldId id="272" r:id="rId5"/>
    <p:sldId id="268" r:id="rId6"/>
    <p:sldId id="269" r:id="rId7"/>
    <p:sldId id="262" r:id="rId8"/>
    <p:sldId id="273" r:id="rId9"/>
    <p:sldId id="275" r:id="rId10"/>
    <p:sldId id="274" r:id="rId11"/>
    <p:sldId id="25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7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231" autoAdjust="0"/>
  </p:normalViewPr>
  <p:slideViewPr>
    <p:cSldViewPr snapToGrid="0">
      <p:cViewPr varScale="1">
        <p:scale>
          <a:sx n="107" d="100"/>
          <a:sy n="107" d="100"/>
        </p:scale>
        <p:origin x="5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0388E21-1959-473B-BCA1-6131A91A544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6A5E9D8-C793-4CAF-9C14-E916679E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5E9D8-C793-4CAF-9C14-E916679E7E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5" y="17855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777" y="5298740"/>
            <a:ext cx="9144000" cy="1012950"/>
          </a:xfrm>
        </p:spPr>
        <p:txBody>
          <a:bodyPr anchor="ctr"/>
          <a:lstStyle>
            <a:lvl1pPr algn="l">
              <a:defRPr sz="6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5695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617242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06506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43C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7720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593179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2390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9507370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8895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540042"/>
            <a:ext cx="3932237" cy="104257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1540042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or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2079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056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496926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434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0B2A-0360-4BCF-ACA4-3AAB2D1101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7.jpg@01D6340D.41F7B3E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300 </a:t>
            </a:r>
            <a:r>
              <a:rPr lang="en-US" sz="4400" dirty="0" err="1"/>
              <a:t>Persifer</a:t>
            </a:r>
            <a:r>
              <a:rPr lang="en-US" sz="4400" dirty="0"/>
              <a:t> Street</a:t>
            </a:r>
            <a:br>
              <a:rPr lang="en-US" dirty="0"/>
            </a:br>
            <a:r>
              <a:rPr lang="en-US" sz="4400" dirty="0"/>
              <a:t>Sale of Surplus Land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DB1A6E-7689-4391-9F09-90DB1FFB2076}"/>
              </a:ext>
            </a:extLst>
          </p:cNvPr>
          <p:cNvSpPr/>
          <p:nvPr/>
        </p:nvSpPr>
        <p:spPr>
          <a:xfrm rot="19451537">
            <a:off x="5854324" y="2628418"/>
            <a:ext cx="2120975" cy="1012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3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EE80-9064-41E3-B963-E4318088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Recommend sale of 300 </a:t>
            </a:r>
            <a:r>
              <a:rPr lang="en-US" sz="4800" dirty="0" err="1"/>
              <a:t>Persifer</a:t>
            </a:r>
            <a:r>
              <a:rPr lang="en-US" sz="4800" dirty="0"/>
              <a:t> to Habitat with the following terms: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AD9FF-07D4-41FA-BBE9-C3346A4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2" y="1649505"/>
            <a:ext cx="10515600" cy="5065059"/>
          </a:xfrm>
        </p:spPr>
        <p:txBody>
          <a:bodyPr>
            <a:normAutofit/>
          </a:bodyPr>
          <a:lstStyle/>
          <a:p>
            <a:pPr marL="457200" marR="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32004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800" dirty="0">
                <a:latin typeface="+mn-lt"/>
                <a:ea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roperty will be subdivided by the City into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individual residential lots (Theodore Judah lotting pattern).</a:t>
            </a:r>
          </a:p>
          <a:p>
            <a:pPr marL="457200" marR="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32004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800" dirty="0">
                <a:latin typeface="+mn-lt"/>
                <a:ea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roperty will be sold to Habitat for a total sum of $10,000 for the purpose of creating at least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for-sale affordable housing unit on each of the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lots, with an additional smaller secondary or accessory dwelling unit on each lot.</a:t>
            </a:r>
          </a:p>
          <a:p>
            <a:pPr marL="457200" marR="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32004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Transfer of ownership of the property to Habitat is subject to a Regulatory Agreement and Declaration of Restrictive Covenants. </a:t>
            </a:r>
          </a:p>
          <a:p>
            <a:pPr marL="457200" marR="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32004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800">
                <a:effectLst/>
                <a:latin typeface="+mn-lt"/>
                <a:ea typeface="Times New Roman" panose="02020603050405020304" pitchFamily="18" charset="0"/>
              </a:rPr>
              <a:t>City 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will support Habitat’s efforts to secure future grant funding and/or fee reductions for off-site infrastructure improvements, design and permitting.</a:t>
            </a:r>
          </a:p>
        </p:txBody>
      </p:sp>
    </p:spTree>
    <p:extLst>
      <p:ext uri="{BB962C8B-B14F-4D97-AF65-F5344CB8AC3E}">
        <p14:creationId xmlns:p14="http://schemas.microsoft.com/office/powerpoint/2010/main" val="79573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0C34-C0C4-4A86-90AF-1AE7ABEC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Surplus Land Act Requirements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F2256CE-440C-4E58-BA6B-EC68DFA16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741" y="1721224"/>
            <a:ext cx="5446059" cy="4455739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+mn-lt"/>
                <a:ea typeface="Calibri" panose="020F0502020204030204" pitchFamily="34" charset="0"/>
                <a:cs typeface="Arabic Typesetting" panose="03020402040406030203" pitchFamily="66" charset="-78"/>
              </a:rPr>
              <a:t>No Offers or Agreement on Terms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abic Typesetting" panose="03020402040406030203" pitchFamily="66" charset="-78"/>
              </a:rPr>
              <a:t>If there are no agreement on terms or no offers on the surplus property, the City may sell the property without further obligations, except: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abic Typesetting" panose="03020402040406030203" pitchFamily="66" charset="-78"/>
              </a:rPr>
              <a:t>If the site is later developed as residential with 10 or more units, at least 15% of the units must be affordable to lower income and must have recorded the following affordability restrictions.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EC264-777E-4C72-8652-E3C258AA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0" y="1454121"/>
            <a:ext cx="5181600" cy="4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0C34-C0C4-4A86-90AF-1AE7ABEC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12" y="0"/>
            <a:ext cx="10155792" cy="1325563"/>
          </a:xfrm>
        </p:spPr>
        <p:txBody>
          <a:bodyPr>
            <a:noAutofit/>
          </a:bodyPr>
          <a:lstStyle/>
          <a:p>
            <a:r>
              <a:rPr lang="en-US" sz="4800" dirty="0"/>
              <a:t>Background/Site History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897609-E97D-4BA1-A379-2BA7A910D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24432"/>
              </p:ext>
            </p:extLst>
          </p:nvPr>
        </p:nvGraphicFramePr>
        <p:xfrm>
          <a:off x="514012" y="1588322"/>
          <a:ext cx="10019876" cy="394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188">
                  <a:extLst>
                    <a:ext uri="{9D8B030D-6E8A-4147-A177-3AD203B41FA5}">
                      <a16:colId xmlns:a16="http://schemas.microsoft.com/office/drawing/2014/main" val="750343128"/>
                    </a:ext>
                  </a:extLst>
                </a:gridCol>
                <a:gridCol w="7790688">
                  <a:extLst>
                    <a:ext uri="{9D8B030D-6E8A-4147-A177-3AD203B41FA5}">
                      <a16:colId xmlns:a16="http://schemas.microsoft.com/office/drawing/2014/main" val="1204945583"/>
                    </a:ext>
                  </a:extLst>
                </a:gridCol>
              </a:tblGrid>
              <a:tr h="373357">
                <a:tc>
                  <a:txBody>
                    <a:bodyPr/>
                    <a:lstStyle/>
                    <a:p>
                      <a:r>
                        <a:rPr lang="en-US" sz="2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15464"/>
                  </a:ext>
                </a:extLst>
              </a:tr>
              <a:tr h="445142">
                <a:tc>
                  <a:txBody>
                    <a:bodyPr/>
                    <a:lstStyle/>
                    <a:p>
                      <a:r>
                        <a:rPr lang="en-US" sz="2200" dirty="0"/>
                        <a:t>1961 - 2008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purchased site and used for Fire Station, City Hall Annex, City Library, and Army Corps offices for Folsom Lake Crossing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77329"/>
                  </a:ext>
                </a:extLst>
              </a:tr>
              <a:tr h="390327">
                <a:tc>
                  <a:txBody>
                    <a:bodyPr/>
                    <a:lstStyle/>
                    <a:p>
                      <a:r>
                        <a:rPr lang="en-US" sz="2200" dirty="0"/>
                        <a:t>2009 - 2017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Building vacant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46814"/>
                  </a:ext>
                </a:extLst>
              </a:tr>
              <a:tr h="644425">
                <a:tc>
                  <a:txBody>
                    <a:bodyPr/>
                    <a:lstStyle/>
                    <a:p>
                      <a:r>
                        <a:rPr lang="en-US" sz="2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Council approved building demo, land use change from commercial to single-family high density, and 5 lot subdivision in keeping with Theodore Judah historic lotting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48131"/>
                  </a:ext>
                </a:extLst>
              </a:tr>
              <a:tr h="406807">
                <a:tc>
                  <a:txBody>
                    <a:bodyPr/>
                    <a:lstStyle/>
                    <a:p>
                      <a:r>
                        <a:rPr lang="en-US" sz="2200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Council Resolution declaring 300 </a:t>
                      </a:r>
                      <a:r>
                        <a:rPr lang="en-US" sz="2200" dirty="0" err="1"/>
                        <a:t>Persifer</a:t>
                      </a:r>
                      <a:r>
                        <a:rPr lang="en-US" sz="2200" dirty="0"/>
                        <a:t> as surplus land for purpose of developing at least 5 for sale affordable housing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703131"/>
                  </a:ext>
                </a:extLst>
              </a:tr>
              <a:tr h="467225">
                <a:tc>
                  <a:txBody>
                    <a:bodyPr/>
                    <a:lstStyle/>
                    <a:p>
                      <a:r>
                        <a:rPr lang="en-US" sz="2200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Staff commenced surplus land disposition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4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2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A3BA-BAE5-40E2-A14E-B3863631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300 </a:t>
            </a:r>
            <a:r>
              <a:rPr lang="en-US" sz="4800" dirty="0" err="1"/>
              <a:t>Persifer</a:t>
            </a:r>
            <a:r>
              <a:rPr lang="en-US" sz="4800" dirty="0"/>
              <a:t> Street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444CD-24A2-481E-857C-8AE0E2A33A65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8"/>
          <a:stretch/>
        </p:blipFill>
        <p:spPr bwMode="auto">
          <a:xfrm>
            <a:off x="6493398" y="1480701"/>
            <a:ext cx="4036008" cy="2605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0722D5-A1AA-41C5-9321-BFDAFC99F299}"/>
              </a:ext>
            </a:extLst>
          </p:cNvPr>
          <p:cNvSpPr txBox="1"/>
          <p:nvPr/>
        </p:nvSpPr>
        <p:spPr>
          <a:xfrm>
            <a:off x="374904" y="4083302"/>
            <a:ext cx="5721096" cy="25423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Acreage: 0.91 acres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General Plan Designation: SFHD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Zoning Designation: R-1-M (SF Residential – Small Lot)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Historic District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Persifer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Dean Subarea (Design Guidelines)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Subdivide into five single family lots in the historic Theodore Judah lotting pattern (~7,000 sf, 50’w x 140’d)</a:t>
            </a:r>
          </a:p>
        </p:txBody>
      </p:sp>
      <p:pic>
        <p:nvPicPr>
          <p:cNvPr id="1026" name="c9ba4176-2d5a-487e-afa5-5c57d171c67c" descr="Image">
            <a:extLst>
              <a:ext uri="{FF2B5EF4-FFF2-40B4-BE49-F238E27FC236}">
                <a16:creationId xmlns:a16="http://schemas.microsoft.com/office/drawing/2014/main" id="{7149DA4D-47B3-4AB9-A7CA-C1EDCDF77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25743"/>
          <a:stretch/>
        </p:blipFill>
        <p:spPr bwMode="auto">
          <a:xfrm>
            <a:off x="374904" y="1489421"/>
            <a:ext cx="5755936" cy="25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81AC-AAFC-4741-9C3D-D817C70768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33"/>
          <a:stretch/>
        </p:blipFill>
        <p:spPr>
          <a:xfrm>
            <a:off x="6295697" y="4209118"/>
            <a:ext cx="4233709" cy="23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0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0C34-C0C4-4A86-90AF-1AE7ABEC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12" y="0"/>
            <a:ext cx="10155792" cy="1325563"/>
          </a:xfrm>
        </p:spPr>
        <p:txBody>
          <a:bodyPr>
            <a:noAutofit/>
          </a:bodyPr>
          <a:lstStyle/>
          <a:p>
            <a:r>
              <a:rPr lang="en-US" sz="4800" dirty="0"/>
              <a:t>Folsom’s Surplus Land Act Process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897609-E97D-4BA1-A379-2BA7A910D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18509"/>
              </p:ext>
            </p:extLst>
          </p:nvPr>
        </p:nvGraphicFramePr>
        <p:xfrm>
          <a:off x="514012" y="1635444"/>
          <a:ext cx="10019876" cy="401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277">
                  <a:extLst>
                    <a:ext uri="{9D8B030D-6E8A-4147-A177-3AD203B41FA5}">
                      <a16:colId xmlns:a16="http://schemas.microsoft.com/office/drawing/2014/main" val="750343128"/>
                    </a:ext>
                  </a:extLst>
                </a:gridCol>
                <a:gridCol w="7240599">
                  <a:extLst>
                    <a:ext uri="{9D8B030D-6E8A-4147-A177-3AD203B41FA5}">
                      <a16:colId xmlns:a16="http://schemas.microsoft.com/office/drawing/2014/main" val="1204945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15464"/>
                  </a:ext>
                </a:extLst>
              </a:tr>
              <a:tr h="747291">
                <a:tc>
                  <a:txBody>
                    <a:bodyPr/>
                    <a:lstStyle/>
                    <a:p>
                      <a:r>
                        <a:rPr lang="en-US" sz="2200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declared 300 </a:t>
                      </a:r>
                      <a:r>
                        <a:rPr lang="en-US" sz="2200" dirty="0" err="1"/>
                        <a:t>Persifer</a:t>
                      </a:r>
                      <a:r>
                        <a:rPr lang="en-US" sz="2200" dirty="0"/>
                        <a:t> as surplus land, staff prepared and distributed Surplus Land Notice soliciting interest (60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77329"/>
                  </a:ext>
                </a:extLst>
              </a:tr>
              <a:tr h="747291">
                <a:tc>
                  <a:txBody>
                    <a:bodyPr/>
                    <a:lstStyle/>
                    <a:p>
                      <a:r>
                        <a:rPr lang="en-US" sz="2200" dirty="0"/>
                        <a:t>November and December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received two letters of interest from Habitat for Humanity and Retraining the Village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48131"/>
                  </a:ext>
                </a:extLst>
              </a:tr>
              <a:tr h="418483">
                <a:tc>
                  <a:txBody>
                    <a:bodyPr/>
                    <a:lstStyle/>
                    <a:p>
                      <a:r>
                        <a:rPr lang="en-US" sz="2200" dirty="0"/>
                        <a:t>January – 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conducted 90-day negotiation period with both parties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703131"/>
                  </a:ext>
                </a:extLst>
              </a:tr>
              <a:tr h="424038">
                <a:tc>
                  <a:txBody>
                    <a:bodyPr/>
                    <a:lstStyle/>
                    <a:p>
                      <a:r>
                        <a:rPr lang="en-US" sz="2200" dirty="0"/>
                        <a:t>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received final proposals from both interested parties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27563"/>
                  </a:ext>
                </a:extLst>
              </a:tr>
              <a:tr h="452256">
                <a:tc>
                  <a:txBody>
                    <a:bodyPr/>
                    <a:lstStyle/>
                    <a:p>
                      <a:r>
                        <a:rPr lang="en-US" sz="2200" dirty="0"/>
                        <a:t>April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City submitted summary of process and proposals to HCD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44798"/>
                  </a:ext>
                </a:extLst>
              </a:tr>
              <a:tr h="747291">
                <a:tc>
                  <a:txBody>
                    <a:bodyPr/>
                    <a:lstStyle/>
                    <a:p>
                      <a:r>
                        <a:rPr lang="en-US" sz="2200" dirty="0"/>
                        <a:t>May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HCD letter confirming compliance SLA with reference to affordability preference and equity sharing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02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54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4E0-15AF-4CC5-A99D-09A8F7E8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7" y="0"/>
            <a:ext cx="9617242" cy="1325563"/>
          </a:xfrm>
        </p:spPr>
        <p:txBody>
          <a:bodyPr>
            <a:normAutofit/>
          </a:bodyPr>
          <a:lstStyle/>
          <a:p>
            <a:r>
              <a:rPr lang="en-US" sz="4800" dirty="0"/>
              <a:t>State Review (HCD Letter 5-7-21)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F28A-A89F-429A-ABEA-BA27C5D0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97" y="1783976"/>
            <a:ext cx="10526824" cy="4930333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/>
              <a:t>Folsom land disposition process deemed in compliance with procedural requirements of Surplus Land Act</a:t>
            </a:r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/>
              <a:t>Habitat for Humanity proposed for 10 for-sale units for lower income households (6 units at 60% AMI and 4 units at 80% AMI)</a:t>
            </a:r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/>
              <a:t>Retraining the Village proposed 4 for-sale units for moderate income households (120% AMI), plus potential ADU and JADU rentals, plus 1 home for transitional homeless senior housing</a:t>
            </a:r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b="1" dirty="0"/>
              <a:t>City shall give priority to entity proposing greatest number of affordable units with deepest average level of affordability (Habitat for Humanity)</a:t>
            </a:r>
          </a:p>
        </p:txBody>
      </p:sp>
    </p:spTree>
    <p:extLst>
      <p:ext uri="{BB962C8B-B14F-4D97-AF65-F5344CB8AC3E}">
        <p14:creationId xmlns:p14="http://schemas.microsoft.com/office/powerpoint/2010/main" val="48521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9696-5CA3-4261-BC65-43C18006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6" y="0"/>
            <a:ext cx="10113484" cy="1325563"/>
          </a:xfrm>
        </p:spPr>
        <p:txBody>
          <a:bodyPr>
            <a:noAutofit/>
          </a:bodyPr>
          <a:lstStyle/>
          <a:p>
            <a:r>
              <a:rPr lang="en-US" sz="4400" dirty="0"/>
              <a:t>Habitat for Humanity:</a:t>
            </a:r>
            <a:br>
              <a:rPr lang="en-US" sz="4400" dirty="0"/>
            </a:br>
            <a:r>
              <a:rPr lang="en-US" sz="4000" dirty="0"/>
              <a:t>10 for-sale affordable homes (2 homes/lot)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A9C4C-81B0-4A6C-8D5B-B1C71CA2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046" y="1325563"/>
            <a:ext cx="3776118" cy="5306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46E57-432B-4D64-8D3F-074F3672F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48" y="1879522"/>
            <a:ext cx="5902271" cy="41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4E0-15AF-4CC5-A99D-09A8F7E8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0"/>
            <a:ext cx="1027611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City Cost Analysis: </a:t>
            </a:r>
            <a:br>
              <a:rPr lang="en-US" sz="4800" dirty="0"/>
            </a:br>
            <a:r>
              <a:rPr lang="en-US" sz="3800" dirty="0"/>
              <a:t>Habitat Project: 10 affordable for sale units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CF5092-9B93-4776-94E7-570906C1A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73254"/>
              </p:ext>
            </p:extLst>
          </p:nvPr>
        </p:nvGraphicFramePr>
        <p:xfrm>
          <a:off x="386080" y="1409749"/>
          <a:ext cx="10176816" cy="521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596">
                  <a:extLst>
                    <a:ext uri="{9D8B030D-6E8A-4147-A177-3AD203B41FA5}">
                      <a16:colId xmlns:a16="http://schemas.microsoft.com/office/drawing/2014/main" val="1412978075"/>
                    </a:ext>
                  </a:extLst>
                </a:gridCol>
                <a:gridCol w="1834055">
                  <a:extLst>
                    <a:ext uri="{9D8B030D-6E8A-4147-A177-3AD203B41FA5}">
                      <a16:colId xmlns:a16="http://schemas.microsoft.com/office/drawing/2014/main" val="2718607345"/>
                    </a:ext>
                  </a:extLst>
                </a:gridCol>
                <a:gridCol w="1834055">
                  <a:extLst>
                    <a:ext uri="{9D8B030D-6E8A-4147-A177-3AD203B41FA5}">
                      <a16:colId xmlns:a16="http://schemas.microsoft.com/office/drawing/2014/main" val="1968692332"/>
                    </a:ext>
                  </a:extLst>
                </a:gridCol>
                <a:gridCol w="1834055">
                  <a:extLst>
                    <a:ext uri="{9D8B030D-6E8A-4147-A177-3AD203B41FA5}">
                      <a16:colId xmlns:a16="http://schemas.microsoft.com/office/drawing/2014/main" val="759965048"/>
                    </a:ext>
                  </a:extLst>
                </a:gridCol>
                <a:gridCol w="1834055">
                  <a:extLst>
                    <a:ext uri="{9D8B030D-6E8A-4147-A177-3AD203B41FA5}">
                      <a16:colId xmlns:a16="http://schemas.microsoft.com/office/drawing/2014/main" val="2009930785"/>
                    </a:ext>
                  </a:extLst>
                </a:gridCol>
              </a:tblGrid>
              <a:tr h="636818">
                <a:tc>
                  <a:txBody>
                    <a:bodyPr/>
                    <a:lstStyle/>
                    <a:p>
                      <a:r>
                        <a:rPr lang="en-US" sz="2000" dirty="0"/>
                        <a:t>Estimated Total      Project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 Per Unit </a:t>
                      </a:r>
                    </a:p>
                    <a:p>
                      <a:pPr algn="ctr"/>
                      <a:r>
                        <a:rPr lang="en-US" sz="2000" dirty="0"/>
                        <a:t>(10 total)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City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Habitat Funds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Funding Gap/ Funding 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235723"/>
                  </a:ext>
                </a:extLst>
              </a:tr>
              <a:tr h="636818">
                <a:tc>
                  <a:txBody>
                    <a:bodyPr/>
                    <a:lstStyle/>
                    <a:p>
                      <a:r>
                        <a:rPr lang="en-US" sz="2000" i="1" dirty="0"/>
                        <a:t>(Estimated land value =</a:t>
                      </a:r>
                    </a:p>
                    <a:p>
                      <a:r>
                        <a:rPr lang="en-US" sz="2000" i="1" dirty="0"/>
                        <a:t>$625,000)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~$62,500/unit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Dispose of land for $10,000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341767"/>
                  </a:ext>
                </a:extLst>
              </a:tr>
              <a:tr h="636818">
                <a:tc>
                  <a:txBody>
                    <a:bodyPr/>
                    <a:lstStyle/>
                    <a:p>
                      <a:r>
                        <a:rPr lang="en-US" sz="2000" u="none" dirty="0"/>
                        <a:t>Offsite Infrastructure $751,000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$75,100/unit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Housing grants or subsidy request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462463"/>
                  </a:ext>
                </a:extLst>
              </a:tr>
              <a:tr h="636818">
                <a:tc>
                  <a:txBody>
                    <a:bodyPr/>
                    <a:lstStyle/>
                    <a:p>
                      <a:r>
                        <a:rPr lang="en-US" sz="2000" u="none" dirty="0"/>
                        <a:t>Design and Permitting $425,000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$42,500/unit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Housing grants, impact fee reduction, and/or subsidy request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444952"/>
                  </a:ext>
                </a:extLst>
              </a:tr>
              <a:tr h="636818">
                <a:tc>
                  <a:txBody>
                    <a:bodyPr/>
                    <a:lstStyle/>
                    <a:p>
                      <a:r>
                        <a:rPr lang="en-US" sz="2000" u="none" dirty="0"/>
                        <a:t>Home Construction </a:t>
                      </a:r>
                    </a:p>
                    <a:p>
                      <a:r>
                        <a:rPr lang="en-US" sz="2000" u="none" dirty="0"/>
                        <a:t>$1,649,000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$164,900/unit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$1,649,000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631167"/>
                  </a:ext>
                </a:extLst>
              </a:tr>
              <a:tr h="636818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 $2,825,000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$282,500/unit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~$61,500/unit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$1,649,000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$1,176,000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789427"/>
                  </a:ext>
                </a:extLst>
              </a:tr>
              <a:tr h="581442">
                <a:tc gridSpan="5">
                  <a:txBody>
                    <a:bodyPr/>
                    <a:lstStyle/>
                    <a:p>
                      <a:r>
                        <a:rPr lang="en-US" i="1" dirty="0"/>
                        <a:t>Average City subsidy for affordable rental unit is $55,000/unit with average housing fund loan of $2.8M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$55,000/unit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60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05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0CF7-C6B7-47DE-AB9E-CE069417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Habitat Historic Land Cost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A05F8-1851-41AE-B536-31E6C08B2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5"/>
          <a:stretch/>
        </p:blipFill>
        <p:spPr>
          <a:xfrm>
            <a:off x="113314" y="1544638"/>
            <a:ext cx="10635869" cy="5313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B7EE0-2A04-44BF-BD9F-1F01DA24518E}"/>
              </a:ext>
            </a:extLst>
          </p:cNvPr>
          <p:cNvSpPr txBox="1"/>
          <p:nvPr/>
        </p:nvSpPr>
        <p:spPr>
          <a:xfrm>
            <a:off x="7415784" y="3090672"/>
            <a:ext cx="463958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6 Habitat Projects Sacramento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Ave price paid $1,222/lot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Habitat offering Folsom $10,000 from budget reserves for 5 lots ($2,000/lot)</a:t>
            </a:r>
          </a:p>
        </p:txBody>
      </p:sp>
    </p:spTree>
    <p:extLst>
      <p:ext uri="{BB962C8B-B14F-4D97-AF65-F5344CB8AC3E}">
        <p14:creationId xmlns:p14="http://schemas.microsoft.com/office/powerpoint/2010/main" val="83709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A56C-9413-41A6-AA01-D4AD023E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Project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3594C-23FD-4428-AF87-E85E6CDB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4" y="1583577"/>
            <a:ext cx="10515600" cy="4781363"/>
          </a:xfrm>
        </p:spPr>
        <p:txBody>
          <a:bodyPr>
            <a:normAutofit/>
          </a:bodyPr>
          <a:lstStyle/>
          <a:p>
            <a:r>
              <a:rPr lang="en-US" sz="3000" dirty="0"/>
              <a:t>Consistent with City Council direction (2017, 2020)</a:t>
            </a:r>
          </a:p>
          <a:p>
            <a:r>
              <a:rPr lang="en-US" sz="3000" dirty="0"/>
              <a:t>Consistent with 2021 Housing Element</a:t>
            </a:r>
          </a:p>
          <a:p>
            <a:pPr lvl="1"/>
            <a:r>
              <a:rPr lang="en-US" dirty="0"/>
              <a:t>Goals, policies and implementation programs to facilitate affordable housing, accessory dwelling units and multi-generational housing, and to facilitate affordable housing development on City-owned land</a:t>
            </a:r>
          </a:p>
          <a:p>
            <a:r>
              <a:rPr lang="en-US" sz="3000" dirty="0"/>
              <a:t>Creates new type of affordable housing in Folsom:</a:t>
            </a:r>
          </a:p>
          <a:p>
            <a:pPr lvl="1"/>
            <a:r>
              <a:rPr lang="en-US" dirty="0"/>
              <a:t>Historically, land costs and impact fees have been preventative factors</a:t>
            </a:r>
          </a:p>
          <a:p>
            <a:pPr lvl="1"/>
            <a:r>
              <a:rPr lang="en-US" dirty="0"/>
              <a:t>Infill development utilizing existing infrastructure and services</a:t>
            </a:r>
          </a:p>
          <a:p>
            <a:pPr lvl="1"/>
            <a:r>
              <a:rPr lang="en-US" dirty="0"/>
              <a:t>Provides homeownership opportunity for 10 qualifying Folsom families/individuals (builds wealth over time)</a:t>
            </a:r>
          </a:p>
          <a:p>
            <a:r>
              <a:rPr lang="en-US" sz="3000" dirty="0"/>
              <a:t>Opportunity to enhance the existing neighborhood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5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3" id="{54CA623D-F410-418B-B714-0654E259944E}" vid="{41E7EA36-A9D0-4AA6-ABC4-AE8531CAFB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PTT Template - Select a Photo</Template>
  <TotalTime>1208</TotalTime>
  <Words>820</Words>
  <Application>Microsoft Office PowerPoint</Application>
  <PresentationFormat>Widescreen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Office Theme</vt:lpstr>
      <vt:lpstr>300 Persifer Street Sale of Surplus Land</vt:lpstr>
      <vt:lpstr>Background/Site History</vt:lpstr>
      <vt:lpstr>300 Persifer Street</vt:lpstr>
      <vt:lpstr>Folsom’s Surplus Land Act Process</vt:lpstr>
      <vt:lpstr>State Review (HCD Letter 5-7-21)</vt:lpstr>
      <vt:lpstr>Habitat for Humanity: 10 for-sale affordable homes (2 homes/lot)</vt:lpstr>
      <vt:lpstr>City Cost Analysis:  Habitat Project: 10 affordable for sale units</vt:lpstr>
      <vt:lpstr>Habitat Historic Land Cost</vt:lpstr>
      <vt:lpstr>Project Benefits</vt:lpstr>
      <vt:lpstr>Recommend sale of 300 Persifer to Habitat with the following terms:</vt:lpstr>
      <vt:lpstr>Surplus Land Act Requirements</vt:lpstr>
    </vt:vector>
  </TitlesOfParts>
  <Company>City of Folsom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Johns</dc:creator>
  <cp:lastModifiedBy>Pam Johns</cp:lastModifiedBy>
  <cp:revision>56</cp:revision>
  <cp:lastPrinted>2021-12-14T21:23:22Z</cp:lastPrinted>
  <dcterms:created xsi:type="dcterms:W3CDTF">2021-05-11T18:42:43Z</dcterms:created>
  <dcterms:modified xsi:type="dcterms:W3CDTF">2021-12-15T00:34:34Z</dcterms:modified>
</cp:coreProperties>
</file>