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17"/>
  </p:notesMasterIdLst>
  <p:sldIdLst>
    <p:sldId id="443" r:id="rId3"/>
    <p:sldId id="445" r:id="rId4"/>
    <p:sldId id="508" r:id="rId5"/>
    <p:sldId id="446" r:id="rId6"/>
    <p:sldId id="362" r:id="rId7"/>
    <p:sldId id="475" r:id="rId8"/>
    <p:sldId id="447" r:id="rId9"/>
    <p:sldId id="509" r:id="rId10"/>
    <p:sldId id="510" r:id="rId11"/>
    <p:sldId id="481" r:id="rId12"/>
    <p:sldId id="484" r:id="rId13"/>
    <p:sldId id="455" r:id="rId14"/>
    <p:sldId id="507" r:id="rId15"/>
    <p:sldId id="505" r:id="rId16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3300"/>
    <a:srgbClr val="66FF33"/>
    <a:srgbClr val="00CCFF"/>
    <a:srgbClr val="32EE44"/>
    <a:srgbClr val="FF00FF"/>
    <a:srgbClr val="3399FF"/>
    <a:srgbClr val="990099"/>
    <a:srgbClr val="D8524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0" autoAdjust="0"/>
    <p:restoredTop sz="94660"/>
  </p:normalViewPr>
  <p:slideViewPr>
    <p:cSldViewPr>
      <p:cViewPr varScale="1">
        <p:scale>
          <a:sx n="106" d="100"/>
          <a:sy n="106" d="100"/>
        </p:scale>
        <p:origin x="1752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173" y="0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63A5AB9B-77BE-45F1-B8D5-A16FD88A0A15}" type="datetimeFigureOut">
              <a:rPr lang="en-US" smtClean="0"/>
              <a:t>12/13/2021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637" y="4387767"/>
            <a:ext cx="5558801" cy="4155919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378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173" y="8772378"/>
            <a:ext cx="3012329" cy="462120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3F8C91C4-2A5B-47A2-9074-8610A3F64B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147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>
            <a:lvl1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0181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51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5" y="330200"/>
            <a:ext cx="3290888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40" y="330200"/>
            <a:ext cx="9723437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122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>
            <a:lvl1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65382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>
            <a:lvl1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5" tIns="32003" rIns="64005" bIns="32003" rtlCol="0" anchor="ctr"/>
          <a:lstStyle/>
          <a:p>
            <a:pPr algn="ctr"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270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67314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838" y="1920875"/>
            <a:ext cx="6507162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2" y="1920875"/>
            <a:ext cx="6507163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9077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5206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2108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2071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784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>
            <a:lvl1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1pPr>
            <a:lvl2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2pPr>
            <a:lvl3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3pPr>
            <a:lvl4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4pPr>
            <a:lvl5pPr>
              <a:defRPr sz="2800">
                <a:solidFill>
                  <a:schemeClr val="tx1"/>
                </a:solidFill>
                <a:latin typeface="Arial Hebrew Light"/>
                <a:cs typeface="Arial Hebrew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5" tIns="32003" rIns="64005" bIns="32003" rtlCol="0" anchor="ctr"/>
          <a:lstStyle/>
          <a:p>
            <a:pPr algn="ctr"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559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7981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8346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5" y="330200"/>
            <a:ext cx="3290888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40" y="330200"/>
            <a:ext cx="9723437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08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6919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838" y="1920875"/>
            <a:ext cx="6507162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2" y="1920875"/>
            <a:ext cx="6507163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890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2138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162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3733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4800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8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000"/>
            </a:lvl3pPr>
            <a:lvl4pPr marL="1371463" indent="0">
              <a:buNone/>
              <a:defRPr sz="900"/>
            </a:lvl4pPr>
            <a:lvl5pPr marL="1828618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9DA4493-6B3E-FC40-BF34-286EC3D7DEBB}" type="datetimeFigureOut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12/13/2021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lIns="64005" tIns="32003" rIns="64005" bIns="32003"/>
          <a:lstStyle/>
          <a:p>
            <a:pPr defTabSz="457154" fontAlgn="auto">
              <a:spcBef>
                <a:spcPts val="0"/>
              </a:spcBef>
              <a:spcAft>
                <a:spcPts val="0"/>
              </a:spcAft>
            </a:pPr>
            <a:fld id="{4A71DD21-02E8-0740-B280-33B9D3334FFF}" type="slidenum">
              <a:rPr lang="en-US" smtClean="0">
                <a:solidFill>
                  <a:prstClr val="black"/>
                </a:solidFill>
                <a:latin typeface="Calibri"/>
              </a:rPr>
              <a:pPr defTabSz="457154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0761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87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154" rtl="0" eaLnBrk="1" latinLnBrk="0" hangingPunct="1">
        <a:spcBef>
          <a:spcPct val="0"/>
        </a:spcBef>
        <a:buNone/>
        <a:defRPr sz="4200" kern="1200">
          <a:solidFill>
            <a:srgbClr val="26407C"/>
          </a:solidFill>
          <a:latin typeface="Calluna"/>
          <a:ea typeface="+mj-ea"/>
          <a:cs typeface="Calluna"/>
        </a:defRPr>
      </a:lvl1pPr>
    </p:titleStyle>
    <p:bodyStyle>
      <a:lvl1pPr marL="342866" indent="-342866" algn="l" defTabSz="457154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1pPr>
      <a:lvl2pPr marL="742876" indent="-285722" algn="l" defTabSz="457154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2pPr>
      <a:lvl3pPr marL="1142886" indent="-228577" algn="l" defTabSz="457154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3pPr>
      <a:lvl4pPr marL="1600040" indent="-228577" algn="l" defTabSz="457154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4pPr>
      <a:lvl5pPr marL="2057194" indent="-228577" algn="l" defTabSz="457154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5pPr>
      <a:lvl6pPr marL="2514348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2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31" tIns="45716" rIns="91431" bIns="4571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21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154" rtl="0" eaLnBrk="1" latinLnBrk="0" hangingPunct="1">
        <a:spcBef>
          <a:spcPct val="0"/>
        </a:spcBef>
        <a:buNone/>
        <a:defRPr sz="4200" kern="1200">
          <a:solidFill>
            <a:srgbClr val="26407C"/>
          </a:solidFill>
          <a:latin typeface="Calluna"/>
          <a:ea typeface="+mj-ea"/>
          <a:cs typeface="Calluna"/>
        </a:defRPr>
      </a:lvl1pPr>
    </p:titleStyle>
    <p:bodyStyle>
      <a:lvl1pPr marL="342866" indent="-342866" algn="l" defTabSz="457154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1pPr>
      <a:lvl2pPr marL="742876" indent="-285722" algn="l" defTabSz="457154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2pPr>
      <a:lvl3pPr marL="1142886" indent="-228577" algn="l" defTabSz="457154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3pPr>
      <a:lvl4pPr marL="1600040" indent="-228577" algn="l" defTabSz="457154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4pPr>
      <a:lvl5pPr marL="2057194" indent="-228577" algn="l" defTabSz="457154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 Hebrew Scholar Light"/>
          <a:ea typeface="+mn-ea"/>
          <a:cs typeface="Arial Hebrew Scholar Light"/>
        </a:defRPr>
      </a:lvl5pPr>
      <a:lvl6pPr marL="2514348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2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7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Folsom Heights Subdivision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23875" y="1651000"/>
            <a:ext cx="6762750" cy="45085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33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3875" y="2590800"/>
            <a:ext cx="8096250" cy="175432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Folsom Heights Subdivision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Small-Lot Vesting Tentative Subdivision Map Extension (PN 21-233)</a:t>
            </a:r>
          </a:p>
        </p:txBody>
      </p:sp>
    </p:spTree>
    <p:extLst>
      <p:ext uri="{BB962C8B-B14F-4D97-AF65-F5344CB8AC3E}">
        <p14:creationId xmlns:p14="http://schemas.microsoft.com/office/powerpoint/2010/main" val="3337452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Park Facilities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371600"/>
            <a:ext cx="9144000" cy="5486400"/>
          </a:xfrm>
        </p:spPr>
        <p:txBody>
          <a:bodyPr>
            <a:norm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295400" y="1455738"/>
          <a:ext cx="6629400" cy="509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8" name="Acrobat Document" r:id="rId3" imgW="11658523" imgH="7543646" progId="AcroExch.Document.11">
                  <p:embed/>
                </p:oleObj>
              </mc:Choice>
              <mc:Fallback>
                <p:oleObj name="Acrobat Document" r:id="rId3" imgW="11658523" imgH="7543646" progId="AcroExch.Document.11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5400" y="1455738"/>
                        <a:ext cx="6629400" cy="5097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76200" y="5562600"/>
            <a:ext cx="2667000" cy="101566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Park Facilities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Two Large Community Parks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Five Neighborhood Parks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Park Locations Consistent with FPASP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City Council Policy on Additional Parks</a:t>
            </a:r>
          </a:p>
        </p:txBody>
      </p:sp>
    </p:spTree>
    <p:extLst>
      <p:ext uri="{BB962C8B-B14F-4D97-AF65-F5344CB8AC3E}">
        <p14:creationId xmlns:p14="http://schemas.microsoft.com/office/powerpoint/2010/main" val="221079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Bicycle and Pedestrian Access to Parks and Schools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23875" y="1651000"/>
            <a:ext cx="6762750" cy="45085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5000" y="4495800"/>
            <a:ext cx="262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52400" y="1455738"/>
          <a:ext cx="8839200" cy="509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2" name="Acrobat Document" r:id="rId3" imgW="11658523" imgH="7543646" progId="AcroExch.Document.11">
                  <p:embed/>
                </p:oleObj>
              </mc:Choice>
              <mc:Fallback>
                <p:oleObj name="Acrobat Document" r:id="rId3" imgW="11658523" imgH="7543646" progId="AcroExch.Document.11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1455738"/>
                        <a:ext cx="8839200" cy="5097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/>
          <p:cNvSpPr/>
          <p:nvPr/>
        </p:nvSpPr>
        <p:spPr>
          <a:xfrm>
            <a:off x="8001000" y="3685117"/>
            <a:ext cx="114300" cy="1143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543800" y="3200400"/>
            <a:ext cx="114300" cy="1143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160683" y="2514600"/>
            <a:ext cx="114300" cy="1143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217833" y="2286000"/>
            <a:ext cx="114300" cy="114300"/>
          </a:xfrm>
          <a:prstGeom prst="ellipse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071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Trail System Modifications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23875" y="1651000"/>
            <a:ext cx="6762750" cy="45085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76200" y="1371600"/>
          <a:ext cx="89916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Acrobat Document" r:id="rId3" imgW="11658523" imgH="7543646" progId="AcroExch.Document.11">
                  <p:embed/>
                </p:oleObj>
              </mc:Choice>
              <mc:Fallback>
                <p:oleObj name="Acrobat Document" r:id="rId3" imgW="11658523" imgH="7543646" progId="AcroExch.Document.11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200" y="1371600"/>
                        <a:ext cx="8991600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7841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Prima Drive Extension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371600"/>
            <a:ext cx="9144000" cy="5334000"/>
          </a:xfrm>
        </p:spPr>
        <p:txBody>
          <a:bodyPr>
            <a:norm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838200" y="1371600"/>
          <a:ext cx="73914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Acrobat Document" r:id="rId3" imgW="5829165" imgH="7543680" progId="AcroExch.Document.DC">
                  <p:embed/>
                </p:oleObj>
              </mc:Choice>
              <mc:Fallback>
                <p:oleObj name="Acrobat Document" r:id="rId3" imgW="5829165" imgH="7543680" progId="AcroExch.Document.DC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371600"/>
                        <a:ext cx="7391400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4419600" y="3657600"/>
            <a:ext cx="1143000" cy="685800"/>
          </a:xfrm>
          <a:prstGeom prst="ellipse">
            <a:avLst/>
          </a:prstGeom>
          <a:noFill/>
          <a:ln w="635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4872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Roadway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23875" y="1651000"/>
            <a:ext cx="6762750" cy="45085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905000"/>
            <a:ext cx="8382000" cy="64633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1371600"/>
          <a:ext cx="91440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4" name="Acrobat Document" r:id="rId3" imgW="24688800" imgH="16459200" progId="AcroExch.Document.DC">
                  <p:embed/>
                </p:oleObj>
              </mc:Choice>
              <mc:Fallback>
                <p:oleObj name="Acrobat Document" r:id="rId3" imgW="24688800" imgH="16459200" progId="AcroExch.Document.DC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371600"/>
                        <a:ext cx="9144000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3832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Vicinity Map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523875" y="1651000"/>
            <a:ext cx="6762750" cy="4508500"/>
          </a:xfrm>
        </p:spPr>
        <p:txBody>
          <a:bodyPr/>
          <a:lstStyle/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334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2000" y="3429000"/>
            <a:ext cx="4572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19200" y="3429000"/>
            <a:ext cx="10668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86000" y="3352800"/>
            <a:ext cx="1447800" cy="76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733800" y="3276600"/>
            <a:ext cx="914400" cy="76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648200" y="3200400"/>
            <a:ext cx="1447800" cy="76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096000" y="3124200"/>
            <a:ext cx="304800" cy="76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62000" y="3429000"/>
            <a:ext cx="0" cy="3048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62000" y="3733800"/>
            <a:ext cx="152400" cy="3048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14400" y="4038600"/>
            <a:ext cx="228600" cy="1524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143000" y="4191000"/>
            <a:ext cx="76200" cy="228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143000" y="4419600"/>
            <a:ext cx="76200" cy="18288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705600" y="3124200"/>
            <a:ext cx="0" cy="83820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705600" y="3962400"/>
            <a:ext cx="685800" cy="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7391400" y="3962400"/>
            <a:ext cx="0" cy="45720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6705600" y="3009900"/>
            <a:ext cx="0" cy="11430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 flipV="1">
            <a:off x="1143000" y="6019800"/>
            <a:ext cx="838200" cy="228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1981200" y="5943600"/>
            <a:ext cx="762000" cy="762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flipV="1">
            <a:off x="2743200" y="5791200"/>
            <a:ext cx="1143000" cy="1524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V="1">
            <a:off x="3886200" y="5562600"/>
            <a:ext cx="533400" cy="2286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V="1">
            <a:off x="4419600" y="4972050"/>
            <a:ext cx="2286000" cy="5905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6705600" y="4876800"/>
            <a:ext cx="342900" cy="952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7048500" y="4876800"/>
            <a:ext cx="266700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7315200" y="4724400"/>
            <a:ext cx="381000" cy="1524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7696200" y="4572000"/>
            <a:ext cx="152400" cy="1524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7391400" y="4419600"/>
            <a:ext cx="381000" cy="22860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7772400" y="4572000"/>
            <a:ext cx="76200" cy="7620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H="1" flipV="1">
            <a:off x="7810500" y="4419600"/>
            <a:ext cx="38100" cy="15240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 flipV="1">
            <a:off x="7181850" y="2819400"/>
            <a:ext cx="628650" cy="160020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6400800" y="3009900"/>
            <a:ext cx="304800" cy="1143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H="1">
            <a:off x="6705600" y="2819400"/>
            <a:ext cx="476250" cy="190500"/>
          </a:xfrm>
          <a:prstGeom prst="line">
            <a:avLst/>
          </a:prstGeom>
          <a:ln w="50800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62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Project Background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371600"/>
            <a:ext cx="9144000" cy="5334000"/>
          </a:xfrm>
        </p:spPr>
        <p:txBody>
          <a:bodyPr>
            <a:noAutofit/>
          </a:bodyPr>
          <a:lstStyle/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July 11, 2017: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City Council Approval of a Large-Lot Vesting Tentative Subdivision Map, Small-Lot Vesting Tentative Subdivision Map, Project Design Guidelines, and Inclusionary Housing Plan for Development of a 530-Unit Residential and Commercial Development (Folsom Heights) on a 189.7-Acre Site Within the Eastern Portion of the Folsom Plan Area   </a:t>
            </a: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October 24, 2017:</a:t>
            </a: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City Council Adopts Motion that the Prima Drive Extension Should be Constructed as an Emergency Vehicle Access (EVA) Route Only, with Accommodation for Pedestrian and Bicycle Access.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August 27, 2019: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City Council Approval of a Three-Year Extension in Time for the Previously Approved Small-Lot Vesting Tentative Subdivision Map associated with the Folsom Heights Subdivision Project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August 11, 2021: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Applicant Submits Timely Letter to City Requesting Three-Year Extension in Time for the Small-Lot Vesting Tentative Subdivision Map Associated with the Folsom Heights Subdivision Project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September 28, 2021: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City Council Approves Ordinance No. 1317 Pertaining to Extension of Tentative Subdivision Maps (Allows Extension of Subdivision Maps up to Total of Six Years) </a:t>
            </a: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753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Approved Master Plan Exhibit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371600"/>
            <a:ext cx="9144000" cy="5334000"/>
          </a:xfrm>
        </p:spPr>
        <p:txBody>
          <a:bodyPr>
            <a:no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D50A3EC-4E46-40C2-82F4-385B15E5000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3200" y="1371601"/>
          <a:ext cx="36576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Acrobat Document" r:id="rId3" imgW="7772220" imgH="11658480" progId="AcroExch.Document.DC">
                  <p:embed/>
                </p:oleObj>
              </mc:Choice>
              <mc:Fallback>
                <p:oleObj name="Acrobat Document" r:id="rId3" imgW="7772220" imgH="11658480" progId="AcroExch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D50A3EC-4E46-40C2-82F4-385B15E5000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43200" y="1371601"/>
                        <a:ext cx="3657600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0393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Key Project Details/Analysis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371600"/>
            <a:ext cx="9144000" cy="5334000"/>
          </a:xfrm>
        </p:spPr>
        <p:txBody>
          <a:bodyPr>
            <a:no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Entitlement Extension Request:</a:t>
            </a:r>
            <a:endParaRPr lang="en-US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76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Three-Year Extension of Small-Lot Vesting Tentative Subdivision Map</a:t>
            </a:r>
          </a:p>
          <a:p>
            <a:pPr marL="400010" lvl="1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Analysis:</a:t>
            </a:r>
          </a:p>
          <a:p>
            <a:pPr marL="68576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Timely Letter Submitted by Project Applicant on August 11, 2021</a:t>
            </a:r>
          </a:p>
          <a:p>
            <a:pPr marL="1085770" lvl="2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Elliott Homes Purchased Property from Folsom Heights, LLC on April 5, 2021</a:t>
            </a:r>
          </a:p>
          <a:p>
            <a:pPr marL="1085770" lvl="2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Applicant (Elliott Homes) Fully Invested in Moving Forward with Project  </a:t>
            </a:r>
          </a:p>
          <a:p>
            <a:pPr marL="1085770" lvl="2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Designing Civil Site Improvements with Goal of Grading by Summer of 2022</a:t>
            </a:r>
          </a:p>
          <a:p>
            <a:pPr marL="1085770" lvl="2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 Changes or Modifications Proposed to Approved Project</a:t>
            </a:r>
          </a:p>
          <a:p>
            <a:pPr marL="800020" lvl="2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76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No Changes on Project Site or in Project Vicinity that Would Require Modification to any Conditions of Approval for the Project </a:t>
            </a:r>
          </a:p>
          <a:p>
            <a:pPr marL="400010" lvl="1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76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Staff Supportive of the Three-Year Extension for the Small-Lot Vesting Tentative Subdivision Map</a:t>
            </a:r>
          </a:p>
          <a:p>
            <a:pPr marL="400010" lvl="1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76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Planning Commission Reviewed Project at its November 3, 2021 Meeting</a:t>
            </a:r>
          </a:p>
          <a:p>
            <a:pPr marL="400010" lvl="1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685760" lvl="1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420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Staff Recommendation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371600"/>
            <a:ext cx="9144000" cy="5334000"/>
          </a:xfrm>
        </p:spPr>
        <p:txBody>
          <a:bodyPr>
            <a:norm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533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2286000"/>
            <a:ext cx="8229600" cy="2862322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Staff Forwards Planning Commission Recommend to City Council for Approval of the Folsom Heights Subdivision Small-Lot Vesting Tentative Subdivision Map Extension</a:t>
            </a:r>
          </a:p>
        </p:txBody>
      </p:sp>
    </p:spTree>
    <p:extLst>
      <p:ext uri="{BB962C8B-B14F-4D97-AF65-F5344CB8AC3E}">
        <p14:creationId xmlns:p14="http://schemas.microsoft.com/office/powerpoint/2010/main" val="6815182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Approved Small-Lot Vesting Tentative Subdivision Map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371600"/>
            <a:ext cx="9144000" cy="5334000"/>
          </a:xfrm>
        </p:spPr>
        <p:txBody>
          <a:bodyPr>
            <a:no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A1FD9D2-4DEF-4D51-93F4-0B7535EB8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591281"/>
              </p:ext>
            </p:extLst>
          </p:nvPr>
        </p:nvGraphicFramePr>
        <p:xfrm>
          <a:off x="3124200" y="1371600"/>
          <a:ext cx="2895600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Acrobat Document" r:id="rId3" imgW="24688800" imgH="45262800" progId="AcroExch.Document.DC">
                  <p:embed/>
                </p:oleObj>
              </mc:Choice>
              <mc:Fallback>
                <p:oleObj name="Acrobat Document" r:id="rId3" imgW="24688800" imgH="452628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24200" y="1371600"/>
                        <a:ext cx="2895600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1485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Prima Drive Conditions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371600"/>
            <a:ext cx="9144000" cy="5334000"/>
          </a:xfrm>
        </p:spPr>
        <p:txBody>
          <a:bodyPr>
            <a:no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E91D665-8EC4-4194-82AD-89C9ACF38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7" y="1881187"/>
            <a:ext cx="8886825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245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27002"/>
            <a:ext cx="7162800" cy="109802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Prima Drive Conditions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371600"/>
            <a:ext cx="9144000" cy="5334000"/>
          </a:xfrm>
        </p:spPr>
        <p:txBody>
          <a:bodyPr>
            <a:noAutofit/>
          </a:bodyPr>
          <a:lstStyle/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defTabSz="91440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A7B952D4-3633-42FA-B297-151755CFE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2" y="2243137"/>
            <a:ext cx="882967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59324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>
          <a:solidFill>
            <a:srgbClr val="0000FF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50800">
          <a:solidFill>
            <a:srgbClr val="FF0000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403</Words>
  <Application>Microsoft Office PowerPoint</Application>
  <PresentationFormat>On-screen Show (4:3)</PresentationFormat>
  <Paragraphs>52</Paragraphs>
  <Slides>14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Hebrew Light</vt:lpstr>
      <vt:lpstr>Arial Hebrew Scholar Light</vt:lpstr>
      <vt:lpstr>Calibri</vt:lpstr>
      <vt:lpstr>Calluna</vt:lpstr>
      <vt:lpstr>Times New Roman</vt:lpstr>
      <vt:lpstr>2_Office Theme</vt:lpstr>
      <vt:lpstr>3_Office Theme</vt:lpstr>
      <vt:lpstr>Acrobat Document</vt:lpstr>
      <vt:lpstr>Folsom Heights Subdivision</vt:lpstr>
      <vt:lpstr>Vicinity Map</vt:lpstr>
      <vt:lpstr>Project Background</vt:lpstr>
      <vt:lpstr>Approved Master Plan Exhibit</vt:lpstr>
      <vt:lpstr>Key Project Details/Analysis</vt:lpstr>
      <vt:lpstr>Staff Recommendation</vt:lpstr>
      <vt:lpstr>Approved Small-Lot Vesting Tentative Subdivision Map</vt:lpstr>
      <vt:lpstr>Prima Drive Conditions</vt:lpstr>
      <vt:lpstr>Prima Drive Conditions</vt:lpstr>
      <vt:lpstr>Park Facilities</vt:lpstr>
      <vt:lpstr>Bicycle and Pedestrian Access to Parks and Schools</vt:lpstr>
      <vt:lpstr>Trail System Modifications</vt:lpstr>
      <vt:lpstr>Prima Drive Extension</vt:lpstr>
      <vt:lpstr>Roadway Design</vt:lpstr>
    </vt:vector>
  </TitlesOfParts>
  <Company>City of Folsom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sbanks</dc:creator>
  <cp:lastModifiedBy>Steven Banks</cp:lastModifiedBy>
  <cp:revision>352</cp:revision>
  <cp:lastPrinted>2021-10-11T21:37:06Z</cp:lastPrinted>
  <dcterms:created xsi:type="dcterms:W3CDTF">2010-09-09T16:37:32Z</dcterms:created>
  <dcterms:modified xsi:type="dcterms:W3CDTF">2021-12-13T16:53:20Z</dcterms:modified>
</cp:coreProperties>
</file>