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9" r:id="rId3"/>
    <p:sldId id="271" r:id="rId4"/>
    <p:sldId id="299" r:id="rId5"/>
    <p:sldId id="300" r:id="rId6"/>
    <p:sldId id="303" r:id="rId7"/>
    <p:sldId id="292" r:id="rId8"/>
    <p:sldId id="288" r:id="rId9"/>
    <p:sldId id="257" r:id="rId10"/>
    <p:sldId id="293" r:id="rId11"/>
    <p:sldId id="294" r:id="rId12"/>
    <p:sldId id="259" r:id="rId13"/>
    <p:sldId id="260" r:id="rId14"/>
    <p:sldId id="261" r:id="rId15"/>
    <p:sldId id="277" r:id="rId16"/>
    <p:sldId id="296" r:id="rId17"/>
    <p:sldId id="302" r:id="rId18"/>
    <p:sldId id="279" r:id="rId19"/>
    <p:sldId id="283" r:id="rId20"/>
    <p:sldId id="284" r:id="rId21"/>
    <p:sldId id="290" r:id="rId22"/>
    <p:sldId id="291" r:id="rId23"/>
    <p:sldId id="282" r:id="rId24"/>
    <p:sldId id="273" r:id="rId25"/>
    <p:sldId id="272" r:id="rId26"/>
    <p:sldId id="286" r:id="rId27"/>
    <p:sldId id="280" r:id="rId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C7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75630" autoAdjust="0"/>
  </p:normalViewPr>
  <p:slideViewPr>
    <p:cSldViewPr snapToGrid="0">
      <p:cViewPr varScale="1">
        <p:scale>
          <a:sx n="81" d="100"/>
          <a:sy n="81" d="100"/>
        </p:scale>
        <p:origin x="1848" y="7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91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h-core\Dept\Corp-Files\SolidWaste\Consulting%20SW%20Operations\Rate%20Study%20SB%201383\Rate%20Comp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solidFill>
                  <a:srgbClr val="002060"/>
                </a:solidFill>
              </a:rPr>
              <a:t>Solid Waste Rates</a:t>
            </a:r>
            <a:br>
              <a:rPr lang="en-US" sz="2000" b="1">
                <a:solidFill>
                  <a:srgbClr val="002060"/>
                </a:solidFill>
              </a:rPr>
            </a:br>
            <a:r>
              <a:rPr lang="en-US" sz="1600" b="0">
                <a:solidFill>
                  <a:srgbClr val="002060"/>
                </a:solidFill>
              </a:rPr>
              <a:t>No</a:t>
            </a:r>
            <a:r>
              <a:rPr lang="en-US" sz="1600" b="0" baseline="0">
                <a:solidFill>
                  <a:srgbClr val="002060"/>
                </a:solidFill>
              </a:rPr>
              <a:t> Food Waste Collection</a:t>
            </a:r>
          </a:p>
          <a:p>
            <a:pPr>
              <a:defRPr/>
            </a:pPr>
            <a:r>
              <a:rPr lang="en-US" sz="1600" baseline="0">
                <a:solidFill>
                  <a:srgbClr val="002060"/>
                </a:solidFill>
              </a:rPr>
              <a:t>64 Gallon or Similar</a:t>
            </a:r>
            <a:endParaRPr lang="en-US" sz="1600">
              <a:solidFill>
                <a:srgbClr val="002060"/>
              </a:solidFill>
            </a:endParaRPr>
          </a:p>
        </c:rich>
      </c:tx>
      <c:layout>
        <c:manualLayout>
          <c:xMode val="edge"/>
          <c:yMode val="edge"/>
          <c:x val="0.35418470987070477"/>
          <c:y val="4.7916830406519076E-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97507233768715"/>
          <c:y val="9.5385158673347667E-2"/>
          <c:w val="0.87494953448521151"/>
          <c:h val="0.61764595602020333"/>
        </c:manualLayout>
      </c:layout>
      <c:barChart>
        <c:barDir val="col"/>
        <c:grouping val="clustered"/>
        <c:varyColors val="0"/>
        <c:ser>
          <c:idx val="0"/>
          <c:order val="0"/>
          <c:tx>
            <c:strRef>
              <c:f>'CC 07-13-21'!$B$1</c:f>
              <c:strCache>
                <c:ptCount val="1"/>
                <c:pt idx="0">
                  <c:v>64 Gallon 
as of 12/2019</c:v>
                </c:pt>
              </c:strCache>
            </c:strRef>
          </c:tx>
          <c:spPr>
            <a:solidFill>
              <a:schemeClr val="accent1"/>
            </a:solidFill>
            <a:ln>
              <a:noFill/>
            </a:ln>
            <a:effectLst/>
          </c:spPr>
          <c:invertIfNegative val="0"/>
          <c:cat>
            <c:strRef>
              <c:f>'CC 07-13-21'!$A$2:$A$19</c:f>
              <c:strCache>
                <c:ptCount val="18"/>
                <c:pt idx="0">
                  <c:v>Citrus Heights</c:v>
                </c:pt>
                <c:pt idx="1">
                  <c:v>Redding</c:v>
                </c:pt>
                <c:pt idx="2">
                  <c:v>Rancho Cordova</c:v>
                </c:pt>
                <c:pt idx="3">
                  <c:v>Elk Grove</c:v>
                </c:pt>
                <c:pt idx="4">
                  <c:v>Sacramento County</c:v>
                </c:pt>
                <c:pt idx="5">
                  <c:v>West Sacramento*</c:v>
                </c:pt>
                <c:pt idx="6">
                  <c:v>El Dorado Hills</c:v>
                </c:pt>
                <c:pt idx="7">
                  <c:v>Woodland*</c:v>
                </c:pt>
                <c:pt idx="8">
                  <c:v>Folsom</c:v>
                </c:pt>
                <c:pt idx="9">
                  <c:v>Galt </c:v>
                </c:pt>
                <c:pt idx="10">
                  <c:v>Stockton*</c:v>
                </c:pt>
                <c:pt idx="11">
                  <c:v>City of Sacramento</c:v>
                </c:pt>
                <c:pt idx="12">
                  <c:v>Davis*</c:v>
                </c:pt>
                <c:pt idx="13">
                  <c:v>Folsom Proposed 1/22</c:v>
                </c:pt>
                <c:pt idx="14">
                  <c:v>Merced</c:v>
                </c:pt>
                <c:pt idx="15">
                  <c:v>Napa*</c:v>
                </c:pt>
                <c:pt idx="16">
                  <c:v>San Ramon*</c:v>
                </c:pt>
                <c:pt idx="17">
                  <c:v>Placerville</c:v>
                </c:pt>
              </c:strCache>
            </c:strRef>
          </c:cat>
          <c:val>
            <c:numRef>
              <c:f>'CC 07-13-21'!$B$2:$B$19</c:f>
            </c:numRef>
          </c:val>
          <c:extLst>
            <c:ext xmlns:c16="http://schemas.microsoft.com/office/drawing/2014/chart" uri="{C3380CC4-5D6E-409C-BE32-E72D297353CC}">
              <c16:uniqueId val="{00000000-61AA-4199-AE51-6E419D48355B}"/>
            </c:ext>
          </c:extLst>
        </c:ser>
        <c:ser>
          <c:idx val="1"/>
          <c:order val="1"/>
          <c:tx>
            <c:strRef>
              <c:f>'CC 07-27-21'!$C$1</c:f>
              <c:strCache>
                <c:ptCount val="1"/>
                <c:pt idx="0">
                  <c:v>64 Gallon
 as of 07/2021</c:v>
                </c:pt>
              </c:strCache>
            </c:strRef>
          </c:tx>
          <c:spPr>
            <a:solidFill>
              <a:schemeClr val="accent1">
                <a:lumMod val="40000"/>
                <a:lumOff val="60000"/>
              </a:schemeClr>
            </a:solidFill>
            <a:ln>
              <a:noFill/>
            </a:ln>
            <a:effectLst/>
          </c:spPr>
          <c:invertIfNegative val="0"/>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2-61AA-4199-AE51-6E419D48355B}"/>
              </c:ext>
            </c:extLst>
          </c:dPt>
          <c:dPt>
            <c:idx val="7"/>
            <c:invertIfNegative val="0"/>
            <c:bubble3D val="0"/>
            <c:spPr>
              <a:solidFill>
                <a:schemeClr val="accent1">
                  <a:lumMod val="75000"/>
                </a:schemeClr>
              </a:solidFill>
              <a:ln>
                <a:noFill/>
              </a:ln>
              <a:effectLst/>
            </c:spPr>
            <c:extLst>
              <c:ext xmlns:c16="http://schemas.microsoft.com/office/drawing/2014/chart" uri="{C3380CC4-5D6E-409C-BE32-E72D297353CC}">
                <c16:uniqueId val="{00000004-61AA-4199-AE51-6E419D48355B}"/>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6-61AA-4199-AE51-6E419D48355B}"/>
              </c:ext>
            </c:extLst>
          </c:dPt>
          <c:dPt>
            <c:idx val="1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8-61AA-4199-AE51-6E419D48355B}"/>
              </c:ext>
            </c:extLst>
          </c:dPt>
          <c:cat>
            <c:strRef>
              <c:f>'CC 07-27-21'!$A$2:$A$12</c:f>
              <c:strCache>
                <c:ptCount val="11"/>
                <c:pt idx="0">
                  <c:v>Citrus Heights</c:v>
                </c:pt>
                <c:pt idx="1">
                  <c:v>Redding</c:v>
                </c:pt>
                <c:pt idx="2">
                  <c:v>Rancho Cordova</c:v>
                </c:pt>
                <c:pt idx="3">
                  <c:v>Elk Grove</c:v>
                </c:pt>
                <c:pt idx="4">
                  <c:v>Sacramento County</c:v>
                </c:pt>
                <c:pt idx="5">
                  <c:v>Roseville</c:v>
                </c:pt>
                <c:pt idx="6">
                  <c:v>El Dorado Hills</c:v>
                </c:pt>
                <c:pt idx="7">
                  <c:v>Folsom</c:v>
                </c:pt>
                <c:pt idx="8">
                  <c:v>Placerville</c:v>
                </c:pt>
                <c:pt idx="9">
                  <c:v>Galt </c:v>
                </c:pt>
                <c:pt idx="10">
                  <c:v>Merced</c:v>
                </c:pt>
              </c:strCache>
            </c:strRef>
          </c:cat>
          <c:val>
            <c:numRef>
              <c:f>'CC 07-27-21'!$C$2:$C$12</c:f>
              <c:numCache>
                <c:formatCode>_("$"* #,##0.00_);_("$"* \(#,##0.00\);_("$"* "-"??_);_(@_)</c:formatCode>
                <c:ptCount val="11"/>
                <c:pt idx="0">
                  <c:v>22.82</c:v>
                </c:pt>
                <c:pt idx="1">
                  <c:v>25.15</c:v>
                </c:pt>
                <c:pt idx="2">
                  <c:v>27.59</c:v>
                </c:pt>
                <c:pt idx="3">
                  <c:v>28.32</c:v>
                </c:pt>
                <c:pt idx="4">
                  <c:v>28.55</c:v>
                </c:pt>
                <c:pt idx="5">
                  <c:v>31.06</c:v>
                </c:pt>
                <c:pt idx="6">
                  <c:v>32.090000000000003</c:v>
                </c:pt>
                <c:pt idx="7">
                  <c:v>34.5</c:v>
                </c:pt>
                <c:pt idx="8">
                  <c:v>38.729999999999997</c:v>
                </c:pt>
                <c:pt idx="9">
                  <c:v>39.03</c:v>
                </c:pt>
                <c:pt idx="10">
                  <c:v>46.72</c:v>
                </c:pt>
              </c:numCache>
            </c:numRef>
          </c:val>
          <c:extLst>
            <c:ext xmlns:c16="http://schemas.microsoft.com/office/drawing/2014/chart" uri="{C3380CC4-5D6E-409C-BE32-E72D297353CC}">
              <c16:uniqueId val="{00000009-61AA-4199-AE51-6E419D48355B}"/>
            </c:ext>
          </c:extLst>
        </c:ser>
        <c:dLbls>
          <c:showLegendKey val="0"/>
          <c:showVal val="0"/>
          <c:showCatName val="0"/>
          <c:showSerName val="0"/>
          <c:showPercent val="0"/>
          <c:showBubbleSize val="0"/>
        </c:dLbls>
        <c:gapWidth val="97"/>
        <c:overlap val="7"/>
        <c:axId val="713930936"/>
        <c:axId val="713929296"/>
      </c:barChart>
      <c:lineChart>
        <c:grouping val="standard"/>
        <c:varyColors val="0"/>
        <c:ser>
          <c:idx val="2"/>
          <c:order val="2"/>
          <c:tx>
            <c:v>Average</c:v>
          </c:tx>
          <c:spPr>
            <a:ln w="28575" cap="rnd">
              <a:solidFill>
                <a:schemeClr val="accent1">
                  <a:lumMod val="50000"/>
                </a:schemeClr>
              </a:solidFill>
              <a:round/>
            </a:ln>
            <a:effectLst/>
          </c:spPr>
          <c:marker>
            <c:symbol val="none"/>
          </c:marker>
          <c:dLbls>
            <c:dLbl>
              <c:idx val="0"/>
              <c:layout>
                <c:manualLayout>
                  <c:x val="0.2256674973831278"/>
                  <c:y val="-2.8169014084507098E-2"/>
                </c:manualLayout>
              </c:layout>
              <c:tx>
                <c:rich>
                  <a:bodyPr/>
                  <a:lstStyle/>
                  <a:p>
                    <a:r>
                      <a:rPr lang="en-US"/>
                      <a:t>Average</a:t>
                    </a:r>
                    <a:r>
                      <a:rPr lang="en-US" baseline="0"/>
                      <a:t> </a:t>
                    </a:r>
                    <a:fld id="{A2C0765A-50BA-4172-ACA4-388B68C4B157}" type="VALUE">
                      <a:rPr lang="en-US"/>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1AA-4199-AE51-6E419D48355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('CC 07-27-21'!$C$13,'CC 07-27-21'!$C$13,'CC 07-27-21'!$C$13,'CC 07-27-21'!$C$13,'CC 07-27-21'!$C$13,'CC 07-27-21'!$C$13,'CC 07-27-21'!$C$13,'CC 07-27-21'!$C$13,'CC 07-27-21'!$C$13,'CC 07-27-21'!$C$13,'CC 07-27-21'!$C$13)</c:f>
              <c:numCache>
                <c:formatCode>_("$"* #,##0.00_);_("$"* \(#,##0.00\);_("$"* "-"??_);_(@_)</c:formatCode>
                <c:ptCount val="11"/>
                <c:pt idx="0">
                  <c:v>32.006000000000007</c:v>
                </c:pt>
                <c:pt idx="1">
                  <c:v>32.006000000000007</c:v>
                </c:pt>
                <c:pt idx="2">
                  <c:v>32.006000000000007</c:v>
                </c:pt>
                <c:pt idx="3">
                  <c:v>32.006000000000007</c:v>
                </c:pt>
                <c:pt idx="4">
                  <c:v>32.006000000000007</c:v>
                </c:pt>
                <c:pt idx="5">
                  <c:v>32.006000000000007</c:v>
                </c:pt>
                <c:pt idx="6">
                  <c:v>32.006000000000007</c:v>
                </c:pt>
                <c:pt idx="7">
                  <c:v>32.006000000000007</c:v>
                </c:pt>
                <c:pt idx="8">
                  <c:v>32.006000000000007</c:v>
                </c:pt>
                <c:pt idx="9">
                  <c:v>32.006000000000007</c:v>
                </c:pt>
                <c:pt idx="10">
                  <c:v>32.006000000000007</c:v>
                </c:pt>
              </c:numCache>
            </c:numRef>
          </c:val>
          <c:smooth val="0"/>
          <c:extLst>
            <c:ext xmlns:c16="http://schemas.microsoft.com/office/drawing/2014/chart" uri="{C3380CC4-5D6E-409C-BE32-E72D297353CC}">
              <c16:uniqueId val="{0000000B-61AA-4199-AE51-6E419D48355B}"/>
            </c:ext>
          </c:extLst>
        </c:ser>
        <c:dLbls>
          <c:showLegendKey val="0"/>
          <c:showVal val="0"/>
          <c:showCatName val="0"/>
          <c:showSerName val="0"/>
          <c:showPercent val="0"/>
          <c:showBubbleSize val="0"/>
        </c:dLbls>
        <c:marker val="1"/>
        <c:smooth val="0"/>
        <c:axId val="713930936"/>
        <c:axId val="713929296"/>
      </c:lineChart>
      <c:catAx>
        <c:axId val="7139309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Jurisdiction</a:t>
                </a:r>
              </a:p>
            </c:rich>
          </c:tx>
          <c:layout>
            <c:manualLayout>
              <c:xMode val="edge"/>
              <c:yMode val="edge"/>
              <c:x val="0.4650227456326661"/>
              <c:y val="0.8796201042506842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929296"/>
        <c:crosses val="autoZero"/>
        <c:auto val="1"/>
        <c:lblAlgn val="ctr"/>
        <c:lblOffset val="100"/>
        <c:noMultiLvlLbl val="0"/>
      </c:catAx>
      <c:valAx>
        <c:axId val="713929296"/>
        <c:scaling>
          <c:orientation val="minMax"/>
          <c:max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Monthly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930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sx="104000" sy="104000" algn="ctr" rotWithShape="0">
        <a:schemeClr val="bg1">
          <a:lumMod val="65000"/>
          <a:alpha val="92000"/>
        </a:schemeClr>
      </a:outerShdw>
      <a:softEdge rad="101600"/>
    </a:effectLst>
  </c:spPr>
  <c:txPr>
    <a:bodyPr rot="-5400000" vert="horz"/>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85BAD5-51E9-45C2-B2AC-F80DB75AEEF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46166B2D-30C3-4D7A-898B-941F5F6C97BB}">
      <dgm:prSet phldrT="[Text]" custT="1"/>
      <dgm:spPr>
        <a:solidFill>
          <a:schemeClr val="accent6"/>
        </a:solidFill>
      </dgm:spPr>
      <dgm:t>
        <a:bodyPr/>
        <a:lstStyle/>
        <a:p>
          <a:r>
            <a:rPr lang="en-US" sz="1400" dirty="0"/>
            <a:t> to Green Bin</a:t>
          </a:r>
        </a:p>
      </dgm:t>
    </dgm:pt>
    <dgm:pt modelId="{D987F329-B3CC-4EF6-A93A-16A447DC8C44}" type="parTrans" cxnId="{DCDA0F5C-14A2-45AC-A09E-9710A231E6D1}">
      <dgm:prSet/>
      <dgm:spPr/>
      <dgm:t>
        <a:bodyPr/>
        <a:lstStyle/>
        <a:p>
          <a:endParaRPr lang="en-US"/>
        </a:p>
      </dgm:t>
    </dgm:pt>
    <dgm:pt modelId="{7AB37194-38EE-4231-83F7-58F8281EB31B}" type="sibTrans" cxnId="{DCDA0F5C-14A2-45AC-A09E-9710A231E6D1}">
      <dgm:prSet/>
      <dgm:spPr/>
      <dgm:t>
        <a:bodyPr/>
        <a:lstStyle/>
        <a:p>
          <a:endParaRPr lang="en-US"/>
        </a:p>
      </dgm:t>
    </dgm:pt>
    <dgm:pt modelId="{F92FB4A4-2922-4E86-AF12-485BBC336C76}">
      <dgm:prSet phldrT="[Text]" custT="1"/>
      <dgm:spPr>
        <a:solidFill>
          <a:schemeClr val="accent4">
            <a:lumMod val="75000"/>
          </a:schemeClr>
        </a:solidFill>
      </dgm:spPr>
      <dgm:t>
        <a:bodyPr/>
        <a:lstStyle/>
        <a:p>
          <a:r>
            <a:rPr lang="en-US" sz="1400" dirty="0"/>
            <a:t>Facility (</a:t>
          </a:r>
          <a:r>
            <a:rPr lang="en-US" sz="1400" dirty="0" err="1"/>
            <a:t>Agromin</a:t>
          </a:r>
          <a:r>
            <a:rPr lang="en-US" sz="1400" dirty="0"/>
            <a:t>) makes into Compost &amp; Mulch</a:t>
          </a:r>
        </a:p>
      </dgm:t>
    </dgm:pt>
    <dgm:pt modelId="{519EDF6E-FB1B-4687-ABB1-BBE760060EC2}" type="parTrans" cxnId="{D8CD048B-7E7E-4EC0-BE32-E343ECA82114}">
      <dgm:prSet/>
      <dgm:spPr/>
      <dgm:t>
        <a:bodyPr/>
        <a:lstStyle/>
        <a:p>
          <a:endParaRPr lang="en-US"/>
        </a:p>
      </dgm:t>
    </dgm:pt>
    <dgm:pt modelId="{887BCA4F-8D8D-43F5-A610-E1C70095F270}" type="sibTrans" cxnId="{D8CD048B-7E7E-4EC0-BE32-E343ECA82114}">
      <dgm:prSet/>
      <dgm:spPr/>
      <dgm:t>
        <a:bodyPr/>
        <a:lstStyle/>
        <a:p>
          <a:endParaRPr lang="en-US"/>
        </a:p>
      </dgm:t>
    </dgm:pt>
    <dgm:pt modelId="{506E37B1-6EF6-4E1F-AA2D-493233FA7ACF}">
      <dgm:prSet phldrT="[Text]" custT="1"/>
      <dgm:spPr>
        <a:solidFill>
          <a:srgbClr val="FFC000"/>
        </a:solidFill>
      </dgm:spPr>
      <dgm:t>
        <a:bodyPr/>
        <a:lstStyle/>
        <a:p>
          <a:r>
            <a:rPr lang="en-US" sz="1400" dirty="0"/>
            <a:t>Compost back to farms, gardeners and YOU.</a:t>
          </a:r>
        </a:p>
      </dgm:t>
    </dgm:pt>
    <dgm:pt modelId="{9115C32A-8482-4350-B09F-21ABF503FB7E}" type="parTrans" cxnId="{711F5352-C97D-40F0-8B7C-08F604D97751}">
      <dgm:prSet/>
      <dgm:spPr/>
      <dgm:t>
        <a:bodyPr/>
        <a:lstStyle/>
        <a:p>
          <a:endParaRPr lang="en-US"/>
        </a:p>
      </dgm:t>
    </dgm:pt>
    <dgm:pt modelId="{1AA0B28E-CEB0-4719-B087-21585568CA61}" type="sibTrans" cxnId="{711F5352-C97D-40F0-8B7C-08F604D97751}">
      <dgm:prSet/>
      <dgm:spPr/>
      <dgm:t>
        <a:bodyPr/>
        <a:lstStyle/>
        <a:p>
          <a:endParaRPr lang="en-US"/>
        </a:p>
      </dgm:t>
    </dgm:pt>
    <dgm:pt modelId="{9022587D-E031-40DA-B65B-15EA3BA863C1}">
      <dgm:prSet phldrT="[Text]" custT="1"/>
      <dgm:spPr>
        <a:solidFill>
          <a:schemeClr val="accent6">
            <a:lumMod val="75000"/>
          </a:schemeClr>
        </a:solidFill>
      </dgm:spPr>
      <dgm:t>
        <a:bodyPr/>
        <a:lstStyle/>
        <a:p>
          <a:r>
            <a:rPr lang="en-US" sz="1400" dirty="0"/>
            <a:t>Food grown on Farm </a:t>
          </a:r>
        </a:p>
      </dgm:t>
    </dgm:pt>
    <dgm:pt modelId="{38A45B78-9B70-4500-A172-7A3D73EB137D}" type="parTrans" cxnId="{82A37456-1A9D-4D11-B910-4BE4753F0AAB}">
      <dgm:prSet/>
      <dgm:spPr/>
      <dgm:t>
        <a:bodyPr/>
        <a:lstStyle/>
        <a:p>
          <a:endParaRPr lang="en-US"/>
        </a:p>
      </dgm:t>
    </dgm:pt>
    <dgm:pt modelId="{D158F15B-60A1-4453-B7D0-03C4A0C03027}" type="sibTrans" cxnId="{82A37456-1A9D-4D11-B910-4BE4753F0AAB}">
      <dgm:prSet/>
      <dgm:spPr/>
      <dgm:t>
        <a:bodyPr/>
        <a:lstStyle/>
        <a:p>
          <a:endParaRPr lang="en-US"/>
        </a:p>
      </dgm:t>
    </dgm:pt>
    <dgm:pt modelId="{0D8A5874-3D86-492E-A945-48701954E678}">
      <dgm:prSet phldrT="[Text]" custT="1"/>
      <dgm:spPr>
        <a:solidFill>
          <a:schemeClr val="accent2"/>
        </a:solidFill>
      </dgm:spPr>
      <dgm:t>
        <a:bodyPr/>
        <a:lstStyle/>
        <a:p>
          <a:r>
            <a:rPr lang="en-US" sz="1400" dirty="0"/>
            <a:t> to your Fork</a:t>
          </a:r>
        </a:p>
      </dgm:t>
    </dgm:pt>
    <dgm:pt modelId="{E61A4DBD-F951-4069-8D88-F2D25205D030}" type="parTrans" cxnId="{D61E7A47-E226-4854-BCC6-65D993E82D80}">
      <dgm:prSet/>
      <dgm:spPr/>
      <dgm:t>
        <a:bodyPr/>
        <a:lstStyle/>
        <a:p>
          <a:endParaRPr lang="en-US"/>
        </a:p>
      </dgm:t>
    </dgm:pt>
    <dgm:pt modelId="{820F86C3-CB7C-4225-A87A-DF6D8F1E6B3F}" type="sibTrans" cxnId="{D61E7A47-E226-4854-BCC6-65D993E82D80}">
      <dgm:prSet/>
      <dgm:spPr/>
      <dgm:t>
        <a:bodyPr/>
        <a:lstStyle/>
        <a:p>
          <a:endParaRPr lang="en-US"/>
        </a:p>
      </dgm:t>
    </dgm:pt>
    <dgm:pt modelId="{FC6F3A30-A188-415F-9055-5B7554582A97}" type="pres">
      <dgm:prSet presAssocID="{6385BAD5-51E9-45C2-B2AC-F80DB75AEEF1}" presName="Name0" presStyleCnt="0">
        <dgm:presLayoutVars>
          <dgm:dir/>
          <dgm:resizeHandles val="exact"/>
        </dgm:presLayoutVars>
      </dgm:prSet>
      <dgm:spPr/>
    </dgm:pt>
    <dgm:pt modelId="{F0175175-38FA-45ED-8DED-862A01F2EA6D}" type="pres">
      <dgm:prSet presAssocID="{6385BAD5-51E9-45C2-B2AC-F80DB75AEEF1}" presName="cycle" presStyleCnt="0"/>
      <dgm:spPr/>
    </dgm:pt>
    <dgm:pt modelId="{43EEC1A0-48BB-4F72-BA12-2AB9A4E0ABD0}" type="pres">
      <dgm:prSet presAssocID="{9022587D-E031-40DA-B65B-15EA3BA863C1}" presName="nodeFirstNode" presStyleLbl="node1" presStyleIdx="0" presStyleCnt="5" custScaleX="104316" custScaleY="118503" custRadScaleRad="107391" custRadScaleInc="33191">
        <dgm:presLayoutVars>
          <dgm:bulletEnabled val="1"/>
        </dgm:presLayoutVars>
      </dgm:prSet>
      <dgm:spPr/>
    </dgm:pt>
    <dgm:pt modelId="{16A97657-8852-48CC-A8FA-692AC5B86306}" type="pres">
      <dgm:prSet presAssocID="{D158F15B-60A1-4453-B7D0-03C4A0C03027}" presName="sibTransFirstNode" presStyleLbl="bgShp" presStyleIdx="0" presStyleCnt="1" custLinFactNeighborX="-13396" custLinFactNeighborY="13"/>
      <dgm:spPr/>
    </dgm:pt>
    <dgm:pt modelId="{C92EBCC3-9503-499D-92E5-BEEAB92ACFFB}" type="pres">
      <dgm:prSet presAssocID="{0D8A5874-3D86-492E-A945-48701954E678}" presName="nodeFollowingNodes" presStyleLbl="node1" presStyleIdx="1" presStyleCnt="5" custScaleX="104316" custScaleY="118503" custRadScaleRad="169177" custRadScaleInc="16333">
        <dgm:presLayoutVars>
          <dgm:bulletEnabled val="1"/>
        </dgm:presLayoutVars>
      </dgm:prSet>
      <dgm:spPr/>
    </dgm:pt>
    <dgm:pt modelId="{6A1C1F66-9B84-4132-8595-852A6ADD9F1A}" type="pres">
      <dgm:prSet presAssocID="{46166B2D-30C3-4D7A-898B-941F5F6C97BB}" presName="nodeFollowingNodes" presStyleLbl="node1" presStyleIdx="2" presStyleCnt="5" custScaleX="104316" custScaleY="118503" custRadScaleRad="139111" custRadScaleInc="-34153">
        <dgm:presLayoutVars>
          <dgm:bulletEnabled val="1"/>
        </dgm:presLayoutVars>
      </dgm:prSet>
      <dgm:spPr/>
    </dgm:pt>
    <dgm:pt modelId="{56444298-9EDD-4625-A7D4-3DCB04F81D8F}" type="pres">
      <dgm:prSet presAssocID="{F92FB4A4-2922-4E86-AF12-485BBC336C76}" presName="nodeFollowingNodes" presStyleLbl="node1" presStyleIdx="3" presStyleCnt="5" custScaleX="104316" custScaleY="118503" custRadScaleRad="130738" custRadScaleInc="43659">
        <dgm:presLayoutVars>
          <dgm:bulletEnabled val="1"/>
        </dgm:presLayoutVars>
      </dgm:prSet>
      <dgm:spPr/>
    </dgm:pt>
    <dgm:pt modelId="{B5CAC20C-E258-4D5C-88E8-2CFA7CA7D378}" type="pres">
      <dgm:prSet presAssocID="{506E37B1-6EF6-4E1F-AA2D-493233FA7ACF}" presName="nodeFollowingNodes" presStyleLbl="node1" presStyleIdx="4" presStyleCnt="5" custScaleX="104316" custScaleY="118503" custRadScaleRad="143267" custRadScaleInc="15335">
        <dgm:presLayoutVars>
          <dgm:bulletEnabled val="1"/>
        </dgm:presLayoutVars>
      </dgm:prSet>
      <dgm:spPr/>
    </dgm:pt>
  </dgm:ptLst>
  <dgm:cxnLst>
    <dgm:cxn modelId="{5148B711-5CB9-467F-BB8E-242C7AA661EB}" type="presOf" srcId="{D158F15B-60A1-4453-B7D0-03C4A0C03027}" destId="{16A97657-8852-48CC-A8FA-692AC5B86306}" srcOrd="0" destOrd="0" presId="urn:microsoft.com/office/officeart/2005/8/layout/cycle3"/>
    <dgm:cxn modelId="{6C76153D-60FC-4165-B034-BBB4065CF969}" type="presOf" srcId="{F92FB4A4-2922-4E86-AF12-485BBC336C76}" destId="{56444298-9EDD-4625-A7D4-3DCB04F81D8F}" srcOrd="0" destOrd="0" presId="urn:microsoft.com/office/officeart/2005/8/layout/cycle3"/>
    <dgm:cxn modelId="{DCDA0F5C-14A2-45AC-A09E-9710A231E6D1}" srcId="{6385BAD5-51E9-45C2-B2AC-F80DB75AEEF1}" destId="{46166B2D-30C3-4D7A-898B-941F5F6C97BB}" srcOrd="2" destOrd="0" parTransId="{D987F329-B3CC-4EF6-A93A-16A447DC8C44}" sibTransId="{7AB37194-38EE-4231-83F7-58F8281EB31B}"/>
    <dgm:cxn modelId="{602ABD61-8768-46BB-A95B-B5583C936C03}" type="presOf" srcId="{0D8A5874-3D86-492E-A945-48701954E678}" destId="{C92EBCC3-9503-499D-92E5-BEEAB92ACFFB}" srcOrd="0" destOrd="0" presId="urn:microsoft.com/office/officeart/2005/8/layout/cycle3"/>
    <dgm:cxn modelId="{B0A26F66-2E54-484B-AF87-DCD84A82721C}" type="presOf" srcId="{6385BAD5-51E9-45C2-B2AC-F80DB75AEEF1}" destId="{FC6F3A30-A188-415F-9055-5B7554582A97}" srcOrd="0" destOrd="0" presId="urn:microsoft.com/office/officeart/2005/8/layout/cycle3"/>
    <dgm:cxn modelId="{D61E7A47-E226-4854-BCC6-65D993E82D80}" srcId="{6385BAD5-51E9-45C2-B2AC-F80DB75AEEF1}" destId="{0D8A5874-3D86-492E-A945-48701954E678}" srcOrd="1" destOrd="0" parTransId="{E61A4DBD-F951-4069-8D88-F2D25205D030}" sibTransId="{820F86C3-CB7C-4225-A87A-DF6D8F1E6B3F}"/>
    <dgm:cxn modelId="{711F5352-C97D-40F0-8B7C-08F604D97751}" srcId="{6385BAD5-51E9-45C2-B2AC-F80DB75AEEF1}" destId="{506E37B1-6EF6-4E1F-AA2D-493233FA7ACF}" srcOrd="4" destOrd="0" parTransId="{9115C32A-8482-4350-B09F-21ABF503FB7E}" sibTransId="{1AA0B28E-CEB0-4719-B087-21585568CA61}"/>
    <dgm:cxn modelId="{82A37456-1A9D-4D11-B910-4BE4753F0AAB}" srcId="{6385BAD5-51E9-45C2-B2AC-F80DB75AEEF1}" destId="{9022587D-E031-40DA-B65B-15EA3BA863C1}" srcOrd="0" destOrd="0" parTransId="{38A45B78-9B70-4500-A172-7A3D73EB137D}" sibTransId="{D158F15B-60A1-4453-B7D0-03C4A0C03027}"/>
    <dgm:cxn modelId="{D8CD048B-7E7E-4EC0-BE32-E343ECA82114}" srcId="{6385BAD5-51E9-45C2-B2AC-F80DB75AEEF1}" destId="{F92FB4A4-2922-4E86-AF12-485BBC336C76}" srcOrd="3" destOrd="0" parTransId="{519EDF6E-FB1B-4687-ABB1-BBE760060EC2}" sibTransId="{887BCA4F-8D8D-43F5-A610-E1C70095F270}"/>
    <dgm:cxn modelId="{A1F66192-12CE-4E85-9C96-0EE10D8F3E94}" type="presOf" srcId="{46166B2D-30C3-4D7A-898B-941F5F6C97BB}" destId="{6A1C1F66-9B84-4132-8595-852A6ADD9F1A}" srcOrd="0" destOrd="0" presId="urn:microsoft.com/office/officeart/2005/8/layout/cycle3"/>
    <dgm:cxn modelId="{A48FA0AC-14DC-4A50-AE89-02EB19BE8E24}" type="presOf" srcId="{506E37B1-6EF6-4E1F-AA2D-493233FA7ACF}" destId="{B5CAC20C-E258-4D5C-88E8-2CFA7CA7D378}" srcOrd="0" destOrd="0" presId="urn:microsoft.com/office/officeart/2005/8/layout/cycle3"/>
    <dgm:cxn modelId="{B595A6B1-7EFF-4EB5-80A5-312F38BC3E03}" type="presOf" srcId="{9022587D-E031-40DA-B65B-15EA3BA863C1}" destId="{43EEC1A0-48BB-4F72-BA12-2AB9A4E0ABD0}" srcOrd="0" destOrd="0" presId="urn:microsoft.com/office/officeart/2005/8/layout/cycle3"/>
    <dgm:cxn modelId="{A7EC3B5E-9853-4F8C-9B42-E7FADB4E04D7}" type="presParOf" srcId="{FC6F3A30-A188-415F-9055-5B7554582A97}" destId="{F0175175-38FA-45ED-8DED-862A01F2EA6D}" srcOrd="0" destOrd="0" presId="urn:microsoft.com/office/officeart/2005/8/layout/cycle3"/>
    <dgm:cxn modelId="{54ACABC1-14A5-4A98-A406-F705E87DD09A}" type="presParOf" srcId="{F0175175-38FA-45ED-8DED-862A01F2EA6D}" destId="{43EEC1A0-48BB-4F72-BA12-2AB9A4E0ABD0}" srcOrd="0" destOrd="0" presId="urn:microsoft.com/office/officeart/2005/8/layout/cycle3"/>
    <dgm:cxn modelId="{AAB2DA86-4E5A-4302-9CB5-F07496382213}" type="presParOf" srcId="{F0175175-38FA-45ED-8DED-862A01F2EA6D}" destId="{16A97657-8852-48CC-A8FA-692AC5B86306}" srcOrd="1" destOrd="0" presId="urn:microsoft.com/office/officeart/2005/8/layout/cycle3"/>
    <dgm:cxn modelId="{25F2C7E6-6FC1-4631-9F6D-504AE5E92038}" type="presParOf" srcId="{F0175175-38FA-45ED-8DED-862A01F2EA6D}" destId="{C92EBCC3-9503-499D-92E5-BEEAB92ACFFB}" srcOrd="2" destOrd="0" presId="urn:microsoft.com/office/officeart/2005/8/layout/cycle3"/>
    <dgm:cxn modelId="{BACEB9C9-A49C-4BB4-BECA-E2ACC5707527}" type="presParOf" srcId="{F0175175-38FA-45ED-8DED-862A01F2EA6D}" destId="{6A1C1F66-9B84-4132-8595-852A6ADD9F1A}" srcOrd="3" destOrd="0" presId="urn:microsoft.com/office/officeart/2005/8/layout/cycle3"/>
    <dgm:cxn modelId="{C0A8A77B-3014-45B1-BC9A-72624260B104}" type="presParOf" srcId="{F0175175-38FA-45ED-8DED-862A01F2EA6D}" destId="{56444298-9EDD-4625-A7D4-3DCB04F81D8F}" srcOrd="4" destOrd="0" presId="urn:microsoft.com/office/officeart/2005/8/layout/cycle3"/>
    <dgm:cxn modelId="{C0EE8976-A880-4624-BABF-45CF6DCE0295}" type="presParOf" srcId="{F0175175-38FA-45ED-8DED-862A01F2EA6D}" destId="{B5CAC20C-E258-4D5C-88E8-2CFA7CA7D378}" srcOrd="5" destOrd="0" presId="urn:microsoft.com/office/officeart/2005/8/layout/cycle3"/>
  </dgm:cxnLst>
  <dgm:bg>
    <a:effectLst>
      <a:glow rad="139700">
        <a:schemeClr val="accent1">
          <a:satMod val="175000"/>
          <a:alpha val="40000"/>
        </a:schemeClr>
      </a:glo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97657-8852-48CC-A8FA-692AC5B86306}">
      <dsp:nvSpPr>
        <dsp:cNvPr id="0" name=""/>
        <dsp:cNvSpPr/>
      </dsp:nvSpPr>
      <dsp:spPr>
        <a:xfrm>
          <a:off x="3191721" y="-59607"/>
          <a:ext cx="4487340" cy="4487340"/>
        </a:xfrm>
        <a:prstGeom prst="circularArrow">
          <a:avLst>
            <a:gd name="adj1" fmla="val 5544"/>
            <a:gd name="adj2" fmla="val 330680"/>
            <a:gd name="adj3" fmla="val 13633475"/>
            <a:gd name="adj4" fmla="val 1747328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EC1A0-48BB-4F72-BA12-2AB9A4E0ABD0}">
      <dsp:nvSpPr>
        <dsp:cNvPr id="0" name=""/>
        <dsp:cNvSpPr/>
      </dsp:nvSpPr>
      <dsp:spPr>
        <a:xfrm>
          <a:off x="4922055" y="-98339"/>
          <a:ext cx="2228920" cy="1266027"/>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Food grown on Farm </a:t>
          </a:r>
        </a:p>
      </dsp:txBody>
      <dsp:txXfrm>
        <a:off x="4983857" y="-36537"/>
        <a:ext cx="2105316" cy="1142423"/>
      </dsp:txXfrm>
    </dsp:sp>
    <dsp:sp modelId="{C92EBCC3-9503-499D-92E5-BEEAB92ACFFB}">
      <dsp:nvSpPr>
        <dsp:cNvPr id="0" name=""/>
        <dsp:cNvSpPr/>
      </dsp:nvSpPr>
      <dsp:spPr>
        <a:xfrm>
          <a:off x="7426313" y="1353489"/>
          <a:ext cx="2228920" cy="126602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 to your Fork</a:t>
          </a:r>
        </a:p>
      </dsp:txBody>
      <dsp:txXfrm>
        <a:off x="7488115" y="1415291"/>
        <a:ext cx="2105316" cy="1142423"/>
      </dsp:txXfrm>
    </dsp:sp>
    <dsp:sp modelId="{6A1C1F66-9B84-4132-8595-852A6ADD9F1A}">
      <dsp:nvSpPr>
        <dsp:cNvPr id="0" name=""/>
        <dsp:cNvSpPr/>
      </dsp:nvSpPr>
      <dsp:spPr>
        <a:xfrm>
          <a:off x="6441671" y="3284810"/>
          <a:ext cx="2228920" cy="1266027"/>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 to Green Bin</a:t>
          </a:r>
        </a:p>
      </dsp:txBody>
      <dsp:txXfrm>
        <a:off x="6503473" y="3346612"/>
        <a:ext cx="2105316" cy="1142423"/>
      </dsp:txXfrm>
    </dsp:sp>
    <dsp:sp modelId="{56444298-9EDD-4625-A7D4-3DCB04F81D8F}">
      <dsp:nvSpPr>
        <dsp:cNvPr id="0" name=""/>
        <dsp:cNvSpPr/>
      </dsp:nvSpPr>
      <dsp:spPr>
        <a:xfrm>
          <a:off x="2009152" y="2982209"/>
          <a:ext cx="2228920" cy="1266027"/>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Facility (</a:t>
          </a:r>
          <a:r>
            <a:rPr lang="en-US" sz="1400" kern="1200" dirty="0" err="1"/>
            <a:t>Agromin</a:t>
          </a:r>
          <a:r>
            <a:rPr lang="en-US" sz="1400" kern="1200" dirty="0"/>
            <a:t>) makes into Compost &amp; Mulch</a:t>
          </a:r>
        </a:p>
      </dsp:txBody>
      <dsp:txXfrm>
        <a:off x="2070954" y="3044011"/>
        <a:ext cx="2105316" cy="1142423"/>
      </dsp:txXfrm>
    </dsp:sp>
    <dsp:sp modelId="{B5CAC20C-E258-4D5C-88E8-2CFA7CA7D378}">
      <dsp:nvSpPr>
        <dsp:cNvPr id="0" name=""/>
        <dsp:cNvSpPr/>
      </dsp:nvSpPr>
      <dsp:spPr>
        <a:xfrm>
          <a:off x="1783743" y="562050"/>
          <a:ext cx="2228920" cy="126602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Compost back to farms, gardeners and YOU.</a:t>
          </a:r>
        </a:p>
      </dsp:txBody>
      <dsp:txXfrm>
        <a:off x="1845545" y="623852"/>
        <a:ext cx="2105316" cy="114242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7" tIns="46244" rIns="92487" bIns="46244" rtlCol="0"/>
          <a:lstStyle>
            <a:lvl1pPr algn="r">
              <a:defRPr sz="1200"/>
            </a:lvl1pPr>
          </a:lstStyle>
          <a:p>
            <a:fld id="{75FC8CAC-F562-4989-A170-2CA454806EE7}" type="datetimeFigureOut">
              <a:rPr lang="en-US" smtClean="0"/>
              <a:t>12/14/2021</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487" tIns="46244" rIns="92487" bIns="46244" rtlCol="0" anchor="b"/>
          <a:lstStyle>
            <a:lvl1pPr algn="r">
              <a:defRPr sz="1200"/>
            </a:lvl1pPr>
          </a:lstStyle>
          <a:p>
            <a:fld id="{9661C8C5-7CB9-4042-8D55-CC87E4A1AED3}" type="slidenum">
              <a:rPr lang="en-US" smtClean="0"/>
              <a:t>‹#›</a:t>
            </a:fld>
            <a:endParaRPr lang="en-US"/>
          </a:p>
        </p:txBody>
      </p:sp>
    </p:spTree>
    <p:extLst>
      <p:ext uri="{BB962C8B-B14F-4D97-AF65-F5344CB8AC3E}">
        <p14:creationId xmlns:p14="http://schemas.microsoft.com/office/powerpoint/2010/main" val="179223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1</a:t>
            </a:fld>
            <a:endParaRPr lang="en-US"/>
          </a:p>
        </p:txBody>
      </p:sp>
    </p:spTree>
    <p:extLst>
      <p:ext uri="{BB962C8B-B14F-4D97-AF65-F5344CB8AC3E}">
        <p14:creationId xmlns:p14="http://schemas.microsoft.com/office/powerpoint/2010/main" val="4220875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1C8C5-7CB9-4042-8D55-CC87E4A1A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6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1C8C5-7CB9-4042-8D55-CC87E4A1A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45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1C8C5-7CB9-4042-8D55-CC87E4A1A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0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1C8C5-7CB9-4042-8D55-CC87E4A1A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38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1C8C5-7CB9-4042-8D55-CC87E4A1A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82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15</a:t>
            </a:fld>
            <a:endParaRPr lang="en-US"/>
          </a:p>
        </p:txBody>
      </p:sp>
    </p:spTree>
    <p:extLst>
      <p:ext uri="{BB962C8B-B14F-4D97-AF65-F5344CB8AC3E}">
        <p14:creationId xmlns:p14="http://schemas.microsoft.com/office/powerpoint/2010/main" val="2175066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1C8C5-7CB9-4042-8D55-CC87E4A1AED3}" type="slidenum">
              <a:rPr lang="en-US" smtClean="0"/>
              <a:t>16</a:t>
            </a:fld>
            <a:endParaRPr lang="en-US"/>
          </a:p>
        </p:txBody>
      </p:sp>
    </p:spTree>
    <p:extLst>
      <p:ext uri="{BB962C8B-B14F-4D97-AF65-F5344CB8AC3E}">
        <p14:creationId xmlns:p14="http://schemas.microsoft.com/office/powerpoint/2010/main" val="80176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14 CCR § 17225.53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17225.53. Refuse.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“Refuse” includes garbage and rubbish.</a:t>
            </a: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14 CCR § 17225.30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17225.30. Garbage.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“Garbage” includes all kitchen and table food waste, and animal or vegetable waste that attends or results from the storage, preparation, cooking or handling of food stuffs.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14 CCR § 17225.59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17225.59. Rubbish.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“Rubbish” includes non-putrescible solid wastes such as ashes, paper, cardboard, tin cans, yard clippings, wood, glass, bedding, crockery, plastics, rubber by-products or litter.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17</a:t>
            </a:fld>
            <a:endParaRPr lang="en-US"/>
          </a:p>
        </p:txBody>
      </p:sp>
    </p:spTree>
    <p:extLst>
      <p:ext uri="{BB962C8B-B14F-4D97-AF65-F5344CB8AC3E}">
        <p14:creationId xmlns:p14="http://schemas.microsoft.com/office/powerpoint/2010/main" val="675820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1C8C5-7CB9-4042-8D55-CC87E4A1AED3}" type="slidenum">
              <a:rPr lang="en-US" smtClean="0"/>
              <a:t>18</a:t>
            </a:fld>
            <a:endParaRPr lang="en-US"/>
          </a:p>
        </p:txBody>
      </p:sp>
    </p:spTree>
    <p:extLst>
      <p:ext uri="{BB962C8B-B14F-4D97-AF65-F5344CB8AC3E}">
        <p14:creationId xmlns:p14="http://schemas.microsoft.com/office/powerpoint/2010/main" val="614130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1C8C5-7CB9-4042-8D55-CC87E4A1AED3}" type="slidenum">
              <a:rPr lang="en-US" smtClean="0"/>
              <a:t>19</a:t>
            </a:fld>
            <a:endParaRPr lang="en-US"/>
          </a:p>
        </p:txBody>
      </p:sp>
    </p:spTree>
    <p:extLst>
      <p:ext uri="{BB962C8B-B14F-4D97-AF65-F5344CB8AC3E}">
        <p14:creationId xmlns:p14="http://schemas.microsoft.com/office/powerpoint/2010/main" val="277231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74898">
              <a:buFont typeface="Arial" panose="020B0604020202020204" pitchFamily="34" charset="0"/>
              <a:buChar char="•"/>
              <a:defRPr/>
            </a:pPr>
            <a:r>
              <a:rPr lang="en-US" dirty="0"/>
              <a:t>Good evening mayor and members of the council. Marie McKeeth, General Services Manager for the Solid Waste Division.</a:t>
            </a:r>
          </a:p>
          <a:p>
            <a:pPr marL="171450" indent="-171450">
              <a:buFont typeface="Arial" panose="020B0604020202020204" pitchFamily="34" charset="0"/>
              <a:buChar char="•"/>
            </a:pPr>
            <a:r>
              <a:rPr lang="en-US" sz="1200" dirty="0"/>
              <a:t>As our director mentioned, the rate study was prompted by a new law called SB 1383.  </a:t>
            </a:r>
            <a:r>
              <a:rPr lang="en-US" dirty="0"/>
              <a:t>SB 1383 is not a Solid Waste law; it is a pollution reduction law. Removing organic material from landfills is the pollution reduction strategy that is the focus of the new law. As a result, Solid Waste programs throughout the state are experiencing drastic changes that come with a large price tag, the most expensive being weekly collection of residential organics.</a:t>
            </a:r>
          </a:p>
          <a:p>
            <a:pPr marL="171450" indent="-171450">
              <a:buFont typeface="Arial" panose="020B0604020202020204" pitchFamily="34" charset="0"/>
              <a:buChar char="•"/>
            </a:pPr>
            <a:r>
              <a:rPr lang="en-US" dirty="0"/>
              <a:t>In 2019 the Waste &amp; Recycling Division performed a detailed rate analysis resulting in rate increases. At that time, residential rates had not increased since 2003. Increasing expenses, a number of unfunded recycling mandates, and an unprecedented crash in recycling markets necessitated that a rate increase be implemented immediately to fund current operations.</a:t>
            </a:r>
          </a:p>
          <a:p>
            <a:pPr marL="171450" indent="-171450">
              <a:buFont typeface="Arial" panose="020B0604020202020204" pitchFamily="34" charset="0"/>
              <a:buChar char="•"/>
            </a:pPr>
            <a:r>
              <a:rPr lang="en-US" dirty="0"/>
              <a:t>So, despite knowing SB 1383 regulations were pending, the department proceeded with increases with the expectation that we would need to return and ask for additional increases once the SB 1383 regulations were complete.</a:t>
            </a:r>
          </a:p>
          <a:p>
            <a:pPr marL="171450" indent="-171450">
              <a:buFont typeface="Arial" panose="020B0604020202020204" pitchFamily="34" charset="0"/>
              <a:buChar char="•"/>
            </a:pPr>
            <a:r>
              <a:rPr lang="en-US" dirty="0"/>
              <a:t>Regulations were finalized in November of 2020 with an effective date of January 1, 2022. With just 13 months to implement changes that require massive increases to resources, the Department began planning immediately, including a rate study.</a:t>
            </a:r>
          </a:p>
          <a:p>
            <a:pPr marL="173413" indent="-17341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2</a:t>
            </a:fld>
            <a:endParaRPr lang="en-US"/>
          </a:p>
        </p:txBody>
      </p:sp>
    </p:spTree>
    <p:extLst>
      <p:ext uri="{BB962C8B-B14F-4D97-AF65-F5344CB8AC3E}">
        <p14:creationId xmlns:p14="http://schemas.microsoft.com/office/powerpoint/2010/main" val="3004776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1C8C5-7CB9-4042-8D55-CC87E4A1AED3}" type="slidenum">
              <a:rPr lang="en-US" smtClean="0"/>
              <a:t>20</a:t>
            </a:fld>
            <a:endParaRPr lang="en-US"/>
          </a:p>
        </p:txBody>
      </p:sp>
    </p:spTree>
    <p:extLst>
      <p:ext uri="{BB962C8B-B14F-4D97-AF65-F5344CB8AC3E}">
        <p14:creationId xmlns:p14="http://schemas.microsoft.com/office/powerpoint/2010/main" val="1683235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1C8C5-7CB9-4042-8D55-CC87E4A1AED3}" type="slidenum">
              <a:rPr lang="en-US" smtClean="0"/>
              <a:t>21</a:t>
            </a:fld>
            <a:endParaRPr lang="en-US"/>
          </a:p>
        </p:txBody>
      </p:sp>
    </p:spTree>
    <p:extLst>
      <p:ext uri="{BB962C8B-B14F-4D97-AF65-F5344CB8AC3E}">
        <p14:creationId xmlns:p14="http://schemas.microsoft.com/office/powerpoint/2010/main" val="557843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1C8C5-7CB9-4042-8D55-CC87E4A1AED3}" type="slidenum">
              <a:rPr lang="en-US" smtClean="0"/>
              <a:t>22</a:t>
            </a:fld>
            <a:endParaRPr lang="en-US"/>
          </a:p>
        </p:txBody>
      </p:sp>
    </p:spTree>
    <p:extLst>
      <p:ext uri="{BB962C8B-B14F-4D97-AF65-F5344CB8AC3E}">
        <p14:creationId xmlns:p14="http://schemas.microsoft.com/office/powerpoint/2010/main" val="1423217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summary:</a:t>
            </a:r>
          </a:p>
          <a:p>
            <a:endParaRPr lang="en-US" dirty="0"/>
          </a:p>
          <a:p>
            <a:pPr marL="218724" indent="-218724">
              <a:buAutoNum type="arabicPeriod"/>
            </a:pPr>
            <a:r>
              <a:rPr lang="en-US" dirty="0"/>
              <a:t>Current and proposed rates.</a:t>
            </a:r>
          </a:p>
          <a:p>
            <a:pPr marL="218724" indent="-218724">
              <a:buAutoNum type="arabicPeriod"/>
            </a:pPr>
            <a:r>
              <a:rPr lang="en-US" dirty="0"/>
              <a:t>Percent increases with subsidized rates in orange. Note that subsidized rates increase at a higher percentage.</a:t>
            </a:r>
          </a:p>
          <a:p>
            <a:pPr marL="218724" indent="-218724">
              <a:buAutoNum type="arabicPeriod"/>
            </a:pPr>
            <a:r>
              <a:rPr lang="en-US" dirty="0"/>
              <a:t>Amount of subsidy for each rate. No changes to MH. Slight increases for low-income subsidies.</a:t>
            </a:r>
          </a:p>
          <a:p>
            <a:pPr marL="218724" indent="-218724">
              <a:buAutoNum type="arabicPeriod"/>
            </a:pPr>
            <a:r>
              <a:rPr lang="en-US" dirty="0"/>
              <a:t>GF obligation for subsidies showing start and end of prop 218 noticing. Prop 218 requires subsidized rate be funded by a source other than rates to other utility payers.</a:t>
            </a:r>
          </a:p>
        </p:txBody>
      </p:sp>
      <p:sp>
        <p:nvSpPr>
          <p:cNvPr id="4" name="Slide Number Placeholder 3"/>
          <p:cNvSpPr>
            <a:spLocks noGrp="1"/>
          </p:cNvSpPr>
          <p:nvPr>
            <p:ph type="sldNum" sz="quarter" idx="5"/>
          </p:nvPr>
        </p:nvSpPr>
        <p:spPr/>
        <p:txBody>
          <a:bodyPr/>
          <a:lstStyle/>
          <a:p>
            <a:fld id="{9661C8C5-7CB9-4042-8D55-CC87E4A1AED3}" type="slidenum">
              <a:rPr lang="en-US" smtClean="0"/>
              <a:t>23</a:t>
            </a:fld>
            <a:endParaRPr lang="en-US"/>
          </a:p>
        </p:txBody>
      </p:sp>
    </p:spTree>
    <p:extLst>
      <p:ext uri="{BB962C8B-B14F-4D97-AF65-F5344CB8AC3E}">
        <p14:creationId xmlns:p14="http://schemas.microsoft.com/office/powerpoint/2010/main" val="1535961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17" indent="-231217">
              <a:buAutoNum type="arabicPeriod"/>
            </a:pPr>
            <a:endParaRPr lang="en-US" dirty="0"/>
          </a:p>
          <a:p>
            <a:pPr marL="231217" indent="-231217">
              <a:buAutoNum type="arabicPeriod"/>
            </a:pPr>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24</a:t>
            </a:fld>
            <a:endParaRPr lang="en-US"/>
          </a:p>
        </p:txBody>
      </p:sp>
    </p:spTree>
    <p:extLst>
      <p:ext uri="{BB962C8B-B14F-4D97-AF65-F5344CB8AC3E}">
        <p14:creationId xmlns:p14="http://schemas.microsoft.com/office/powerpoint/2010/main" val="1175490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17" indent="-231217">
              <a:buAutoNum type="arabicPeriod"/>
            </a:pPr>
            <a:r>
              <a:rPr lang="en-US" dirty="0"/>
              <a:t>Covers the cost of SB 1383 implementation primarily through an SB 1383 surcharge, but also with using moderate rate increases, an internal loan, moderate fees for all additional recycle and green waste cans, bulky waste collection and </a:t>
            </a:r>
            <a:r>
              <a:rPr lang="en-US" dirty="0" err="1"/>
              <a:t>hhw</a:t>
            </a:r>
            <a:r>
              <a:rPr lang="en-US" dirty="0"/>
              <a:t> pickups.</a:t>
            </a:r>
          </a:p>
          <a:p>
            <a:pPr marL="173413" indent="-173413">
              <a:buFont typeface="Arial" panose="020B0604020202020204" pitchFamily="34" charset="0"/>
              <a:buChar char="•"/>
            </a:pPr>
            <a:endParaRPr lang="en-US" dirty="0"/>
          </a:p>
          <a:p>
            <a:pPr marL="173413" indent="-173413" defTabSz="914355">
              <a:buFont typeface="Arial" panose="020B0604020202020204" pitchFamily="34" charset="0"/>
              <a:buChar char="•"/>
              <a:defRPr/>
            </a:pPr>
            <a:r>
              <a:rPr lang="en-US" sz="1800" i="1" dirty="0">
                <a:solidFill>
                  <a:srgbClr val="000000"/>
                </a:solidFill>
                <a:latin typeface="Calibri" panose="020F0502020204030204" pitchFamily="34" charset="0"/>
              </a:rPr>
              <a:t>Additional increase in January 2022.</a:t>
            </a:r>
            <a:r>
              <a:rPr lang="en-US" dirty="0"/>
              <a:t> </a:t>
            </a:r>
          </a:p>
          <a:p>
            <a:pPr marL="173413" indent="-173413" defTabSz="914355">
              <a:buFont typeface="Arial" panose="020B0604020202020204" pitchFamily="34" charset="0"/>
              <a:buChar char="•"/>
              <a:defRPr/>
            </a:pPr>
            <a:r>
              <a:rPr lang="en-US" sz="1800" i="1" dirty="0">
                <a:solidFill>
                  <a:srgbClr val="000000"/>
                </a:solidFill>
                <a:latin typeface="Calibri" panose="020F0502020204030204" pitchFamily="34" charset="0"/>
              </a:rPr>
              <a:t>Maintains scheduled increase for July 2022 and July 2023.</a:t>
            </a:r>
            <a:r>
              <a:rPr lang="en-US" dirty="0"/>
              <a:t> </a:t>
            </a:r>
          </a:p>
          <a:p>
            <a:pPr marL="173413" indent="-173413" defTabSz="914355">
              <a:buFont typeface="Arial" panose="020B0604020202020204" pitchFamily="34" charset="0"/>
              <a:buChar char="•"/>
              <a:defRPr/>
            </a:pPr>
            <a:r>
              <a:rPr lang="en-US" sz="1800" i="1" dirty="0">
                <a:solidFill>
                  <a:srgbClr val="000000"/>
                </a:solidFill>
                <a:latin typeface="Calibri" panose="020F0502020204030204" pitchFamily="34" charset="0"/>
              </a:rPr>
              <a:t>Lower increases July 2024 and July 2025.</a:t>
            </a:r>
            <a:r>
              <a:rPr lang="en-US" dirty="0"/>
              <a:t> </a:t>
            </a:r>
          </a:p>
          <a:p>
            <a:pPr marL="173413" indent="-173413" defTabSz="914355">
              <a:buFont typeface="Arial" panose="020B0604020202020204" pitchFamily="34" charset="0"/>
              <a:buChar char="•"/>
              <a:defRPr/>
            </a:pPr>
            <a:endParaRPr lang="en-US" dirty="0"/>
          </a:p>
          <a:p>
            <a:pPr marL="173413" indent="-173413" defTabSz="914355">
              <a:buFont typeface="Arial" panose="020B0604020202020204" pitchFamily="34" charset="0"/>
              <a:buChar char="•"/>
              <a:defRPr/>
            </a:pPr>
            <a:r>
              <a:rPr lang="en-US" dirty="0"/>
              <a:t>Changes from initial presentation.</a:t>
            </a:r>
          </a:p>
          <a:p>
            <a:pPr marL="610862" lvl="1" indent="-173413" defTabSz="914355">
              <a:buFont typeface="Arial" panose="020B0604020202020204" pitchFamily="34" charset="0"/>
              <a:buChar char="•"/>
              <a:defRPr/>
            </a:pPr>
            <a:r>
              <a:rPr lang="en-US" dirty="0"/>
              <a:t>Solid Waste bill is higher in the first two years ($56 on 7/1/23 as compared to $48 initially)</a:t>
            </a:r>
          </a:p>
          <a:p>
            <a:pPr marL="610862" lvl="1" indent="-173413" defTabSz="914355">
              <a:buFont typeface="Arial" panose="020B0604020202020204" pitchFamily="34" charset="0"/>
              <a:buChar char="•"/>
              <a:defRPr/>
            </a:pPr>
            <a:r>
              <a:rPr lang="en-US" dirty="0"/>
              <a:t>Lower rate by the end of the five-year period ($60 on 7/1/25 as compared to $63.50 initially)</a:t>
            </a:r>
          </a:p>
          <a:p>
            <a:pPr marL="610862" lvl="1" indent="-173413" defTabSz="914355">
              <a:buFont typeface="Arial" panose="020B0604020202020204" pitchFamily="34" charset="0"/>
              <a:buChar char="•"/>
              <a:defRPr/>
            </a:pPr>
            <a:r>
              <a:rPr lang="en-US" dirty="0"/>
              <a:t>Fund balance (initial rate proposal included a drop to $1.1M at the end of FY24</a:t>
            </a:r>
          </a:p>
          <a:p>
            <a:endParaRPr lang="en-US" dirty="0"/>
          </a:p>
          <a:p>
            <a:pPr marL="228589" indent="-228589">
              <a:buFont typeface="Arial" panose="020B0604020202020204" pitchFamily="34" charset="0"/>
              <a:buAutoNum type="arabicPeriod"/>
            </a:pPr>
            <a:r>
              <a:rPr lang="en-US" dirty="0"/>
              <a:t>Using a combination of measures to smooth the increases minimizes the increase to the base rate and asking residents to pay a nominal fee for currently subsidized services.</a:t>
            </a:r>
          </a:p>
          <a:p>
            <a:pPr marL="228589" indent="-228589">
              <a:buFont typeface="Arial" panose="020B0604020202020204" pitchFamily="34" charset="0"/>
              <a:buAutoNum type="arabicPeriod"/>
            </a:pPr>
            <a:r>
              <a:rPr lang="en-US" dirty="0"/>
              <a:t>Maintains a low reserve, with a drop to $1.1M until FY 26 when the reserve starts to build.</a:t>
            </a:r>
          </a:p>
          <a:p>
            <a:pPr marL="228589" indent="-228589">
              <a:buFont typeface="Arial" panose="020B0604020202020204" pitchFamily="34" charset="0"/>
              <a:buAutoNum type="arabicPeriod"/>
            </a:pPr>
            <a:r>
              <a:rPr lang="en-US" dirty="0"/>
              <a:t>Moderate increases ensure rate studies continue to occur at appropriate intervals to sustain the Solid Waste fund.</a:t>
            </a:r>
          </a:p>
          <a:p>
            <a:pPr marL="228589" indent="-228589">
              <a:buFont typeface="Arial" panose="020B0604020202020204" pitchFamily="34" charset="0"/>
              <a:buAutoNum type="arabicPeriod"/>
            </a:pPr>
            <a:r>
              <a:rPr lang="en-US" dirty="0"/>
              <a:t>Drawback – charging for previously subsidized services increases administrative workload.</a:t>
            </a:r>
          </a:p>
        </p:txBody>
      </p:sp>
      <p:sp>
        <p:nvSpPr>
          <p:cNvPr id="4" name="Slide Number Placeholder 3"/>
          <p:cNvSpPr>
            <a:spLocks noGrp="1"/>
          </p:cNvSpPr>
          <p:nvPr>
            <p:ph type="sldNum" sz="quarter" idx="5"/>
          </p:nvPr>
        </p:nvSpPr>
        <p:spPr/>
        <p:txBody>
          <a:bodyPr/>
          <a:lstStyle/>
          <a:p>
            <a:fld id="{9661C8C5-7CB9-4042-8D55-CC87E4A1AED3}" type="slidenum">
              <a:rPr lang="en-US" smtClean="0"/>
              <a:t>25</a:t>
            </a:fld>
            <a:endParaRPr lang="en-US"/>
          </a:p>
        </p:txBody>
      </p:sp>
    </p:spTree>
    <p:extLst>
      <p:ext uri="{BB962C8B-B14F-4D97-AF65-F5344CB8AC3E}">
        <p14:creationId xmlns:p14="http://schemas.microsoft.com/office/powerpoint/2010/main" val="1103431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26</a:t>
            </a:fld>
            <a:endParaRPr lang="en-US"/>
          </a:p>
        </p:txBody>
      </p:sp>
    </p:spTree>
    <p:extLst>
      <p:ext uri="{BB962C8B-B14F-4D97-AF65-F5344CB8AC3E}">
        <p14:creationId xmlns:p14="http://schemas.microsoft.com/office/powerpoint/2010/main" val="3114360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regional rates prior to adjustments for food waste.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27</a:t>
            </a:fld>
            <a:endParaRPr lang="en-US"/>
          </a:p>
        </p:txBody>
      </p:sp>
    </p:spTree>
    <p:extLst>
      <p:ext uri="{BB962C8B-B14F-4D97-AF65-F5344CB8AC3E}">
        <p14:creationId xmlns:p14="http://schemas.microsoft.com/office/powerpoint/2010/main" val="76910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sz="1100" dirty="0"/>
              <a:t>During the 2019 rate study the Division developed a rate model allocating every expense and revenue to specific programs and established rates to match expenses with revenues.</a:t>
            </a:r>
          </a:p>
          <a:p>
            <a:pPr marL="171450" indent="-171450">
              <a:lnSpc>
                <a:spcPct val="100000"/>
              </a:lnSpc>
              <a:buFont typeface="Arial" panose="020B0604020202020204" pitchFamily="34" charset="0"/>
              <a:buChar char="•"/>
            </a:pPr>
            <a:r>
              <a:rPr lang="en-US" sz="1100" dirty="0"/>
              <a:t>For the current rate analysis, we utilized the existing rate model start with the base year of FY 21 and then adding the new expenses.</a:t>
            </a:r>
          </a:p>
          <a:p>
            <a:pPr marL="171450" indent="-171450">
              <a:lnSpc>
                <a:spcPct val="100000"/>
              </a:lnSpc>
              <a:buFont typeface="Arial" panose="020B0604020202020204" pitchFamily="34" charset="0"/>
              <a:buChar char="•"/>
            </a:pPr>
            <a:r>
              <a:rPr lang="en-US" sz="1100" dirty="0"/>
              <a:t>This slide shows the new expenses that were added to the rate model. The first three are primarily start up costs but include some ongoing expenses as well. The others are ongoing operational costs, including equipment, staffing, and additional processing costs of organic material.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Once the new expenses were added, rates were then adjusted to eliminate the deficit that would be created while maintaining a positive fund balance for the next five years.</a:t>
            </a:r>
          </a:p>
          <a:p>
            <a:endParaRPr lang="en-US" sz="1000" dirty="0"/>
          </a:p>
          <a:p>
            <a:pPr defTabSz="874898"/>
            <a:r>
              <a:rPr lang="en-US" sz="1000" i="1" dirty="0"/>
              <a:t>*Equipment (vehicles &amp; cans) – Ongoing annual cost of $260K for replacement at end-of-life cycle trucks (res truck 8 years, cans 10 years)</a:t>
            </a:r>
          </a:p>
          <a:p>
            <a:pPr defTabSz="874898"/>
            <a:r>
              <a:rPr lang="en-US" sz="1000" i="1" dirty="0"/>
              <a:t>* Six drivers – to provide weekly collection to residents and businesses, and account for modifications to the bulky waste collection</a:t>
            </a:r>
          </a:p>
          <a:p>
            <a:pPr defTabSz="874898"/>
            <a:r>
              <a:rPr lang="en-US" sz="1000" i="1" dirty="0"/>
              <a:t>* Organics processing –at the time of the previous rate study our annual cost was under $300K, now it will be close to $1M. Based on us providing clean material to the facility.</a:t>
            </a:r>
          </a:p>
          <a:p>
            <a:pPr defTabSz="874898"/>
            <a:r>
              <a:rPr lang="en-US" sz="1000" i="1" dirty="0"/>
              <a:t>* Procurement – Requires .08 tons (160 </a:t>
            </a:r>
            <a:r>
              <a:rPr lang="en-US" sz="1000" i="1" dirty="0" err="1"/>
              <a:t>lbs</a:t>
            </a:r>
            <a:r>
              <a:rPr lang="en-US" sz="1000" i="1" dirty="0"/>
              <a:t>) organic waste per capita, compost equivalent is ~3700 tons, mulch ~9300 tons</a:t>
            </a:r>
          </a:p>
          <a:p>
            <a:pPr defTabSz="874898"/>
            <a:r>
              <a:rPr lang="en-US" sz="1000" i="1" dirty="0"/>
              <a:t>Increased Landfill Fees - contract expires 6/30/22. about $600K in the first year. (Current ~$1.4M)</a:t>
            </a:r>
          </a:p>
          <a:p>
            <a:pPr defTabSz="874898"/>
            <a:r>
              <a:rPr lang="en-US" sz="1000" i="1" dirty="0"/>
              <a:t>Electric Vehicle Pilot Program (~$900K). By 2045 all heavy-duty trucks sold in California must be electric.</a:t>
            </a:r>
            <a:endParaRPr lang="en-US" sz="1000" dirty="0"/>
          </a:p>
        </p:txBody>
      </p:sp>
      <p:sp>
        <p:nvSpPr>
          <p:cNvPr id="4" name="Slide Number Placeholder 3"/>
          <p:cNvSpPr>
            <a:spLocks noGrp="1"/>
          </p:cNvSpPr>
          <p:nvPr>
            <p:ph type="sldNum" sz="quarter" idx="5"/>
          </p:nvPr>
        </p:nvSpPr>
        <p:spPr/>
        <p:txBody>
          <a:bodyPr/>
          <a:lstStyle/>
          <a:p>
            <a:fld id="{9661C8C5-7CB9-4042-8D55-CC87E4A1AED3}" type="slidenum">
              <a:rPr lang="en-US" smtClean="0"/>
              <a:t>3</a:t>
            </a:fld>
            <a:endParaRPr lang="en-US"/>
          </a:p>
        </p:txBody>
      </p:sp>
    </p:spTree>
    <p:extLst>
      <p:ext uri="{BB962C8B-B14F-4D97-AF65-F5344CB8AC3E}">
        <p14:creationId xmlns:p14="http://schemas.microsoft.com/office/powerpoint/2010/main" val="184291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Solid Waste utilities are funded almost entirely by user rates and fees so unfortunately as costs increase, rate increases are necessary to maintain service levels. The rates being considered today are the result of unfunded mandates placed on all jurisdictions throughout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Throughout this process the City remained committed to ensuring those impacted were informed and had every opportunity to provide input. Proposition 218 requires notifications be sent to every property owner and that a public hearing is held prior to adoption of utility rate increases.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City of Folsom went beyond this minimum by providing information multiple times using different methods to reach everyone. Information was published electronically, in print and in person to ensure the community was informed, could provide input, and have their questions answered.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4</a:t>
            </a:fld>
            <a:endParaRPr lang="en-US"/>
          </a:p>
        </p:txBody>
      </p:sp>
    </p:spTree>
    <p:extLst>
      <p:ext uri="{BB962C8B-B14F-4D97-AF65-F5344CB8AC3E}">
        <p14:creationId xmlns:p14="http://schemas.microsoft.com/office/powerpoint/2010/main" val="359671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following through with our commitment to community engagement, I will review the feedback received from the community. </a:t>
            </a:r>
          </a:p>
          <a:p>
            <a:pPr marL="171450" indent="-171450">
              <a:buFont typeface="Arial" panose="020B0604020202020204" pitchFamily="34" charset="0"/>
              <a:buChar char="•"/>
            </a:pPr>
            <a:r>
              <a:rPr lang="en-US" dirty="0"/>
              <a:t>The number one concern we heard was regarding the proposed fee for </a:t>
            </a:r>
            <a:r>
              <a:rPr lang="en-US" dirty="0" err="1"/>
              <a:t>HHW</a:t>
            </a:r>
            <a:r>
              <a:rPr lang="en-US" dirty="0"/>
              <a:t> collection. The concern is that residents will harm the environment by illegally disposing of </a:t>
            </a:r>
            <a:r>
              <a:rPr lang="en-US" dirty="0" err="1"/>
              <a:t>HHW</a:t>
            </a:r>
            <a:r>
              <a:rPr lang="en-US" dirty="0"/>
              <a:t> to avoid the fee. In response to this feedback, I have provided the Council with an alternate rate schedule that omits the </a:t>
            </a:r>
            <a:r>
              <a:rPr lang="en-US" dirty="0" err="1"/>
              <a:t>HHW</a:t>
            </a:r>
            <a:r>
              <a:rPr lang="en-US" dirty="0"/>
              <a:t> collection fee. Removing this fee from the proposal has a small impact (</a:t>
            </a:r>
            <a:r>
              <a:rPr lang="en-US" dirty="0" err="1"/>
              <a:t>approx</a:t>
            </a:r>
            <a:r>
              <a:rPr lang="en-US" dirty="0"/>
              <a:t> .3% by year five) of on-going operational cost, but based on community feedback, the department recommends omitting this from the proposal in the interest of managing the environmental risk of improperly handled hazardous waste.</a:t>
            </a:r>
          </a:p>
          <a:p>
            <a:pPr marL="171450" indent="-171450">
              <a:buFont typeface="Arial" panose="020B0604020202020204" pitchFamily="34" charset="0"/>
              <a:buChar char="•"/>
            </a:pPr>
            <a:r>
              <a:rPr lang="en-US" dirty="0"/>
              <a:t>To a lesser extend, also concern that charging for BW pickups would increase illegal dumping. The intent charge a little more to those who receive a direct benefit of the program while still providing everyone a cost-effective way to responsibly get rid of bulky items. One common suggestion was to continue providing the first appointment for no charge. The proposal to charge for all bulky waste is estimated to generate approximately $300,000, or approximately 1.5% of operating costs per year by year five. Less than 10% of households use more than one pickup per year, the revenue for charging only after the first pickup would be minimal but still incur the added administrative cost of implementing the new fee. </a:t>
            </a:r>
          </a:p>
        </p:txBody>
      </p:sp>
      <p:sp>
        <p:nvSpPr>
          <p:cNvPr id="4" name="Slide Number Placeholder 3"/>
          <p:cNvSpPr>
            <a:spLocks noGrp="1"/>
          </p:cNvSpPr>
          <p:nvPr>
            <p:ph type="sldNum" sz="quarter" idx="5"/>
          </p:nvPr>
        </p:nvSpPr>
        <p:spPr/>
        <p:txBody>
          <a:bodyPr/>
          <a:lstStyle/>
          <a:p>
            <a:fld id="{9661C8C5-7CB9-4042-8D55-CC87E4A1AED3}" type="slidenum">
              <a:rPr lang="en-US" smtClean="0"/>
              <a:t>5</a:t>
            </a:fld>
            <a:endParaRPr lang="en-US"/>
          </a:p>
        </p:txBody>
      </p:sp>
    </p:spTree>
    <p:extLst>
      <p:ext uri="{BB962C8B-B14F-4D97-AF65-F5344CB8AC3E}">
        <p14:creationId xmlns:p14="http://schemas.microsoft.com/office/powerpoint/2010/main" val="382708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Residents would like smaller can option, not all for the same reason. Where required to store containers in the garage the primary concern is space. Others want smaller cans is to save money and encourage waste reduction.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It takes the same truck and driver the same amount of time to dump a small can as a large one. Pickup is the costliest part of the service. Less waste (by weight) is small savings in disposal. Issue with cost savings to incentivize the use of smaller cans is that contamination increases in the other cans; overfull containers. Variation in can size = more wear and tear on larger cans as they are gripped too tightly or an increase in cans dropping into the truck during service.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Smaller cans have smaller footprint (35 gallon saves 3” width and 4” depth). Considering pilot to evaluate its effectiveness. </a:t>
            </a:r>
          </a:p>
          <a:p>
            <a:pPr marL="171450" indent="-171450">
              <a:buFont typeface="Arial" panose="020B0604020202020204" pitchFamily="34" charset="0"/>
              <a:buChar char="•"/>
            </a:pPr>
            <a:r>
              <a:rPr lang="en-US" dirty="0"/>
              <a:t>Residents want the City to enforce rules against overfilling. Feedback that everyone pays more for those who overfill. Waste &amp; Recycling Division will explore these options for potential operational solutions and future rate considerations.</a:t>
            </a:r>
          </a:p>
          <a:p>
            <a:pPr marL="171450" indent="-171450">
              <a:buFont typeface="Arial" panose="020B0604020202020204" pitchFamily="34" charset="0"/>
              <a:buChar char="•"/>
            </a:pPr>
            <a:r>
              <a:rPr lang="en-US" dirty="0"/>
              <a:t>Concern for low-income residents. Proposal maintains the current discount and increases it incrementally over the five-year period.</a:t>
            </a:r>
          </a:p>
          <a:p>
            <a:r>
              <a:rPr lang="en-US" sz="1000" i="1" dirty="0">
                <a:effectLst/>
              </a:rPr>
              <a:t>    income eligibility by household size, 1 -</a:t>
            </a:r>
            <a:r>
              <a:rPr lang="en-US" sz="1000" i="1" dirty="0"/>
              <a:t> </a:t>
            </a:r>
            <a:r>
              <a:rPr lang="en-US" sz="1000" i="1" dirty="0">
                <a:effectLst/>
              </a:rPr>
              <a:t>$25,760, 2</a:t>
            </a:r>
            <a:r>
              <a:rPr lang="en-US" sz="1000" i="1" dirty="0"/>
              <a:t> - </a:t>
            </a:r>
            <a:r>
              <a:rPr lang="en-US" sz="1000" i="1" dirty="0">
                <a:effectLst/>
              </a:rPr>
              <a:t>$34,840, 3 -</a:t>
            </a:r>
            <a:r>
              <a:rPr lang="en-US" sz="1000" i="1" dirty="0"/>
              <a:t> </a:t>
            </a:r>
            <a:r>
              <a:rPr lang="en-US" sz="1000" i="1" dirty="0">
                <a:effectLst/>
              </a:rPr>
              <a:t>$43,920, 4</a:t>
            </a:r>
            <a:r>
              <a:rPr lang="en-US" sz="1000" i="1" dirty="0"/>
              <a:t> - </a:t>
            </a:r>
            <a:r>
              <a:rPr lang="en-US" sz="1000" i="1" dirty="0">
                <a:effectLst/>
              </a:rPr>
              <a:t>$53,000, 5</a:t>
            </a:r>
            <a:r>
              <a:rPr lang="en-US" sz="1000" i="1" dirty="0"/>
              <a:t> - </a:t>
            </a:r>
            <a:r>
              <a:rPr lang="en-US" sz="1000" i="1" dirty="0">
                <a:effectLst/>
              </a:rPr>
              <a:t>$62,080</a:t>
            </a:r>
          </a:p>
          <a:p>
            <a:pPr marL="171450" indent="-171450">
              <a:buFont typeface="Arial" panose="020B0604020202020204" pitchFamily="34" charset="0"/>
              <a:buChar char="•"/>
            </a:pPr>
            <a:r>
              <a:rPr lang="en-US" dirty="0">
                <a:effectLst/>
              </a:rPr>
              <a:t>Pick-up trash weekly. This would save money. CCR requires that garbage and organics both be collected at least weekly.</a:t>
            </a:r>
          </a:p>
          <a:p>
            <a:pPr marL="171450" indent="-171450">
              <a:buFont typeface="Arial" panose="020B0604020202020204" pitchFamily="34" charset="0"/>
              <a:buChar char="•"/>
            </a:pPr>
            <a:r>
              <a:rPr lang="en-US" dirty="0">
                <a:effectLst/>
              </a:rPr>
              <a:t>Support - residents are glad to see compost service being provided in Folsom.</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6</a:t>
            </a:fld>
            <a:endParaRPr lang="en-US"/>
          </a:p>
        </p:txBody>
      </p:sp>
    </p:spTree>
    <p:extLst>
      <p:ext uri="{BB962C8B-B14F-4D97-AF65-F5344CB8AC3E}">
        <p14:creationId xmlns:p14="http://schemas.microsoft.com/office/powerpoint/2010/main" val="122623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Finally, the last piece of feedback I have to share is that the information sent out was confusing. In response, we did outreach that simply and clearly stated what the typical residential bill will be on January 1</a:t>
            </a:r>
            <a:r>
              <a:rPr lang="en-US" sz="1100" baseline="30000" dirty="0"/>
              <a:t>st</a:t>
            </a:r>
            <a:r>
              <a:rPr lang="en-US" sz="1100" dirty="0"/>
              <a:t> if the proposal is adopted and directed residents to the rate study webpage. Message pushed out using the e-newsletter, social media, and service reminders. In addition, these next two slides are intended to clearly show how the proposal would impact the typical residential customer.</a:t>
            </a:r>
          </a:p>
          <a:p>
            <a:pPr marL="171450" indent="-171450">
              <a:buFont typeface="Arial" panose="020B0604020202020204" pitchFamily="34" charset="0"/>
              <a:buChar char="•"/>
            </a:pPr>
            <a:r>
              <a:rPr lang="en-US" sz="1100" dirty="0"/>
              <a:t>The typical residential customer has one 65-gallon trash, one 95-gallon recycle and one 95-gallon yard waste can. Currently the monthly cost for these services is $34.50. </a:t>
            </a:r>
          </a:p>
          <a:p>
            <a:pPr marL="171450" indent="-171450">
              <a:buFont typeface="Arial" panose="020B0604020202020204" pitchFamily="34" charset="0"/>
              <a:buChar char="•"/>
            </a:pPr>
            <a:r>
              <a:rPr lang="en-US" sz="1100" dirty="0"/>
              <a:t>Based on our current rate schedule, this service would be $45.75 by July 1, 2023, which would support existing services; however, it will not support the changes required by SB 1383.</a:t>
            </a:r>
          </a:p>
          <a:p>
            <a:pPr marL="171450" indent="-171450">
              <a:buFont typeface="Arial" panose="020B0604020202020204" pitchFamily="34" charset="0"/>
              <a:buChar char="•"/>
            </a:pPr>
            <a:r>
              <a:rPr lang="en-US" sz="1100" dirty="0"/>
              <a:t>Most of the proposed rate increase is a direct impact of SB 1383. To identify this as the driver behind the increase, the proposal includes SB 1383 costs as a separate line item on the bill. The typical bill with the program surcharge would go up to $46.25 per month on January 1, 2022. At $11.75 per month, this is the single largest increase in the proposal and is necessary to fund start up costs associated with purchasing new equipment.</a:t>
            </a:r>
          </a:p>
          <a:p>
            <a:pPr marL="171450" indent="-171450">
              <a:buFont typeface="Arial" panose="020B0604020202020204" pitchFamily="34" charset="0"/>
              <a:buChar char="•"/>
            </a:pPr>
            <a:r>
              <a:rPr lang="en-US" sz="1100" dirty="0"/>
              <a:t>By July 1, 2023, the proposed rates would be $10.25 higher than they would be without this increase. Since this proposal would add two years to the current rate increase schedule, the net increase being proposed over what is already scheduled is $14.25 per month by the end of the new rate proposal period.</a:t>
            </a:r>
          </a:p>
        </p:txBody>
      </p:sp>
      <p:sp>
        <p:nvSpPr>
          <p:cNvPr id="4" name="Slide Number Placeholder 3"/>
          <p:cNvSpPr>
            <a:spLocks noGrp="1"/>
          </p:cNvSpPr>
          <p:nvPr>
            <p:ph type="sldNum" sz="quarter" idx="5"/>
          </p:nvPr>
        </p:nvSpPr>
        <p:spPr/>
        <p:txBody>
          <a:bodyPr/>
          <a:lstStyle/>
          <a:p>
            <a:fld id="{9661C8C5-7CB9-4042-8D55-CC87E4A1AED3}" type="slidenum">
              <a:rPr lang="en-US" smtClean="0"/>
              <a:t>7</a:t>
            </a:fld>
            <a:endParaRPr lang="en-US"/>
          </a:p>
        </p:txBody>
      </p:sp>
    </p:spTree>
    <p:extLst>
      <p:ext uri="{BB962C8B-B14F-4D97-AF65-F5344CB8AC3E}">
        <p14:creationId xmlns:p14="http://schemas.microsoft.com/office/powerpoint/2010/main" val="353786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Jurisdictions throughout the state are adjusting rates to meet the new mandates and many are still negotiating the rate with organics.</a:t>
            </a:r>
          </a:p>
          <a:p>
            <a:endParaRPr lang="en-US" dirty="0"/>
          </a:p>
          <a:p>
            <a:r>
              <a:rPr lang="en-US" dirty="0"/>
              <a:t>Folsom rate shown is for next July. This is the most appropriate number since it is our target start date for citywide collection. If future rates are published for other jurisdictions, that is what is shown, otherwise it is their current rates. </a:t>
            </a:r>
          </a:p>
          <a:p>
            <a:pPr defTabSz="874898">
              <a:defRPr/>
            </a:pPr>
            <a:endParaRPr lang="en-US" i="0" dirty="0"/>
          </a:p>
          <a:p>
            <a:pPr defTabSz="874898">
              <a:defRPr/>
            </a:pPr>
            <a:r>
              <a:rPr lang="en-US" dirty="0"/>
              <a:t>Among those jurisdictions already collecting food waste for recycling, the average rate is $47.62, which is comparable to our proposed rate of $49.75. </a:t>
            </a:r>
          </a:p>
          <a:p>
            <a:endParaRPr lang="en-US" dirty="0"/>
          </a:p>
          <a:p>
            <a:r>
              <a:rPr lang="en-US" dirty="0"/>
              <a:t>Case studies on </a:t>
            </a:r>
            <a:r>
              <a:rPr lang="en-US" dirty="0" err="1"/>
              <a:t>CalRecycle</a:t>
            </a:r>
            <a:r>
              <a:rPr lang="en-US" dirty="0"/>
              <a:t> (both franchised): Stockton increased 32.6%, San Ramon increased 29%. The proposed increase would put Folsom at $49.75 in July of 22. Currently our approved rate in next July if $39.50 so this would be an increase of 25%.</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61C8C5-7CB9-4042-8D55-CC87E4A1AED3}" type="slidenum">
              <a:rPr lang="en-US" smtClean="0"/>
              <a:t>8</a:t>
            </a:fld>
            <a:endParaRPr lang="en-US"/>
          </a:p>
        </p:txBody>
      </p:sp>
    </p:spTree>
    <p:extLst>
      <p:ext uri="{BB962C8B-B14F-4D97-AF65-F5344CB8AC3E}">
        <p14:creationId xmlns:p14="http://schemas.microsoft.com/office/powerpoint/2010/main" val="3569164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1C8C5-7CB9-4042-8D55-CC87E4A1AE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103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1392DD-EA87-4D56-BBDF-E9A7D7A07A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21" b="16684"/>
          <a:stretch/>
        </p:blipFill>
        <p:spPr>
          <a:xfrm>
            <a:off x="0" y="10882"/>
            <a:ext cx="12192000" cy="5225131"/>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351"/>
          <a:stretch/>
        </p:blipFill>
        <p:spPr>
          <a:xfrm>
            <a:off x="0" y="0"/>
            <a:ext cx="12192000" cy="6858000"/>
          </a:xfrm>
          <a:prstGeom prst="rect">
            <a:avLst/>
          </a:prstGeom>
        </p:spPr>
      </p:pic>
      <p:sp>
        <p:nvSpPr>
          <p:cNvPr id="2" name="Title 1"/>
          <p:cNvSpPr>
            <a:spLocks noGrp="1"/>
          </p:cNvSpPr>
          <p:nvPr>
            <p:ph type="ctrTitle" hasCustomPrompt="1"/>
          </p:nvPr>
        </p:nvSpPr>
        <p:spPr>
          <a:xfrm>
            <a:off x="296777" y="5298740"/>
            <a:ext cx="9144000" cy="1012950"/>
          </a:xfrm>
        </p:spPr>
        <p:txBody>
          <a:bodyPr anchor="ctr"/>
          <a:lstStyle>
            <a:lvl1pPr algn="l">
              <a:defRPr sz="6000" baseline="0">
                <a:solidFill>
                  <a:schemeClr val="bg1"/>
                </a:solidFill>
                <a:latin typeface="Georgia" panose="02040502050405020303" pitchFamily="18" charset="0"/>
              </a:defRPr>
            </a:lvl1pPr>
          </a:lstStyle>
          <a:p>
            <a:r>
              <a:rPr lang="en-US" dirty="0"/>
              <a:t>Click to add title</a:t>
            </a:r>
          </a:p>
        </p:txBody>
      </p:sp>
    </p:spTree>
    <p:extLst>
      <p:ext uri="{BB962C8B-B14F-4D97-AF65-F5344CB8AC3E}">
        <p14:creationId xmlns:p14="http://schemas.microsoft.com/office/powerpoint/2010/main" val="135695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0"/>
            <a:ext cx="9617242" cy="1325563"/>
          </a:xfrm>
        </p:spPr>
        <p:txBody>
          <a:bodyPr>
            <a:normAutofit/>
          </a:bodyPr>
          <a:lstStyle>
            <a:lvl1pPr>
              <a:defRPr sz="600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p:txBody>
          <a:bodyPr>
            <a:normAutofit/>
          </a:bodyPr>
          <a:lstStyle>
            <a:lvl1pPr>
              <a:defRPr sz="4000">
                <a:latin typeface="Arial" panose="020B0604020202020204" pitchFamily="34" charset="0"/>
                <a:cs typeface="Arial" panose="020B0604020202020204" pitchFamily="34" charset="0"/>
              </a:defRPr>
            </a:lvl1pPr>
          </a:lstStyle>
          <a:p>
            <a:pPr lvl="0"/>
            <a:r>
              <a:rPr lang="en-US" dirty="0"/>
              <a:t>Click to add content</a:t>
            </a:r>
          </a:p>
        </p:txBody>
      </p:sp>
    </p:spTree>
    <p:extLst>
      <p:ext uri="{BB962C8B-B14F-4D97-AF65-F5344CB8AC3E}">
        <p14:creationId xmlns:p14="http://schemas.microsoft.com/office/powerpoint/2010/main" val="4065065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1850" y="1709738"/>
            <a:ext cx="10515600" cy="2852737"/>
          </a:xfrm>
        </p:spPr>
        <p:txBody>
          <a:bodyPr anchor="b"/>
          <a:lstStyle>
            <a:lvl1pPr>
              <a:defRPr sz="6000">
                <a:latin typeface="Georgia" panose="02040502050405020303" pitchFamily="18" charset="0"/>
                <a:cs typeface="Arial" panose="020B0604020202020204" pitchFamily="34" charset="0"/>
              </a:defRPr>
            </a:lvl1pPr>
          </a:lstStyle>
          <a:p>
            <a:r>
              <a:rPr lang="en-US" dirty="0"/>
              <a:t>Click to add title</a:t>
            </a:r>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4000" b="1" baseline="0">
                <a:solidFill>
                  <a:srgbClr val="143C7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1377208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0"/>
            <a:ext cx="9593179" cy="1325563"/>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sz="half" idx="1" hasCustomPrompt="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stStyle>
          <a:p>
            <a:pPr lvl="0"/>
            <a:r>
              <a:rPr lang="en-US" dirty="0"/>
              <a:t>Click to add content</a:t>
            </a:r>
          </a:p>
        </p:txBody>
      </p:sp>
      <p:sp>
        <p:nvSpPr>
          <p:cNvPr id="4" name="Content Placeholder 3"/>
          <p:cNvSpPr>
            <a:spLocks noGrp="1"/>
          </p:cNvSpPr>
          <p:nvPr>
            <p:ph sz="half" idx="2" hasCustomPrompt="1"/>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stStyle>
          <a:p>
            <a:pPr lvl="0"/>
            <a:r>
              <a:rPr lang="en-US" dirty="0"/>
              <a:t>Click to add content</a:t>
            </a:r>
          </a:p>
        </p:txBody>
      </p:sp>
    </p:spTree>
    <p:extLst>
      <p:ext uri="{BB962C8B-B14F-4D97-AF65-F5344CB8AC3E}">
        <p14:creationId xmlns:p14="http://schemas.microsoft.com/office/powerpoint/2010/main" val="52390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9788" y="0"/>
            <a:ext cx="9507370" cy="1325563"/>
          </a:xfrm>
        </p:spPr>
        <p:txBody>
          <a:bodyPr>
            <a:normAutofit/>
          </a:bodyPr>
          <a:lstStyle>
            <a:lvl1pPr>
              <a:defRPr sz="600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4" name="Content Placeholder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stStyle>
          <a:p>
            <a:pPr lvl="0"/>
            <a:r>
              <a:rPr lang="en-US" dirty="0"/>
              <a:t>Click to add content</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6" name="Content Placeholder 5"/>
          <p:cNvSpPr>
            <a:spLocks noGrp="1"/>
          </p:cNvSpPr>
          <p:nvPr>
            <p:ph sz="quarter" idx="4" hasCustomPrompt="1"/>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stStyle>
          <a:p>
            <a:pPr lvl="0"/>
            <a:r>
              <a:rPr lang="en-US" dirty="0"/>
              <a:t>Click to add content</a:t>
            </a:r>
          </a:p>
        </p:txBody>
      </p:sp>
    </p:spTree>
    <p:extLst>
      <p:ext uri="{BB962C8B-B14F-4D97-AF65-F5344CB8AC3E}">
        <p14:creationId xmlns:p14="http://schemas.microsoft.com/office/powerpoint/2010/main" val="388958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9788" y="1540042"/>
            <a:ext cx="3932237" cy="1042570"/>
          </a:xfrm>
        </p:spPr>
        <p:txBody>
          <a:bodyPr anchor="b"/>
          <a:lstStyle>
            <a:lvl1pPr>
              <a:defRPr sz="3200">
                <a:latin typeface="Arial" panose="020B0604020202020204" pitchFamily="34" charset="0"/>
                <a:cs typeface="Arial" panose="020B0604020202020204" pitchFamily="34" charset="0"/>
              </a:defRPr>
            </a:lvl1pPr>
          </a:lstStyle>
          <a:p>
            <a:r>
              <a:rPr lang="en-US" dirty="0"/>
              <a:t>Click to add title</a:t>
            </a:r>
          </a:p>
        </p:txBody>
      </p:sp>
      <p:sp>
        <p:nvSpPr>
          <p:cNvPr id="3" name="Picture Placeholder 2"/>
          <p:cNvSpPr>
            <a:spLocks noGrp="1"/>
          </p:cNvSpPr>
          <p:nvPr>
            <p:ph type="pic" idx="1" hasCustomPrompt="1"/>
          </p:nvPr>
        </p:nvSpPr>
        <p:spPr>
          <a:xfrm>
            <a:off x="5183188" y="1540042"/>
            <a:ext cx="6172200" cy="4873625"/>
          </a:xfrm>
        </p:spPr>
        <p:txBody>
          <a:bodyPr/>
          <a:lstStyle>
            <a:lvl1pPr marL="0" indent="0">
              <a:buNone/>
              <a:defRPr sz="3200" baseline="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or content here</a:t>
            </a:r>
          </a:p>
        </p:txBody>
      </p:sp>
      <p:sp>
        <p:nvSpPr>
          <p:cNvPr id="4" name="Text Placeholder 3"/>
          <p:cNvSpPr>
            <a:spLocks noGrp="1"/>
          </p:cNvSpPr>
          <p:nvPr>
            <p:ph type="body" sz="half" idx="2" hasCustomPrompt="1"/>
          </p:nvPr>
        </p:nvSpPr>
        <p:spPr>
          <a:xfrm>
            <a:off x="839788" y="2602079"/>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content</a:t>
            </a:r>
          </a:p>
        </p:txBody>
      </p:sp>
    </p:spTree>
    <p:extLst>
      <p:ext uri="{BB962C8B-B14F-4D97-AF65-F5344CB8AC3E}">
        <p14:creationId xmlns:p14="http://schemas.microsoft.com/office/powerpoint/2010/main" val="40564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0"/>
            <a:ext cx="9496926" cy="1325563"/>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add title</a:t>
            </a:r>
          </a:p>
        </p:txBody>
      </p:sp>
    </p:spTree>
    <p:extLst>
      <p:ext uri="{BB962C8B-B14F-4D97-AF65-F5344CB8AC3E}">
        <p14:creationId xmlns:p14="http://schemas.microsoft.com/office/powerpoint/2010/main" val="154347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B0B2A-0360-4BCF-ACA4-3AAB2D110120}" type="datetimeFigureOut">
              <a:rPr lang="en-US" smtClean="0"/>
              <a:t>12/14/2021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F9288-F186-429E-8A00-6FD29A87DB1F}" type="slidenum">
              <a:rPr lang="en-US" smtClean="0"/>
              <a:t>‹#›</a:t>
            </a:fld>
            <a:endParaRPr lang="en-US"/>
          </a:p>
        </p:txBody>
      </p:sp>
    </p:spTree>
    <p:extLst>
      <p:ext uri="{BB962C8B-B14F-4D97-AF65-F5344CB8AC3E}">
        <p14:creationId xmlns:p14="http://schemas.microsoft.com/office/powerpoint/2010/main" val="201834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hyperlink" Target="http://www.folsom.ca.us/utilityrat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170" y="5035138"/>
            <a:ext cx="9595690" cy="1497864"/>
          </a:xfrm>
        </p:spPr>
        <p:txBody>
          <a:bodyPr>
            <a:normAutofit fontScale="90000"/>
          </a:bodyPr>
          <a:lstStyle/>
          <a:p>
            <a:pPr>
              <a:lnSpc>
                <a:spcPct val="150000"/>
              </a:lnSpc>
              <a:spcBef>
                <a:spcPts val="1800"/>
              </a:spcBef>
            </a:pPr>
            <a:r>
              <a:rPr lang="en-US" sz="4200" dirty="0"/>
              <a:t>Proposed Waste &amp; Recycling Rate Increase</a:t>
            </a:r>
            <a:br>
              <a:rPr lang="en-US" dirty="0"/>
            </a:br>
            <a:r>
              <a:rPr lang="en-US" sz="3100" dirty="0"/>
              <a:t>Public Hearing December 14, 2021</a:t>
            </a:r>
          </a:p>
        </p:txBody>
      </p:sp>
    </p:spTree>
    <p:extLst>
      <p:ext uri="{BB962C8B-B14F-4D97-AF65-F5344CB8AC3E}">
        <p14:creationId xmlns:p14="http://schemas.microsoft.com/office/powerpoint/2010/main" val="2557035569"/>
      </p:ext>
    </p:extLst>
  </p:cSld>
  <p:clrMapOvr>
    <a:masterClrMapping/>
  </p:clrMapOvr>
  <mc:AlternateContent xmlns:mc="http://schemas.openxmlformats.org/markup-compatibility/2006" xmlns:p14="http://schemas.microsoft.com/office/powerpoint/2010/main">
    <mc:Choice Requires="p14">
      <p:transition spd="slow" p14:dur="2000" advTm="2898"/>
    </mc:Choice>
    <mc:Fallback xmlns="">
      <p:transition spd="slow" advTm="28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A1F7-868B-437F-A44D-B67F3160638C}"/>
              </a:ext>
            </a:extLst>
          </p:cNvPr>
          <p:cNvSpPr>
            <a:spLocks noGrp="1"/>
          </p:cNvSpPr>
          <p:nvPr>
            <p:ph type="title"/>
          </p:nvPr>
        </p:nvSpPr>
        <p:spPr/>
        <p:txBody>
          <a:bodyPr>
            <a:normAutofit/>
          </a:bodyPr>
          <a:lstStyle/>
          <a:p>
            <a:r>
              <a:rPr lang="en-US" dirty="0"/>
              <a:t>Residential Green Bins</a:t>
            </a:r>
          </a:p>
        </p:txBody>
      </p:sp>
      <p:sp>
        <p:nvSpPr>
          <p:cNvPr id="3" name="Content Placeholder 2">
            <a:extLst>
              <a:ext uri="{FF2B5EF4-FFF2-40B4-BE49-F238E27FC236}">
                <a16:creationId xmlns:a16="http://schemas.microsoft.com/office/drawing/2014/main" id="{6E1E28D8-D94F-447D-BEF2-9DC675EFEC79}"/>
              </a:ext>
            </a:extLst>
          </p:cNvPr>
          <p:cNvSpPr>
            <a:spLocks noGrp="1"/>
          </p:cNvSpPr>
          <p:nvPr>
            <p:ph idx="1"/>
          </p:nvPr>
        </p:nvSpPr>
        <p:spPr>
          <a:xfrm>
            <a:off x="439421" y="1614657"/>
            <a:ext cx="5075757" cy="3846555"/>
          </a:xfrm>
        </p:spPr>
        <p:txBody>
          <a:bodyPr>
            <a:normAutofit fontScale="70000" lnSpcReduction="20000"/>
          </a:bodyPr>
          <a:lstStyle/>
          <a:p>
            <a:pPr>
              <a:spcBef>
                <a:spcPts val="1800"/>
              </a:spcBef>
            </a:pPr>
            <a:r>
              <a:rPr lang="en-US" sz="4000" dirty="0"/>
              <a:t>Use </a:t>
            </a:r>
            <a:r>
              <a:rPr lang="en-US" sz="4000" u="sng" dirty="0"/>
              <a:t>same green bin </a:t>
            </a:r>
            <a:r>
              <a:rPr lang="en-US" sz="4000" dirty="0"/>
              <a:t>as yard clippings </a:t>
            </a:r>
          </a:p>
          <a:p>
            <a:pPr>
              <a:spcBef>
                <a:spcPts val="1800"/>
              </a:spcBef>
            </a:pPr>
            <a:r>
              <a:rPr lang="en-US" dirty="0"/>
              <a:t>Same food waste, just different place</a:t>
            </a:r>
          </a:p>
          <a:p>
            <a:pPr>
              <a:spcBef>
                <a:spcPts val="1800"/>
              </a:spcBef>
            </a:pPr>
            <a:r>
              <a:rPr lang="en-US" sz="4000" dirty="0"/>
              <a:t>Ok to </a:t>
            </a:r>
            <a:r>
              <a:rPr lang="en-US" dirty="0"/>
              <a:t>use your backyard Compost bins too</a:t>
            </a:r>
          </a:p>
          <a:p>
            <a:pPr>
              <a:spcBef>
                <a:spcPts val="1800"/>
              </a:spcBef>
            </a:pPr>
            <a:r>
              <a:rPr lang="en-US" sz="4000" dirty="0"/>
              <a:t>Green bin becomes weekly service</a:t>
            </a:r>
          </a:p>
          <a:p>
            <a:pPr>
              <a:spcBef>
                <a:spcPts val="1800"/>
              </a:spcBef>
            </a:pPr>
            <a:r>
              <a:rPr lang="en-US" dirty="0"/>
              <a:t>Compost giveaways</a:t>
            </a:r>
            <a:endParaRPr lang="en-US" sz="4000" dirty="0"/>
          </a:p>
          <a:p>
            <a:endParaRPr lang="en-US" dirty="0"/>
          </a:p>
        </p:txBody>
      </p:sp>
      <p:pic>
        <p:nvPicPr>
          <p:cNvPr id="5" name="Picture 4">
            <a:extLst>
              <a:ext uri="{FF2B5EF4-FFF2-40B4-BE49-F238E27FC236}">
                <a16:creationId xmlns:a16="http://schemas.microsoft.com/office/drawing/2014/main" id="{0A465E07-0406-45E9-846E-832ABAAEB29B}"/>
              </a:ext>
            </a:extLst>
          </p:cNvPr>
          <p:cNvPicPr>
            <a:picLocks noChangeAspect="1"/>
          </p:cNvPicPr>
          <p:nvPr/>
        </p:nvPicPr>
        <p:blipFill rotWithShape="1">
          <a:blip r:embed="rId3"/>
          <a:srcRect l="68357" t="39952" r="19452" b="22903"/>
          <a:stretch/>
        </p:blipFill>
        <p:spPr>
          <a:xfrm>
            <a:off x="6031858" y="1614657"/>
            <a:ext cx="5720721" cy="4902644"/>
          </a:xfrm>
          <a:prstGeom prst="rect">
            <a:avLst/>
          </a:prstGeom>
        </p:spPr>
      </p:pic>
      <p:pic>
        <p:nvPicPr>
          <p:cNvPr id="19" name="Picture 18">
            <a:extLst>
              <a:ext uri="{FF2B5EF4-FFF2-40B4-BE49-F238E27FC236}">
                <a16:creationId xmlns:a16="http://schemas.microsoft.com/office/drawing/2014/main" id="{A3885D28-36EC-403F-8F46-A66D9334FC25}"/>
              </a:ext>
            </a:extLst>
          </p:cNvPr>
          <p:cNvPicPr>
            <a:picLocks noChangeAspect="1"/>
          </p:cNvPicPr>
          <p:nvPr/>
        </p:nvPicPr>
        <p:blipFill>
          <a:blip r:embed="rId4"/>
          <a:stretch>
            <a:fillRect/>
          </a:stretch>
        </p:blipFill>
        <p:spPr>
          <a:xfrm>
            <a:off x="4833218" y="4754072"/>
            <a:ext cx="1052060" cy="1763229"/>
          </a:xfrm>
          <a:prstGeom prst="rect">
            <a:avLst/>
          </a:prstGeom>
        </p:spPr>
      </p:pic>
      <p:pic>
        <p:nvPicPr>
          <p:cNvPr id="26" name="Picture 25">
            <a:extLst>
              <a:ext uri="{FF2B5EF4-FFF2-40B4-BE49-F238E27FC236}">
                <a16:creationId xmlns:a16="http://schemas.microsoft.com/office/drawing/2014/main" id="{1DA46F30-8150-4E47-9F47-E98F4E720D44}"/>
              </a:ext>
            </a:extLst>
          </p:cNvPr>
          <p:cNvPicPr>
            <a:picLocks noChangeAspect="1"/>
          </p:cNvPicPr>
          <p:nvPr/>
        </p:nvPicPr>
        <p:blipFill rotWithShape="1">
          <a:blip r:embed="rId5"/>
          <a:srcRect l="11364" t="13569" r="67045" b="5623"/>
          <a:stretch/>
        </p:blipFill>
        <p:spPr>
          <a:xfrm rot="21289016">
            <a:off x="7937293" y="5174458"/>
            <a:ext cx="261720" cy="275495"/>
          </a:xfrm>
          <a:prstGeom prst="rect">
            <a:avLst/>
          </a:prstGeom>
        </p:spPr>
      </p:pic>
    </p:spTree>
    <p:extLst>
      <p:ext uri="{BB962C8B-B14F-4D97-AF65-F5344CB8AC3E}">
        <p14:creationId xmlns:p14="http://schemas.microsoft.com/office/powerpoint/2010/main" val="71053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F119-EE49-4291-93FC-0597C130CC0D}"/>
              </a:ext>
            </a:extLst>
          </p:cNvPr>
          <p:cNvSpPr>
            <a:spLocks noGrp="1"/>
          </p:cNvSpPr>
          <p:nvPr>
            <p:ph type="title"/>
          </p:nvPr>
        </p:nvSpPr>
        <p:spPr>
          <a:xfrm>
            <a:off x="36947" y="206456"/>
            <a:ext cx="10889672" cy="1047603"/>
          </a:xfrm>
        </p:spPr>
        <p:txBody>
          <a:bodyPr>
            <a:normAutofit/>
          </a:bodyPr>
          <a:lstStyle/>
          <a:p>
            <a:r>
              <a:rPr lang="en-US" dirty="0"/>
              <a:t>Commercial Program 2022</a:t>
            </a:r>
          </a:p>
        </p:txBody>
      </p:sp>
      <p:sp>
        <p:nvSpPr>
          <p:cNvPr id="3" name="Content Placeholder 2">
            <a:extLst>
              <a:ext uri="{FF2B5EF4-FFF2-40B4-BE49-F238E27FC236}">
                <a16:creationId xmlns:a16="http://schemas.microsoft.com/office/drawing/2014/main" id="{ED880F1B-C146-4189-85A0-769B447727DD}"/>
              </a:ext>
            </a:extLst>
          </p:cNvPr>
          <p:cNvSpPr>
            <a:spLocks noGrp="1"/>
          </p:cNvSpPr>
          <p:nvPr>
            <p:ph idx="1"/>
          </p:nvPr>
        </p:nvSpPr>
        <p:spPr>
          <a:xfrm>
            <a:off x="7739030" y="1603580"/>
            <a:ext cx="4182777" cy="3650839"/>
          </a:xfrm>
        </p:spPr>
        <p:txBody>
          <a:bodyPr>
            <a:normAutofit fontScale="62500" lnSpcReduction="20000"/>
          </a:bodyPr>
          <a:lstStyle/>
          <a:p>
            <a:r>
              <a:rPr lang="en-US" sz="3000" dirty="0"/>
              <a:t>SB1383 applies to ALL business types as of January 2022</a:t>
            </a:r>
          </a:p>
          <a:p>
            <a:r>
              <a:rPr lang="en-US" sz="3000" dirty="0"/>
              <a:t>Place 3 bins throughout workplace, making recycling convenient </a:t>
            </a:r>
          </a:p>
          <a:p>
            <a:r>
              <a:rPr lang="en-US" sz="3000" dirty="0"/>
              <a:t>Include all food scraps and all </a:t>
            </a:r>
            <a:r>
              <a:rPr lang="en-US" sz="3000" u="sng" dirty="0"/>
              <a:t>food-soiled papers </a:t>
            </a:r>
          </a:p>
          <a:p>
            <a:r>
              <a:rPr lang="en-US" sz="3000" dirty="0"/>
              <a:t>Use compostable or clear plastic bags for organics</a:t>
            </a:r>
          </a:p>
          <a:p>
            <a:r>
              <a:rPr lang="en-US" sz="3000" dirty="0"/>
              <a:t>Employees and Custodians need to keep the 3 waste streams separate and dispose of properly</a:t>
            </a:r>
          </a:p>
          <a:p>
            <a:r>
              <a:rPr lang="en-US" sz="3000" dirty="0"/>
              <a:t>Paper towels from handwashing stations go in Green Bins</a:t>
            </a:r>
            <a:endParaRPr lang="en-US" dirty="0"/>
          </a:p>
        </p:txBody>
      </p:sp>
      <p:pic>
        <p:nvPicPr>
          <p:cNvPr id="16" name="Picture 15">
            <a:extLst>
              <a:ext uri="{FF2B5EF4-FFF2-40B4-BE49-F238E27FC236}">
                <a16:creationId xmlns:a16="http://schemas.microsoft.com/office/drawing/2014/main" id="{DD10E90F-F5D1-4C11-8E29-C99CC132BAFF}"/>
              </a:ext>
            </a:extLst>
          </p:cNvPr>
          <p:cNvPicPr>
            <a:picLocks noChangeAspect="1"/>
          </p:cNvPicPr>
          <p:nvPr/>
        </p:nvPicPr>
        <p:blipFill rotWithShape="1">
          <a:blip r:embed="rId3"/>
          <a:srcRect l="21857" t="41044" r="58938" b="23394"/>
          <a:stretch/>
        </p:blipFill>
        <p:spPr>
          <a:xfrm>
            <a:off x="18474" y="1520640"/>
            <a:ext cx="3395846" cy="1768488"/>
          </a:xfrm>
          <a:prstGeom prst="rect">
            <a:avLst/>
          </a:prstGeom>
        </p:spPr>
      </p:pic>
      <p:pic>
        <p:nvPicPr>
          <p:cNvPr id="21" name="Picture 20">
            <a:extLst>
              <a:ext uri="{FF2B5EF4-FFF2-40B4-BE49-F238E27FC236}">
                <a16:creationId xmlns:a16="http://schemas.microsoft.com/office/drawing/2014/main" id="{01D6B0CF-AEC3-451E-917F-4100DB3956A5}"/>
              </a:ext>
            </a:extLst>
          </p:cNvPr>
          <p:cNvPicPr>
            <a:picLocks noChangeAspect="1"/>
          </p:cNvPicPr>
          <p:nvPr/>
        </p:nvPicPr>
        <p:blipFill rotWithShape="1">
          <a:blip r:embed="rId4"/>
          <a:srcRect l="10530" t="33771" r="72856" b="4545"/>
          <a:stretch/>
        </p:blipFill>
        <p:spPr>
          <a:xfrm>
            <a:off x="270193" y="3810560"/>
            <a:ext cx="2607023" cy="2722365"/>
          </a:xfrm>
          <a:prstGeom prst="rect">
            <a:avLst/>
          </a:prstGeom>
        </p:spPr>
      </p:pic>
      <p:pic>
        <p:nvPicPr>
          <p:cNvPr id="13" name="Picture 12">
            <a:extLst>
              <a:ext uri="{FF2B5EF4-FFF2-40B4-BE49-F238E27FC236}">
                <a16:creationId xmlns:a16="http://schemas.microsoft.com/office/drawing/2014/main" id="{0239DB19-0AFA-4C92-841F-AB05A3B77E80}"/>
              </a:ext>
            </a:extLst>
          </p:cNvPr>
          <p:cNvPicPr>
            <a:picLocks noChangeAspect="1"/>
          </p:cNvPicPr>
          <p:nvPr/>
        </p:nvPicPr>
        <p:blipFill rotWithShape="1">
          <a:blip r:embed="rId5"/>
          <a:srcRect l="16136" t="13569" r="66212" b="53838"/>
          <a:stretch/>
        </p:blipFill>
        <p:spPr>
          <a:xfrm>
            <a:off x="9708672" y="5396511"/>
            <a:ext cx="2435893" cy="1264991"/>
          </a:xfrm>
          <a:prstGeom prst="rect">
            <a:avLst/>
          </a:prstGeom>
        </p:spPr>
      </p:pic>
      <p:pic>
        <p:nvPicPr>
          <p:cNvPr id="5" name="Picture 4">
            <a:extLst>
              <a:ext uri="{FF2B5EF4-FFF2-40B4-BE49-F238E27FC236}">
                <a16:creationId xmlns:a16="http://schemas.microsoft.com/office/drawing/2014/main" id="{86011A55-5836-4656-93B5-0E5A9CD89659}"/>
              </a:ext>
            </a:extLst>
          </p:cNvPr>
          <p:cNvPicPr>
            <a:picLocks noChangeAspect="1"/>
          </p:cNvPicPr>
          <p:nvPr/>
        </p:nvPicPr>
        <p:blipFill rotWithShape="1">
          <a:blip r:embed="rId6"/>
          <a:srcRect l="11116" t="12815" r="67430" b="4118"/>
          <a:stretch/>
        </p:blipFill>
        <p:spPr>
          <a:xfrm>
            <a:off x="3410650" y="1703520"/>
            <a:ext cx="4332051" cy="4717599"/>
          </a:xfrm>
          <a:prstGeom prst="rect">
            <a:avLst/>
          </a:prstGeom>
        </p:spPr>
      </p:pic>
    </p:spTree>
    <p:extLst>
      <p:ext uri="{BB962C8B-B14F-4D97-AF65-F5344CB8AC3E}">
        <p14:creationId xmlns:p14="http://schemas.microsoft.com/office/powerpoint/2010/main" val="224668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F2D8-0603-4564-8A9D-665C01B42029}"/>
              </a:ext>
            </a:extLst>
          </p:cNvPr>
          <p:cNvSpPr>
            <a:spLocks noGrp="1"/>
          </p:cNvSpPr>
          <p:nvPr>
            <p:ph type="title"/>
          </p:nvPr>
        </p:nvSpPr>
        <p:spPr/>
        <p:txBody>
          <a:bodyPr/>
          <a:lstStyle/>
          <a:p>
            <a:r>
              <a:rPr lang="en-US" dirty="0"/>
              <a:t>Commercial Green Bins</a:t>
            </a:r>
          </a:p>
        </p:txBody>
      </p:sp>
      <p:sp>
        <p:nvSpPr>
          <p:cNvPr id="8" name="TextBox 7">
            <a:extLst>
              <a:ext uri="{FF2B5EF4-FFF2-40B4-BE49-F238E27FC236}">
                <a16:creationId xmlns:a16="http://schemas.microsoft.com/office/drawing/2014/main" id="{67341400-7A28-499B-9EA4-4C1454AD1A9D}"/>
              </a:ext>
            </a:extLst>
          </p:cNvPr>
          <p:cNvSpPr txBox="1"/>
          <p:nvPr/>
        </p:nvSpPr>
        <p:spPr>
          <a:xfrm>
            <a:off x="783826" y="4081280"/>
            <a:ext cx="11408174" cy="2739211"/>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Green Bins will be located outside by dumpsters; drops coming early 2022.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Janitors, employees and customers need to be trained</a:t>
            </a:r>
            <a:r>
              <a:rPr lang="en-US" sz="2400" dirty="0">
                <a:solidFill>
                  <a:prstClr val="black"/>
                </a:solidFill>
                <a:latin typeface="Arial" panose="020B0604020202020204" pitchFamily="34" charset="0"/>
                <a:cs typeface="Arial" panose="020B0604020202020204" pitchFamily="34" charset="0"/>
              </a:rPr>
              <a:t>; call us.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a Green </a:t>
            </a:r>
            <a:r>
              <a:rPr lang="en-US" sz="2400" dirty="0">
                <a:solidFill>
                  <a:prstClr val="black"/>
                </a:solidFill>
                <a:latin typeface="Arial" panose="020B0604020202020204" pitchFamily="34" charset="0"/>
                <a:cs typeface="Arial" panose="020B0604020202020204" pitchFamily="34" charset="0"/>
              </a:rPr>
              <a:t>B</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AND use the Green Bin to be in compliance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Waivers: None to businesses that sell or produce food, or individual business in shared building.  Otherwise &lt;20 gallons, only with </a:t>
            </a:r>
            <a:r>
              <a:rPr lang="en-US" sz="2400" dirty="0">
                <a:solidFill>
                  <a:prstClr val="black"/>
                </a:solidFill>
                <a:latin typeface="Arial" panose="020B0604020202020204" pitchFamily="34" charset="0"/>
                <a:cs typeface="Arial" panose="020B0604020202020204" pitchFamily="34" charset="0"/>
              </a:rPr>
              <a:t>waste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audit/photos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Edible food to be donated to Folsom Food Rescue program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7FD6C1B8-ABBD-44EE-BBF2-92D3DD5879B8}"/>
              </a:ext>
            </a:extLst>
          </p:cNvPr>
          <p:cNvPicPr>
            <a:picLocks noChangeAspect="1"/>
          </p:cNvPicPr>
          <p:nvPr/>
        </p:nvPicPr>
        <p:blipFill rotWithShape="1">
          <a:blip r:embed="rId3"/>
          <a:srcRect l="5508" t="30328" r="61986" b="32109"/>
          <a:stretch/>
        </p:blipFill>
        <p:spPr>
          <a:xfrm>
            <a:off x="1159651" y="1319607"/>
            <a:ext cx="8497456" cy="2761673"/>
          </a:xfrm>
          <a:prstGeom prst="rect">
            <a:avLst/>
          </a:prstGeom>
        </p:spPr>
      </p:pic>
    </p:spTree>
    <p:extLst>
      <p:ext uri="{BB962C8B-B14F-4D97-AF65-F5344CB8AC3E}">
        <p14:creationId xmlns:p14="http://schemas.microsoft.com/office/powerpoint/2010/main" val="123808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2F75-A2F4-4E24-8D00-86C62FF400F9}"/>
              </a:ext>
            </a:extLst>
          </p:cNvPr>
          <p:cNvSpPr>
            <a:spLocks noGrp="1"/>
          </p:cNvSpPr>
          <p:nvPr>
            <p:ph type="title"/>
          </p:nvPr>
        </p:nvSpPr>
        <p:spPr/>
        <p:txBody>
          <a:bodyPr/>
          <a:lstStyle/>
          <a:p>
            <a:r>
              <a:rPr lang="en-US" dirty="0"/>
              <a:t>Edible Food Rescue</a:t>
            </a:r>
          </a:p>
        </p:txBody>
      </p:sp>
      <p:sp>
        <p:nvSpPr>
          <p:cNvPr id="3" name="Content Placeholder 2">
            <a:extLst>
              <a:ext uri="{FF2B5EF4-FFF2-40B4-BE49-F238E27FC236}">
                <a16:creationId xmlns:a16="http://schemas.microsoft.com/office/drawing/2014/main" id="{BCA42847-EDBB-4C51-B3B3-01870129040B}"/>
              </a:ext>
            </a:extLst>
          </p:cNvPr>
          <p:cNvSpPr>
            <a:spLocks noGrp="1"/>
          </p:cNvSpPr>
          <p:nvPr>
            <p:ph idx="1"/>
          </p:nvPr>
        </p:nvSpPr>
        <p:spPr/>
        <p:txBody>
          <a:bodyPr>
            <a:normAutofit fontScale="85000" lnSpcReduction="20000"/>
          </a:bodyPr>
          <a:lstStyle/>
          <a:p>
            <a:pPr marL="0" indent="0">
              <a:buNone/>
            </a:pPr>
            <a:r>
              <a:rPr lang="en-US" sz="2600" dirty="0">
                <a:solidFill>
                  <a:srgbClr val="C00000"/>
                </a:solidFill>
                <a:latin typeface="+mn-lt"/>
                <a:cs typeface="Arial Black" panose="020B0604020202020204" pitchFamily="34" charset="0"/>
              </a:rPr>
              <a:t>Phase one: Capacity planning with food generators and food recovery organizations</a:t>
            </a:r>
          </a:p>
          <a:p>
            <a:r>
              <a:rPr lang="en-US" sz="2400" dirty="0">
                <a:solidFill>
                  <a:srgbClr val="002060"/>
                </a:solidFill>
                <a:latin typeface="Arial Black" panose="020B0604020202020204" pitchFamily="34" charset="0"/>
                <a:cs typeface="Arial Black" panose="020B0604020202020204" pitchFamily="34" charset="0"/>
              </a:rPr>
              <a:t>Tier 1 </a:t>
            </a:r>
            <a:r>
              <a:rPr lang="en-US" sz="2400" dirty="0">
                <a:solidFill>
                  <a:srgbClr val="002060"/>
                </a:solidFill>
                <a:latin typeface="Arial Narrow" panose="020B0606020202030204" pitchFamily="34" charset="0"/>
                <a:cs typeface="Arial Black" panose="020B0604020202020204" pitchFamily="34" charset="0"/>
              </a:rPr>
              <a:t>(January 2022)</a:t>
            </a:r>
          </a:p>
          <a:p>
            <a:pPr lvl="1">
              <a:lnSpc>
                <a:spcPct val="110000"/>
              </a:lnSpc>
            </a:pPr>
            <a:r>
              <a:rPr lang="en-US" sz="1800" dirty="0">
                <a:solidFill>
                  <a:srgbClr val="002060"/>
                </a:solidFill>
              </a:rPr>
              <a:t>Supermarket, Grocery store with a total facility size &gt;10,000 </a:t>
            </a:r>
            <a:r>
              <a:rPr lang="en-US" sz="1800" dirty="0" err="1">
                <a:solidFill>
                  <a:srgbClr val="002060"/>
                </a:solidFill>
              </a:rPr>
              <a:t>sqft</a:t>
            </a:r>
            <a:endParaRPr lang="en-US" sz="1800" dirty="0">
              <a:solidFill>
                <a:srgbClr val="002060"/>
              </a:solidFill>
            </a:endParaRPr>
          </a:p>
          <a:p>
            <a:pPr lvl="1">
              <a:lnSpc>
                <a:spcPct val="110000"/>
              </a:lnSpc>
            </a:pPr>
            <a:r>
              <a:rPr lang="en-US" sz="1800" dirty="0">
                <a:solidFill>
                  <a:srgbClr val="002060"/>
                </a:solidFill>
              </a:rPr>
              <a:t>Food service provider</a:t>
            </a:r>
          </a:p>
          <a:p>
            <a:pPr lvl="1">
              <a:lnSpc>
                <a:spcPct val="110000"/>
              </a:lnSpc>
            </a:pPr>
            <a:r>
              <a:rPr lang="en-US" sz="1800" dirty="0">
                <a:solidFill>
                  <a:srgbClr val="002060"/>
                </a:solidFill>
              </a:rPr>
              <a:t>Food distributor</a:t>
            </a:r>
          </a:p>
          <a:p>
            <a:pPr lvl="1">
              <a:lnSpc>
                <a:spcPct val="110000"/>
              </a:lnSpc>
            </a:pPr>
            <a:r>
              <a:rPr lang="en-US" sz="1800" dirty="0">
                <a:solidFill>
                  <a:srgbClr val="002060"/>
                </a:solidFill>
              </a:rPr>
              <a:t>Wholesale food vendor</a:t>
            </a:r>
          </a:p>
          <a:p>
            <a:pPr marL="457200" lvl="1" indent="0">
              <a:lnSpc>
                <a:spcPct val="110000"/>
              </a:lnSpc>
              <a:buNone/>
            </a:pPr>
            <a:endParaRPr lang="en-US" sz="1800" dirty="0">
              <a:solidFill>
                <a:srgbClr val="002060"/>
              </a:solidFill>
            </a:endParaRPr>
          </a:p>
          <a:p>
            <a:pPr lvl="1">
              <a:lnSpc>
                <a:spcPct val="110000"/>
              </a:lnSpc>
            </a:pPr>
            <a:endParaRPr lang="en-US" sz="1800" dirty="0"/>
          </a:p>
          <a:p>
            <a:r>
              <a:rPr lang="en-US" sz="1600" dirty="0">
                <a:solidFill>
                  <a:schemeClr val="tx2"/>
                </a:solidFill>
                <a:latin typeface="Arial Black" panose="020B0604020202020204" pitchFamily="34" charset="0"/>
              </a:rPr>
              <a:t>Tier 2 </a:t>
            </a:r>
            <a:r>
              <a:rPr lang="en-US" sz="1600" dirty="0">
                <a:solidFill>
                  <a:schemeClr val="tx2"/>
                </a:solidFill>
                <a:latin typeface="Arial Narrow" panose="020B0606020202030204" pitchFamily="34" charset="0"/>
              </a:rPr>
              <a:t>(January 2024)</a:t>
            </a:r>
          </a:p>
          <a:p>
            <a:pPr lvl="1">
              <a:lnSpc>
                <a:spcPct val="110000"/>
              </a:lnSpc>
            </a:pPr>
            <a:r>
              <a:rPr lang="en-US" sz="1600" dirty="0">
                <a:solidFill>
                  <a:schemeClr val="tx2"/>
                </a:solidFill>
              </a:rPr>
              <a:t>Restaurant with &gt;250 or more seats, or a total facility size &gt;5,000 </a:t>
            </a:r>
            <a:r>
              <a:rPr lang="en-US" sz="1600" dirty="0" err="1">
                <a:solidFill>
                  <a:schemeClr val="tx2"/>
                </a:solidFill>
              </a:rPr>
              <a:t>sqft</a:t>
            </a:r>
            <a:endParaRPr lang="en-US" sz="1600" dirty="0">
              <a:solidFill>
                <a:schemeClr val="tx2"/>
              </a:solidFill>
            </a:endParaRPr>
          </a:p>
          <a:p>
            <a:pPr lvl="1">
              <a:lnSpc>
                <a:spcPct val="110000"/>
              </a:lnSpc>
            </a:pPr>
            <a:r>
              <a:rPr lang="en-US" sz="1600" dirty="0">
                <a:solidFill>
                  <a:schemeClr val="tx2"/>
                </a:solidFill>
              </a:rPr>
              <a:t>Hotel, 200+ rooms</a:t>
            </a:r>
          </a:p>
          <a:p>
            <a:pPr lvl="1">
              <a:lnSpc>
                <a:spcPct val="110000"/>
              </a:lnSpc>
            </a:pPr>
            <a:r>
              <a:rPr lang="en-US" sz="1600" dirty="0">
                <a:solidFill>
                  <a:schemeClr val="tx2"/>
                </a:solidFill>
              </a:rPr>
              <a:t>Health facility 100+ beds</a:t>
            </a:r>
          </a:p>
          <a:p>
            <a:pPr lvl="1">
              <a:lnSpc>
                <a:spcPct val="110000"/>
              </a:lnSpc>
            </a:pPr>
            <a:r>
              <a:rPr lang="en-US" sz="1600" dirty="0">
                <a:solidFill>
                  <a:schemeClr val="tx2"/>
                </a:solidFill>
              </a:rPr>
              <a:t>Large venues &amp; events</a:t>
            </a:r>
          </a:p>
          <a:p>
            <a:pPr lvl="1">
              <a:lnSpc>
                <a:spcPct val="110000"/>
              </a:lnSpc>
            </a:pPr>
            <a:r>
              <a:rPr lang="en-US" sz="1600" dirty="0">
                <a:solidFill>
                  <a:schemeClr val="tx2"/>
                </a:solidFill>
              </a:rPr>
              <a:t>State agency with a cafeteria with 250+ seats</a:t>
            </a:r>
          </a:p>
          <a:p>
            <a:pPr lvl="1">
              <a:lnSpc>
                <a:spcPct val="110000"/>
              </a:lnSpc>
            </a:pPr>
            <a:r>
              <a:rPr lang="en-US" sz="1600" dirty="0">
                <a:solidFill>
                  <a:schemeClr val="tx2"/>
                </a:solidFill>
              </a:rPr>
              <a:t>Local education agency facility with  on‐site food facility</a:t>
            </a:r>
          </a:p>
          <a:p>
            <a:endParaRPr lang="en-US" dirty="0"/>
          </a:p>
        </p:txBody>
      </p:sp>
      <p:pic>
        <p:nvPicPr>
          <p:cNvPr id="4" name="Picture 3">
            <a:extLst>
              <a:ext uri="{FF2B5EF4-FFF2-40B4-BE49-F238E27FC236}">
                <a16:creationId xmlns:a16="http://schemas.microsoft.com/office/drawing/2014/main" id="{1FEC63AE-09BE-4352-B6AE-E29EBF96CF59}"/>
              </a:ext>
            </a:extLst>
          </p:cNvPr>
          <p:cNvPicPr>
            <a:picLocks noChangeAspect="1"/>
          </p:cNvPicPr>
          <p:nvPr/>
        </p:nvPicPr>
        <p:blipFill rotWithShape="1">
          <a:blip r:embed="rId3"/>
          <a:srcRect l="56666" t="60815" r="32417" b="19926"/>
          <a:stretch/>
        </p:blipFill>
        <p:spPr>
          <a:xfrm>
            <a:off x="7558481" y="2631802"/>
            <a:ext cx="4167252" cy="2067719"/>
          </a:xfrm>
          <a:prstGeom prst="rect">
            <a:avLst/>
          </a:prstGeom>
        </p:spPr>
      </p:pic>
      <p:sp>
        <p:nvSpPr>
          <p:cNvPr id="5" name="Rectangle: Rounded Corners 4">
            <a:extLst>
              <a:ext uri="{FF2B5EF4-FFF2-40B4-BE49-F238E27FC236}">
                <a16:creationId xmlns:a16="http://schemas.microsoft.com/office/drawing/2014/main" id="{29B47296-37F6-4A66-9C49-7922D915DC3A}"/>
              </a:ext>
            </a:extLst>
          </p:cNvPr>
          <p:cNvSpPr/>
          <p:nvPr/>
        </p:nvSpPr>
        <p:spPr>
          <a:xfrm>
            <a:off x="838200" y="2170546"/>
            <a:ext cx="6397906" cy="15793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9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getable, arranged&#10;&#10;Description automatically generated">
            <a:extLst>
              <a:ext uri="{FF2B5EF4-FFF2-40B4-BE49-F238E27FC236}">
                <a16:creationId xmlns:a16="http://schemas.microsoft.com/office/drawing/2014/main" id="{F8D06B35-CEFD-4E72-9EDB-7C6D457355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4353" y="2946956"/>
            <a:ext cx="2190977" cy="2183289"/>
          </a:xfrm>
          <a:prstGeom prst="rect">
            <a:avLst/>
          </a:prstGeom>
          <a:noFill/>
          <a:ln>
            <a:noFill/>
          </a:ln>
        </p:spPr>
      </p:pic>
      <p:sp>
        <p:nvSpPr>
          <p:cNvPr id="2" name="Title 1">
            <a:extLst>
              <a:ext uri="{FF2B5EF4-FFF2-40B4-BE49-F238E27FC236}">
                <a16:creationId xmlns:a16="http://schemas.microsoft.com/office/drawing/2014/main" id="{B4206462-F5CD-410D-97DF-C76FEBA31303}"/>
              </a:ext>
            </a:extLst>
          </p:cNvPr>
          <p:cNvSpPr>
            <a:spLocks noGrp="1"/>
          </p:cNvSpPr>
          <p:nvPr>
            <p:ph type="title"/>
          </p:nvPr>
        </p:nvSpPr>
        <p:spPr/>
        <p:txBody>
          <a:bodyPr>
            <a:normAutofit/>
          </a:bodyPr>
          <a:lstStyle/>
          <a:p>
            <a:r>
              <a:rPr lang="en-US" dirty="0"/>
              <a:t>The Cycle of Benefits</a:t>
            </a:r>
          </a:p>
        </p:txBody>
      </p:sp>
      <p:graphicFrame>
        <p:nvGraphicFramePr>
          <p:cNvPr id="4" name="Content Placeholder 6">
            <a:extLst>
              <a:ext uri="{FF2B5EF4-FFF2-40B4-BE49-F238E27FC236}">
                <a16:creationId xmlns:a16="http://schemas.microsoft.com/office/drawing/2014/main" id="{28CD5CE8-7220-4D88-B893-51BB159CDEE5}"/>
              </a:ext>
            </a:extLst>
          </p:cNvPr>
          <p:cNvGraphicFramePr>
            <a:graphicFrameLocks/>
          </p:cNvGraphicFramePr>
          <p:nvPr/>
        </p:nvGraphicFramePr>
        <p:xfrm>
          <a:off x="310281" y="1735772"/>
          <a:ext cx="10673080" cy="45310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D9E3114A-3E79-450D-83CB-132512EF0B08}"/>
              </a:ext>
            </a:extLst>
          </p:cNvPr>
          <p:cNvPicPr>
            <a:picLocks noChangeAspect="1"/>
          </p:cNvPicPr>
          <p:nvPr/>
        </p:nvPicPr>
        <p:blipFill rotWithShape="1">
          <a:blip r:embed="rId9"/>
          <a:srcRect l="57916" t="14889" r="34334" b="64962"/>
          <a:stretch/>
        </p:blipFill>
        <p:spPr>
          <a:xfrm>
            <a:off x="5339246" y="3731069"/>
            <a:ext cx="841189" cy="615062"/>
          </a:xfrm>
          <a:prstGeom prst="rect">
            <a:avLst/>
          </a:prstGeom>
        </p:spPr>
      </p:pic>
    </p:spTree>
    <p:extLst>
      <p:ext uri="{BB962C8B-B14F-4D97-AF65-F5344CB8AC3E}">
        <p14:creationId xmlns:p14="http://schemas.microsoft.com/office/powerpoint/2010/main" val="3298312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D761EEE-1603-44A4-8B16-41568FB3E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01" b="13706"/>
          <a:stretch/>
        </p:blipFill>
        <p:spPr>
          <a:xfrm>
            <a:off x="327053" y="1325563"/>
            <a:ext cx="4634817" cy="2103437"/>
          </a:xfrm>
          <a:prstGeom prst="rect">
            <a:avLst/>
          </a:prstGeom>
        </p:spPr>
      </p:pic>
      <p:sp>
        <p:nvSpPr>
          <p:cNvPr id="2" name="Title 1">
            <a:extLst>
              <a:ext uri="{FF2B5EF4-FFF2-40B4-BE49-F238E27FC236}">
                <a16:creationId xmlns:a16="http://schemas.microsoft.com/office/drawing/2014/main" id="{6913A76D-0F6D-47A3-ADD3-B3F7F4830861}"/>
              </a:ext>
            </a:extLst>
          </p:cNvPr>
          <p:cNvSpPr>
            <a:spLocks noGrp="1"/>
          </p:cNvSpPr>
          <p:nvPr>
            <p:ph type="title"/>
          </p:nvPr>
        </p:nvSpPr>
        <p:spPr/>
        <p:txBody>
          <a:bodyPr/>
          <a:lstStyle/>
          <a:p>
            <a:r>
              <a:rPr lang="en-US" dirty="0"/>
              <a:t>Questions?</a:t>
            </a:r>
          </a:p>
        </p:txBody>
      </p:sp>
      <p:sp>
        <p:nvSpPr>
          <p:cNvPr id="3" name="TextBox 2">
            <a:extLst>
              <a:ext uri="{FF2B5EF4-FFF2-40B4-BE49-F238E27FC236}">
                <a16:creationId xmlns:a16="http://schemas.microsoft.com/office/drawing/2014/main" id="{17BB38AC-BE52-442D-8F32-17AD8CFE682E}"/>
              </a:ext>
            </a:extLst>
          </p:cNvPr>
          <p:cNvSpPr txBox="1"/>
          <p:nvPr/>
        </p:nvSpPr>
        <p:spPr>
          <a:xfrm>
            <a:off x="1287379" y="3238763"/>
            <a:ext cx="9617242" cy="3031599"/>
          </a:xfrm>
          <a:prstGeom prst="rect">
            <a:avLst/>
          </a:prstGeom>
          <a:noFill/>
        </p:spPr>
        <p:txBody>
          <a:bodyPr wrap="square" rtlCol="0">
            <a:spAutoFit/>
          </a:bodyPr>
          <a:lstStyle/>
          <a:p>
            <a:pPr algn="ctr">
              <a:spcBef>
                <a:spcPts val="600"/>
              </a:spcBef>
            </a:pPr>
            <a:r>
              <a:rPr lang="en-US" sz="3200" dirty="0">
                <a:latin typeface="Arial" panose="020B0604020202020204" pitchFamily="34" charset="0"/>
                <a:cs typeface="Arial" panose="020B0604020202020204" pitchFamily="34" charset="0"/>
              </a:rPr>
              <a:t>Marie McKeeth, General Services Manager</a:t>
            </a:r>
          </a:p>
          <a:p>
            <a:pPr algn="ctr">
              <a:spcBef>
                <a:spcPts val="600"/>
              </a:spcBef>
            </a:pPr>
            <a:r>
              <a:rPr lang="en-US" sz="3200" dirty="0">
                <a:latin typeface="Arial" panose="020B0604020202020204" pitchFamily="34" charset="0"/>
                <a:cs typeface="Arial" panose="020B0604020202020204" pitchFamily="34" charset="0"/>
              </a:rPr>
              <a:t>Sarah Isabel Moe, Recycling Supervisor</a:t>
            </a:r>
            <a:endParaRPr lang="en-US" sz="2400" dirty="0">
              <a:latin typeface="Arial" panose="020B0604020202020204" pitchFamily="34" charset="0"/>
              <a:cs typeface="Arial" panose="020B0604020202020204" pitchFamily="34" charset="0"/>
            </a:endParaRPr>
          </a:p>
          <a:p>
            <a:pPr algn="ctr">
              <a:spcBef>
                <a:spcPts val="600"/>
              </a:spcBef>
            </a:pPr>
            <a:endParaRPr lang="en-US" sz="2400" dirty="0">
              <a:latin typeface="Arial" panose="020B0604020202020204" pitchFamily="34" charset="0"/>
              <a:cs typeface="Arial" panose="020B0604020202020204" pitchFamily="34" charset="0"/>
            </a:endParaRPr>
          </a:p>
          <a:p>
            <a:pPr algn="ctr">
              <a:spcBef>
                <a:spcPts val="600"/>
              </a:spcBef>
            </a:pPr>
            <a:endParaRPr lang="en-US" sz="24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916.461.6730</a:t>
            </a:r>
          </a:p>
          <a:p>
            <a:pPr algn="ctr"/>
            <a:r>
              <a:rPr lang="en-US" sz="3200" dirty="0">
                <a:latin typeface="Arial" panose="020B0604020202020204" pitchFamily="34" charset="0"/>
                <a:cs typeface="Arial" panose="020B0604020202020204" pitchFamily="34" charset="0"/>
              </a:rPr>
              <a:t>solidwaste@folsom.ca.us</a:t>
            </a:r>
          </a:p>
        </p:txBody>
      </p:sp>
    </p:spTree>
    <p:extLst>
      <p:ext uri="{BB962C8B-B14F-4D97-AF65-F5344CB8AC3E}">
        <p14:creationId xmlns:p14="http://schemas.microsoft.com/office/powerpoint/2010/main" val="3507699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A8697-C813-46D1-ACED-B8F71DBD4501}"/>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3584556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BC3F-608C-450C-A2E8-FE1FB3FAD26A}"/>
              </a:ext>
            </a:extLst>
          </p:cNvPr>
          <p:cNvSpPr>
            <a:spLocks noGrp="1"/>
          </p:cNvSpPr>
          <p:nvPr>
            <p:ph type="title"/>
          </p:nvPr>
        </p:nvSpPr>
        <p:spPr/>
        <p:txBody>
          <a:bodyPr/>
          <a:lstStyle/>
          <a:p>
            <a:r>
              <a:rPr lang="en-US" dirty="0"/>
              <a:t>Weekly Service Required</a:t>
            </a:r>
          </a:p>
        </p:txBody>
      </p:sp>
      <p:sp>
        <p:nvSpPr>
          <p:cNvPr id="3" name="Content Placeholder 2">
            <a:extLst>
              <a:ext uri="{FF2B5EF4-FFF2-40B4-BE49-F238E27FC236}">
                <a16:creationId xmlns:a16="http://schemas.microsoft.com/office/drawing/2014/main" id="{8475A9B0-6C1A-476C-8635-5560E32A5B8B}"/>
              </a:ext>
            </a:extLst>
          </p:cNvPr>
          <p:cNvSpPr>
            <a:spLocks noGrp="1"/>
          </p:cNvSpPr>
          <p:nvPr>
            <p:ph idx="1"/>
          </p:nvPr>
        </p:nvSpPr>
        <p:spPr>
          <a:xfrm>
            <a:off x="271530" y="1580927"/>
            <a:ext cx="11267940" cy="4871388"/>
          </a:xfrm>
        </p:spPr>
        <p:txBody>
          <a:bodyPr>
            <a:normAutofit/>
          </a:bodyPr>
          <a:lstStyle/>
          <a:p>
            <a:pPr marL="0" marR="0" indent="0">
              <a:lnSpc>
                <a:spcPct val="107000"/>
              </a:lnSpc>
              <a:spcBef>
                <a:spcPts val="0"/>
              </a:spcBef>
              <a:spcAft>
                <a:spcPts val="0"/>
              </a:spcAft>
              <a:buNone/>
            </a:pPr>
            <a:r>
              <a:rPr lang="en-US" sz="2000" dirty="0">
                <a:effectLst/>
                <a:ea typeface="Times New Roman" panose="02020603050405020304" pitchFamily="18" charset="0"/>
              </a:rPr>
              <a:t>14 CCR § 17331</a:t>
            </a:r>
            <a:endParaRPr lang="en-US" sz="2000" dirty="0">
              <a:effectLst/>
              <a:ea typeface="Calibri" panose="020F0502020204030204" pitchFamily="34" charset="0"/>
            </a:endParaRPr>
          </a:p>
          <a:p>
            <a:pPr marL="0" marR="0" indent="0">
              <a:lnSpc>
                <a:spcPct val="107000"/>
              </a:lnSpc>
              <a:spcBef>
                <a:spcPts val="0"/>
              </a:spcBef>
              <a:spcAft>
                <a:spcPts val="0"/>
              </a:spcAft>
              <a:buNone/>
            </a:pPr>
            <a:r>
              <a:rPr lang="en-US" sz="2000" b="1" dirty="0">
                <a:effectLst/>
                <a:ea typeface="Times New Roman" panose="02020603050405020304" pitchFamily="18" charset="0"/>
              </a:rPr>
              <a:t>§ 17331. Frequency of Refuse Removal.</a:t>
            </a:r>
            <a:endParaRPr lang="en-US" sz="2000" dirty="0">
              <a:effectLst/>
              <a:ea typeface="Calibri" panose="020F0502020204030204" pitchFamily="34" charset="0"/>
            </a:endParaRPr>
          </a:p>
          <a:p>
            <a:pPr marL="0" marR="0" indent="0">
              <a:lnSpc>
                <a:spcPct val="107000"/>
              </a:lnSpc>
              <a:spcBef>
                <a:spcPts val="0"/>
              </a:spcBef>
              <a:spcAft>
                <a:spcPts val="0"/>
              </a:spcAft>
              <a:buNone/>
            </a:pPr>
            <a:r>
              <a:rPr lang="en-US" sz="2000" dirty="0">
                <a:effectLst/>
                <a:ea typeface="Times New Roman" panose="02020603050405020304" pitchFamily="18" charset="0"/>
              </a:rPr>
              <a:t>(H) The owner or tenant of any premises, business establishment or industry shall be responsible for the satisfactory removal of all refuse accumulated by him on his property or his premises. To prevent propagation, harborage, or attraction of flies, rodents or other vectors and the creation of nuisances, </a:t>
            </a:r>
            <a:r>
              <a:rPr lang="en-US" sz="2000" dirty="0">
                <a:effectLst/>
                <a:highlight>
                  <a:srgbClr val="FFFF00"/>
                </a:highlight>
                <a:ea typeface="Times New Roman" panose="02020603050405020304" pitchFamily="18" charset="0"/>
              </a:rPr>
              <a:t>refuse, except for inert materials, shall not be allowed to remain on the premises for more than seven days</a:t>
            </a:r>
            <a:r>
              <a:rPr lang="en-US" sz="2000" dirty="0">
                <a:effectLst/>
                <a:ea typeface="Times New Roman" panose="02020603050405020304" pitchFamily="18" charset="0"/>
              </a:rPr>
              <a:t>, except when:</a:t>
            </a:r>
            <a:endParaRPr lang="en-US" sz="2000" dirty="0">
              <a:effectLst/>
              <a:ea typeface="Calibri" panose="020F0502020204030204" pitchFamily="34" charset="0"/>
            </a:endParaRPr>
          </a:p>
          <a:p>
            <a:pPr marL="0" marR="0" indent="0">
              <a:lnSpc>
                <a:spcPct val="107000"/>
              </a:lnSpc>
              <a:spcBef>
                <a:spcPts val="0"/>
              </a:spcBef>
              <a:spcAft>
                <a:spcPts val="0"/>
              </a:spcAft>
              <a:buNone/>
            </a:pPr>
            <a:r>
              <a:rPr lang="en-US" sz="2000" dirty="0">
                <a:effectLst/>
                <a:ea typeface="Times New Roman" panose="02020603050405020304" pitchFamily="18" charset="0"/>
              </a:rPr>
              <a:t>(a) disruptions due to strikes occur, or</a:t>
            </a:r>
            <a:endParaRPr lang="en-US" sz="2000" dirty="0">
              <a:effectLst/>
              <a:ea typeface="Calibri" panose="020F0502020204030204" pitchFamily="34" charset="0"/>
            </a:endParaRPr>
          </a:p>
          <a:p>
            <a:pPr marL="0" marR="0" indent="0">
              <a:lnSpc>
                <a:spcPct val="107000"/>
              </a:lnSpc>
              <a:spcBef>
                <a:spcPts val="0"/>
              </a:spcBef>
              <a:spcAft>
                <a:spcPts val="0"/>
              </a:spcAft>
              <a:buNone/>
            </a:pPr>
            <a:r>
              <a:rPr lang="en-US" sz="2000" dirty="0">
                <a:effectLst/>
                <a:ea typeface="Times New Roman" panose="02020603050405020304" pitchFamily="18" charset="0"/>
              </a:rPr>
              <a:t>(b) severe weather conditions or “Acts of God” make collection impossible using normal collection equipment, or</a:t>
            </a:r>
            <a:endParaRPr lang="en-US" sz="2000" dirty="0">
              <a:effectLst/>
              <a:ea typeface="Calibri" panose="020F0502020204030204" pitchFamily="34" charset="0"/>
            </a:endParaRPr>
          </a:p>
          <a:p>
            <a:pPr marL="0" marR="0" indent="0">
              <a:lnSpc>
                <a:spcPct val="107000"/>
              </a:lnSpc>
              <a:spcBef>
                <a:spcPts val="0"/>
              </a:spcBef>
              <a:spcAft>
                <a:spcPts val="800"/>
              </a:spcAft>
              <a:buNone/>
            </a:pPr>
            <a:r>
              <a:rPr lang="en-US" sz="2000" dirty="0">
                <a:effectLst/>
                <a:ea typeface="Times New Roman" panose="02020603050405020304" pitchFamily="18" charset="0"/>
              </a:rPr>
              <a:t>(c) official holidays interrupt the normal seven day collection cycle in which case collection may be postponed until the next working day. Where it is deemed necessary by the local health officer because of the propagation of vectors and for the protection of public health, more frequent removal of refuse shall be required. </a:t>
            </a:r>
            <a:endParaRPr lang="en-US" sz="2000" dirty="0">
              <a:effectLst/>
              <a:ea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4568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C7A5-F9CD-4332-B81E-818691D880CE}"/>
              </a:ext>
            </a:extLst>
          </p:cNvPr>
          <p:cNvSpPr>
            <a:spLocks noGrp="1"/>
          </p:cNvSpPr>
          <p:nvPr>
            <p:ph type="title"/>
          </p:nvPr>
        </p:nvSpPr>
        <p:spPr/>
        <p:txBody>
          <a:bodyPr/>
          <a:lstStyle/>
          <a:p>
            <a:r>
              <a:rPr lang="en-US" dirty="0"/>
              <a:t>Residential Rates</a:t>
            </a:r>
          </a:p>
        </p:txBody>
      </p:sp>
      <p:pic>
        <p:nvPicPr>
          <p:cNvPr id="5" name="Picture 4">
            <a:extLst>
              <a:ext uri="{FF2B5EF4-FFF2-40B4-BE49-F238E27FC236}">
                <a16:creationId xmlns:a16="http://schemas.microsoft.com/office/drawing/2014/main" id="{064621ED-52F1-47E3-990A-A848E8030C0E}"/>
              </a:ext>
            </a:extLst>
          </p:cNvPr>
          <p:cNvPicPr>
            <a:picLocks noChangeAspect="1"/>
          </p:cNvPicPr>
          <p:nvPr/>
        </p:nvPicPr>
        <p:blipFill>
          <a:blip r:embed="rId3"/>
          <a:stretch>
            <a:fillRect/>
          </a:stretch>
        </p:blipFill>
        <p:spPr>
          <a:xfrm>
            <a:off x="169097" y="1765713"/>
            <a:ext cx="11853806" cy="3933629"/>
          </a:xfrm>
          <a:prstGeom prst="rect">
            <a:avLst/>
          </a:prstGeom>
        </p:spPr>
      </p:pic>
    </p:spTree>
    <p:extLst>
      <p:ext uri="{BB962C8B-B14F-4D97-AF65-F5344CB8AC3E}">
        <p14:creationId xmlns:p14="http://schemas.microsoft.com/office/powerpoint/2010/main" val="3916027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C7A5-F9CD-4332-B81E-818691D880CE}"/>
              </a:ext>
            </a:extLst>
          </p:cNvPr>
          <p:cNvSpPr>
            <a:spLocks noGrp="1"/>
          </p:cNvSpPr>
          <p:nvPr>
            <p:ph type="title"/>
          </p:nvPr>
        </p:nvSpPr>
        <p:spPr/>
        <p:txBody>
          <a:bodyPr/>
          <a:lstStyle/>
          <a:p>
            <a:r>
              <a:rPr lang="en-US" dirty="0"/>
              <a:t>Residential Rates</a:t>
            </a:r>
          </a:p>
        </p:txBody>
      </p:sp>
      <p:pic>
        <p:nvPicPr>
          <p:cNvPr id="3" name="Picture 2">
            <a:extLst>
              <a:ext uri="{FF2B5EF4-FFF2-40B4-BE49-F238E27FC236}">
                <a16:creationId xmlns:a16="http://schemas.microsoft.com/office/drawing/2014/main" id="{E8DA1588-CC4F-4C5D-B942-9CC7078F691B}"/>
              </a:ext>
            </a:extLst>
          </p:cNvPr>
          <p:cNvPicPr>
            <a:picLocks noChangeAspect="1"/>
          </p:cNvPicPr>
          <p:nvPr/>
        </p:nvPicPr>
        <p:blipFill>
          <a:blip r:embed="rId3"/>
          <a:stretch>
            <a:fillRect/>
          </a:stretch>
        </p:blipFill>
        <p:spPr>
          <a:xfrm>
            <a:off x="366001" y="1325563"/>
            <a:ext cx="10154061" cy="5213023"/>
          </a:xfrm>
          <a:prstGeom prst="rect">
            <a:avLst/>
          </a:prstGeom>
        </p:spPr>
      </p:pic>
    </p:spTree>
    <p:extLst>
      <p:ext uri="{BB962C8B-B14F-4D97-AF65-F5344CB8AC3E}">
        <p14:creationId xmlns:p14="http://schemas.microsoft.com/office/powerpoint/2010/main" val="2257704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AE7EF-1525-432B-918F-9D976FE704C4}"/>
              </a:ext>
            </a:extLst>
          </p:cNvPr>
          <p:cNvSpPr>
            <a:spLocks noGrp="1"/>
          </p:cNvSpPr>
          <p:nvPr>
            <p:ph type="title"/>
          </p:nvPr>
        </p:nvSpPr>
        <p:spPr>
          <a:xfrm>
            <a:off x="847322" y="22814"/>
            <a:ext cx="9617242" cy="1325563"/>
          </a:xfrm>
        </p:spPr>
        <p:txBody>
          <a:bodyPr>
            <a:normAutofit/>
          </a:bodyPr>
          <a:lstStyle/>
          <a:p>
            <a:r>
              <a:rPr lang="en-US" dirty="0"/>
              <a:t>Drivers of Rate Study</a:t>
            </a:r>
          </a:p>
        </p:txBody>
      </p:sp>
      <p:sp>
        <p:nvSpPr>
          <p:cNvPr id="3" name="Content Placeholder 2">
            <a:extLst>
              <a:ext uri="{FF2B5EF4-FFF2-40B4-BE49-F238E27FC236}">
                <a16:creationId xmlns:a16="http://schemas.microsoft.com/office/drawing/2014/main" id="{598DAFCE-3561-449C-8E08-EE4608D312FE}"/>
              </a:ext>
            </a:extLst>
          </p:cNvPr>
          <p:cNvSpPr>
            <a:spLocks noGrp="1"/>
          </p:cNvSpPr>
          <p:nvPr>
            <p:ph idx="1"/>
          </p:nvPr>
        </p:nvSpPr>
        <p:spPr>
          <a:xfrm>
            <a:off x="242889" y="1475232"/>
            <a:ext cx="11571740" cy="5059680"/>
          </a:xfrm>
        </p:spPr>
        <p:txBody>
          <a:bodyPr>
            <a:normAutofit fontScale="85000" lnSpcReduction="20000"/>
          </a:bodyPr>
          <a:lstStyle/>
          <a:p>
            <a:r>
              <a:rPr lang="en-US" dirty="0"/>
              <a:t>Solid waste services must meet the needs of the public and environment in accordance with State Law</a:t>
            </a:r>
          </a:p>
          <a:p>
            <a:endParaRPr lang="en-US" dirty="0"/>
          </a:p>
          <a:p>
            <a:r>
              <a:rPr lang="en-US" dirty="0"/>
              <a:t>SB 1383 - California’s Short-Lived Climate</a:t>
            </a:r>
          </a:p>
          <a:p>
            <a:pPr marL="0" indent="0">
              <a:buNone/>
            </a:pPr>
            <a:r>
              <a:rPr lang="en-US" dirty="0"/>
              <a:t>Pollutant Reduction Strategy	</a:t>
            </a:r>
            <a:endParaRPr lang="en-US" sz="2800" dirty="0"/>
          </a:p>
          <a:p>
            <a:pPr lvl="1"/>
            <a:r>
              <a:rPr lang="en-US" sz="2800" dirty="0"/>
              <a:t>Mandates programs to divert organics from landfill.</a:t>
            </a:r>
          </a:p>
          <a:p>
            <a:pPr lvl="1"/>
            <a:r>
              <a:rPr lang="en-US" sz="2800" dirty="0"/>
              <a:t>Costs were unknown during prior rate study.</a:t>
            </a:r>
          </a:p>
          <a:p>
            <a:pPr lvl="1"/>
            <a:r>
              <a:rPr lang="en-US" sz="2800" dirty="0"/>
              <a:t>Regulations completed November 2020.</a:t>
            </a:r>
          </a:p>
          <a:p>
            <a:pPr lvl="1"/>
            <a:r>
              <a:rPr lang="en-US" sz="2800" dirty="0"/>
              <a:t>The current Solid Waste fund cannot support </a:t>
            </a:r>
            <a:br>
              <a:rPr lang="en-US" sz="2800" dirty="0"/>
            </a:br>
            <a:r>
              <a:rPr lang="en-US" sz="2800" dirty="0"/>
              <a:t>mandated programs.</a:t>
            </a:r>
          </a:p>
          <a:p>
            <a:pPr marL="457200" lvl="1" indent="0">
              <a:buNone/>
            </a:pPr>
            <a:endParaRPr lang="en-US" sz="2800" dirty="0"/>
          </a:p>
          <a:p>
            <a:r>
              <a:rPr lang="en-US" dirty="0"/>
              <a:t>Up to $10,000 per day for </a:t>
            </a:r>
            <a:br>
              <a:rPr lang="en-US" dirty="0"/>
            </a:br>
            <a:r>
              <a:rPr lang="en-US" dirty="0"/>
              <a:t>non-compliance</a:t>
            </a:r>
          </a:p>
        </p:txBody>
      </p:sp>
      <p:pic>
        <p:nvPicPr>
          <p:cNvPr id="4" name="Picture 3">
            <a:extLst>
              <a:ext uri="{FF2B5EF4-FFF2-40B4-BE49-F238E27FC236}">
                <a16:creationId xmlns:a16="http://schemas.microsoft.com/office/drawing/2014/main" id="{4976790B-A756-43DB-8510-9958D28A45D3}"/>
              </a:ext>
            </a:extLst>
          </p:cNvPr>
          <p:cNvPicPr>
            <a:picLocks noChangeAspect="1"/>
          </p:cNvPicPr>
          <p:nvPr/>
        </p:nvPicPr>
        <p:blipFill>
          <a:blip r:embed="rId3"/>
          <a:stretch>
            <a:fillRect/>
          </a:stretch>
        </p:blipFill>
        <p:spPr>
          <a:xfrm>
            <a:off x="7692807" y="2732883"/>
            <a:ext cx="4615072" cy="3627434"/>
          </a:xfrm>
          <a:prstGeom prst="rect">
            <a:avLst/>
          </a:prstGeom>
        </p:spPr>
      </p:pic>
    </p:spTree>
    <p:extLst>
      <p:ext uri="{BB962C8B-B14F-4D97-AF65-F5344CB8AC3E}">
        <p14:creationId xmlns:p14="http://schemas.microsoft.com/office/powerpoint/2010/main" val="2353029710"/>
      </p:ext>
    </p:extLst>
  </p:cSld>
  <p:clrMapOvr>
    <a:masterClrMapping/>
  </p:clrMapOvr>
  <mc:AlternateContent xmlns:mc="http://schemas.openxmlformats.org/markup-compatibility/2006" xmlns:p14="http://schemas.microsoft.com/office/powerpoint/2010/main">
    <mc:Choice Requires="p14">
      <p:transition spd="slow" p14:dur="2000" advTm="7221"/>
    </mc:Choice>
    <mc:Fallback xmlns="">
      <p:transition spd="slow" advTm="722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C7A5-F9CD-4332-B81E-818691D880CE}"/>
              </a:ext>
            </a:extLst>
          </p:cNvPr>
          <p:cNvSpPr>
            <a:spLocks noGrp="1"/>
          </p:cNvSpPr>
          <p:nvPr>
            <p:ph type="title"/>
          </p:nvPr>
        </p:nvSpPr>
        <p:spPr/>
        <p:txBody>
          <a:bodyPr/>
          <a:lstStyle/>
          <a:p>
            <a:r>
              <a:rPr lang="en-US" dirty="0"/>
              <a:t>Residential Adjustments</a:t>
            </a:r>
          </a:p>
        </p:txBody>
      </p:sp>
      <p:cxnSp>
        <p:nvCxnSpPr>
          <p:cNvPr id="7" name="Straight Connector 6">
            <a:extLst>
              <a:ext uri="{FF2B5EF4-FFF2-40B4-BE49-F238E27FC236}">
                <a16:creationId xmlns:a16="http://schemas.microsoft.com/office/drawing/2014/main" id="{65FD2102-86D5-4052-81F8-5E3A50EB9F8A}"/>
              </a:ext>
            </a:extLst>
          </p:cNvPr>
          <p:cNvCxnSpPr/>
          <p:nvPr/>
        </p:nvCxnSpPr>
        <p:spPr>
          <a:xfrm>
            <a:off x="6159684" y="1414983"/>
            <a:ext cx="0" cy="5086025"/>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3EC4E84-ACE7-4826-9830-8EE49870C4ED}"/>
              </a:ext>
            </a:extLst>
          </p:cNvPr>
          <p:cNvPicPr>
            <a:picLocks noChangeAspect="1"/>
          </p:cNvPicPr>
          <p:nvPr/>
        </p:nvPicPr>
        <p:blipFill>
          <a:blip r:embed="rId3"/>
          <a:stretch>
            <a:fillRect/>
          </a:stretch>
        </p:blipFill>
        <p:spPr>
          <a:xfrm>
            <a:off x="112734" y="1414984"/>
            <a:ext cx="5983265" cy="2531818"/>
          </a:xfrm>
          <a:prstGeom prst="rect">
            <a:avLst/>
          </a:prstGeom>
        </p:spPr>
      </p:pic>
      <p:pic>
        <p:nvPicPr>
          <p:cNvPr id="6" name="Picture 5">
            <a:extLst>
              <a:ext uri="{FF2B5EF4-FFF2-40B4-BE49-F238E27FC236}">
                <a16:creationId xmlns:a16="http://schemas.microsoft.com/office/drawing/2014/main" id="{4ED61291-419F-4D54-B08A-3DE945B540D7}"/>
              </a:ext>
            </a:extLst>
          </p:cNvPr>
          <p:cNvPicPr>
            <a:picLocks noChangeAspect="1"/>
          </p:cNvPicPr>
          <p:nvPr/>
        </p:nvPicPr>
        <p:blipFill>
          <a:blip r:embed="rId4"/>
          <a:stretch>
            <a:fillRect/>
          </a:stretch>
        </p:blipFill>
        <p:spPr>
          <a:xfrm>
            <a:off x="6236767" y="1414983"/>
            <a:ext cx="5892552" cy="3745740"/>
          </a:xfrm>
          <a:prstGeom prst="rect">
            <a:avLst/>
          </a:prstGeom>
        </p:spPr>
      </p:pic>
    </p:spTree>
    <p:extLst>
      <p:ext uri="{BB962C8B-B14F-4D97-AF65-F5344CB8AC3E}">
        <p14:creationId xmlns:p14="http://schemas.microsoft.com/office/powerpoint/2010/main" val="414912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6AB2-45C0-43CF-92C9-217C22E2E635}"/>
              </a:ext>
            </a:extLst>
          </p:cNvPr>
          <p:cNvSpPr>
            <a:spLocks noGrp="1"/>
          </p:cNvSpPr>
          <p:nvPr>
            <p:ph type="title"/>
          </p:nvPr>
        </p:nvSpPr>
        <p:spPr/>
        <p:txBody>
          <a:bodyPr/>
          <a:lstStyle/>
          <a:p>
            <a:r>
              <a:rPr lang="en-US" dirty="0"/>
              <a:t>Commercial Rates</a:t>
            </a:r>
          </a:p>
        </p:txBody>
      </p:sp>
      <p:pic>
        <p:nvPicPr>
          <p:cNvPr id="4" name="Content Placeholder 3">
            <a:extLst>
              <a:ext uri="{FF2B5EF4-FFF2-40B4-BE49-F238E27FC236}">
                <a16:creationId xmlns:a16="http://schemas.microsoft.com/office/drawing/2014/main" id="{F32E57D1-F002-40C0-AE65-3FD3A52ECBDB}"/>
              </a:ext>
            </a:extLst>
          </p:cNvPr>
          <p:cNvPicPr>
            <a:picLocks noGrp="1" noChangeAspect="1"/>
          </p:cNvPicPr>
          <p:nvPr>
            <p:ph idx="1"/>
          </p:nvPr>
        </p:nvPicPr>
        <p:blipFill>
          <a:blip r:embed="rId3"/>
          <a:stretch>
            <a:fillRect/>
          </a:stretch>
        </p:blipFill>
        <p:spPr>
          <a:xfrm>
            <a:off x="45193" y="1350614"/>
            <a:ext cx="5952775" cy="5300705"/>
          </a:xfrm>
          <a:prstGeom prst="rect">
            <a:avLst/>
          </a:prstGeom>
        </p:spPr>
      </p:pic>
      <p:pic>
        <p:nvPicPr>
          <p:cNvPr id="5" name="Picture 4">
            <a:extLst>
              <a:ext uri="{FF2B5EF4-FFF2-40B4-BE49-F238E27FC236}">
                <a16:creationId xmlns:a16="http://schemas.microsoft.com/office/drawing/2014/main" id="{A1FCC365-F93E-4171-A840-190593ACF9A8}"/>
              </a:ext>
            </a:extLst>
          </p:cNvPr>
          <p:cNvPicPr>
            <a:picLocks noChangeAspect="1"/>
          </p:cNvPicPr>
          <p:nvPr/>
        </p:nvPicPr>
        <p:blipFill>
          <a:blip r:embed="rId4"/>
          <a:stretch>
            <a:fillRect/>
          </a:stretch>
        </p:blipFill>
        <p:spPr>
          <a:xfrm>
            <a:off x="6196208" y="1363140"/>
            <a:ext cx="5904022" cy="2858131"/>
          </a:xfrm>
          <a:prstGeom prst="rect">
            <a:avLst/>
          </a:prstGeom>
        </p:spPr>
      </p:pic>
      <p:cxnSp>
        <p:nvCxnSpPr>
          <p:cNvPr id="7" name="Straight Connector 6">
            <a:extLst>
              <a:ext uri="{FF2B5EF4-FFF2-40B4-BE49-F238E27FC236}">
                <a16:creationId xmlns:a16="http://schemas.microsoft.com/office/drawing/2014/main" id="{D6199CF5-8016-4878-B328-486C55239CCB}"/>
              </a:ext>
            </a:extLst>
          </p:cNvPr>
          <p:cNvCxnSpPr/>
          <p:nvPr/>
        </p:nvCxnSpPr>
        <p:spPr>
          <a:xfrm>
            <a:off x="6083474" y="1350614"/>
            <a:ext cx="0" cy="530070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72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6D7C-D10E-424F-B65C-8F26DE7BADA3}"/>
              </a:ext>
            </a:extLst>
          </p:cNvPr>
          <p:cNvSpPr>
            <a:spLocks noGrp="1"/>
          </p:cNvSpPr>
          <p:nvPr>
            <p:ph type="title"/>
          </p:nvPr>
        </p:nvSpPr>
        <p:spPr/>
        <p:txBody>
          <a:bodyPr>
            <a:normAutofit fontScale="90000"/>
          </a:bodyPr>
          <a:lstStyle/>
          <a:p>
            <a:r>
              <a:rPr lang="en-US" dirty="0" err="1"/>
              <a:t>Rolloff</a:t>
            </a:r>
            <a:r>
              <a:rPr lang="en-US" dirty="0"/>
              <a:t> and Special Event Fees</a:t>
            </a:r>
          </a:p>
        </p:txBody>
      </p:sp>
      <p:pic>
        <p:nvPicPr>
          <p:cNvPr id="15" name="Picture 14">
            <a:extLst>
              <a:ext uri="{FF2B5EF4-FFF2-40B4-BE49-F238E27FC236}">
                <a16:creationId xmlns:a16="http://schemas.microsoft.com/office/drawing/2014/main" id="{B8E4C128-6085-435B-890F-E1908B63BF7C}"/>
              </a:ext>
            </a:extLst>
          </p:cNvPr>
          <p:cNvPicPr>
            <a:picLocks noChangeAspect="1"/>
          </p:cNvPicPr>
          <p:nvPr/>
        </p:nvPicPr>
        <p:blipFill>
          <a:blip r:embed="rId3"/>
          <a:stretch>
            <a:fillRect/>
          </a:stretch>
        </p:blipFill>
        <p:spPr>
          <a:xfrm>
            <a:off x="365799" y="1328737"/>
            <a:ext cx="9467133" cy="5318479"/>
          </a:xfrm>
          <a:prstGeom prst="rect">
            <a:avLst/>
          </a:prstGeom>
        </p:spPr>
      </p:pic>
    </p:spTree>
    <p:extLst>
      <p:ext uri="{BB962C8B-B14F-4D97-AF65-F5344CB8AC3E}">
        <p14:creationId xmlns:p14="http://schemas.microsoft.com/office/powerpoint/2010/main" val="320533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C7A5-F9CD-4332-B81E-818691D880CE}"/>
              </a:ext>
            </a:extLst>
          </p:cNvPr>
          <p:cNvSpPr>
            <a:spLocks noGrp="1"/>
          </p:cNvSpPr>
          <p:nvPr>
            <p:ph type="title"/>
          </p:nvPr>
        </p:nvSpPr>
        <p:spPr/>
        <p:txBody>
          <a:bodyPr>
            <a:normAutofit fontScale="90000"/>
          </a:bodyPr>
          <a:lstStyle/>
          <a:p>
            <a:r>
              <a:rPr lang="en-US" dirty="0"/>
              <a:t>Impact on Subsidized Rates</a:t>
            </a:r>
          </a:p>
        </p:txBody>
      </p:sp>
      <p:sp>
        <p:nvSpPr>
          <p:cNvPr id="12" name="TextBox 11">
            <a:extLst>
              <a:ext uri="{FF2B5EF4-FFF2-40B4-BE49-F238E27FC236}">
                <a16:creationId xmlns:a16="http://schemas.microsoft.com/office/drawing/2014/main" id="{23B27FDF-38F9-4C4D-8236-72D45FC410B3}"/>
              </a:ext>
            </a:extLst>
          </p:cNvPr>
          <p:cNvSpPr txBox="1"/>
          <p:nvPr/>
        </p:nvSpPr>
        <p:spPr>
          <a:xfrm>
            <a:off x="192065" y="4523416"/>
            <a:ext cx="2040895" cy="338554"/>
          </a:xfrm>
          <a:prstGeom prst="rect">
            <a:avLst/>
          </a:prstGeom>
          <a:noFill/>
        </p:spPr>
        <p:txBody>
          <a:bodyPr wrap="square" rtlCol="0">
            <a:spAutoFit/>
          </a:bodyPr>
          <a:lstStyle/>
          <a:p>
            <a:r>
              <a:rPr lang="en-US" sz="1600" b="1" u="sng" dirty="0"/>
              <a:t>Subsidized Rates</a:t>
            </a:r>
          </a:p>
        </p:txBody>
      </p:sp>
      <p:pic>
        <p:nvPicPr>
          <p:cNvPr id="5" name="Picture 4">
            <a:extLst>
              <a:ext uri="{FF2B5EF4-FFF2-40B4-BE49-F238E27FC236}">
                <a16:creationId xmlns:a16="http://schemas.microsoft.com/office/drawing/2014/main" id="{936053F7-23F8-43C3-922B-0459E9F41391}"/>
              </a:ext>
            </a:extLst>
          </p:cNvPr>
          <p:cNvPicPr>
            <a:picLocks noChangeAspect="1"/>
          </p:cNvPicPr>
          <p:nvPr/>
        </p:nvPicPr>
        <p:blipFill>
          <a:blip r:embed="rId3"/>
          <a:stretch>
            <a:fillRect/>
          </a:stretch>
        </p:blipFill>
        <p:spPr>
          <a:xfrm>
            <a:off x="94207" y="1396248"/>
            <a:ext cx="11905728" cy="3083210"/>
          </a:xfrm>
          <a:prstGeom prst="rect">
            <a:avLst/>
          </a:prstGeom>
        </p:spPr>
      </p:pic>
      <p:pic>
        <p:nvPicPr>
          <p:cNvPr id="8" name="Picture 7">
            <a:extLst>
              <a:ext uri="{FF2B5EF4-FFF2-40B4-BE49-F238E27FC236}">
                <a16:creationId xmlns:a16="http://schemas.microsoft.com/office/drawing/2014/main" id="{1F6CB155-F93C-43A9-BF4D-C78A960E8D14}"/>
              </a:ext>
            </a:extLst>
          </p:cNvPr>
          <p:cNvPicPr>
            <a:picLocks noChangeAspect="1"/>
          </p:cNvPicPr>
          <p:nvPr/>
        </p:nvPicPr>
        <p:blipFill>
          <a:blip r:embed="rId4"/>
          <a:stretch>
            <a:fillRect/>
          </a:stretch>
        </p:blipFill>
        <p:spPr>
          <a:xfrm>
            <a:off x="94207" y="4770356"/>
            <a:ext cx="7604591" cy="1397310"/>
          </a:xfrm>
          <a:prstGeom prst="rect">
            <a:avLst/>
          </a:prstGeom>
        </p:spPr>
      </p:pic>
      <p:pic>
        <p:nvPicPr>
          <p:cNvPr id="10" name="Picture 9">
            <a:extLst>
              <a:ext uri="{FF2B5EF4-FFF2-40B4-BE49-F238E27FC236}">
                <a16:creationId xmlns:a16="http://schemas.microsoft.com/office/drawing/2014/main" id="{8ADD2B9C-3AE1-4185-9FD0-D4312672F5A4}"/>
              </a:ext>
            </a:extLst>
          </p:cNvPr>
          <p:cNvPicPr>
            <a:picLocks noChangeAspect="1"/>
          </p:cNvPicPr>
          <p:nvPr/>
        </p:nvPicPr>
        <p:blipFill>
          <a:blip r:embed="rId5"/>
          <a:stretch>
            <a:fillRect/>
          </a:stretch>
        </p:blipFill>
        <p:spPr>
          <a:xfrm>
            <a:off x="7796656" y="4791673"/>
            <a:ext cx="4216753" cy="1070507"/>
          </a:xfrm>
          <a:prstGeom prst="rect">
            <a:avLst/>
          </a:prstGeom>
        </p:spPr>
      </p:pic>
    </p:spTree>
    <p:extLst>
      <p:ext uri="{BB962C8B-B14F-4D97-AF65-F5344CB8AC3E}">
        <p14:creationId xmlns:p14="http://schemas.microsoft.com/office/powerpoint/2010/main" val="176440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AFC3-F168-44A8-BB69-AC722745689B}"/>
              </a:ext>
            </a:extLst>
          </p:cNvPr>
          <p:cNvSpPr>
            <a:spLocks noGrp="1"/>
          </p:cNvSpPr>
          <p:nvPr>
            <p:ph type="title"/>
          </p:nvPr>
        </p:nvSpPr>
        <p:spPr>
          <a:xfrm>
            <a:off x="838200" y="61785"/>
            <a:ext cx="9617242" cy="1198605"/>
          </a:xfrm>
        </p:spPr>
        <p:txBody>
          <a:bodyPr>
            <a:normAutofit fontScale="90000"/>
          </a:bodyPr>
          <a:lstStyle/>
          <a:p>
            <a:r>
              <a:rPr lang="en-US" dirty="0" err="1"/>
              <a:t>HHW</a:t>
            </a:r>
            <a:r>
              <a:rPr lang="en-US" dirty="0"/>
              <a:t> and Bulky Waste Fee Options</a:t>
            </a:r>
          </a:p>
        </p:txBody>
      </p:sp>
      <p:graphicFrame>
        <p:nvGraphicFramePr>
          <p:cNvPr id="11" name="Table 11">
            <a:extLst>
              <a:ext uri="{FF2B5EF4-FFF2-40B4-BE49-F238E27FC236}">
                <a16:creationId xmlns:a16="http://schemas.microsoft.com/office/drawing/2014/main" id="{0EACE7D7-F808-47C9-B319-93F236B3A551}"/>
              </a:ext>
            </a:extLst>
          </p:cNvPr>
          <p:cNvGraphicFramePr>
            <a:graphicFrameLocks noGrp="1"/>
          </p:cNvGraphicFramePr>
          <p:nvPr>
            <p:extLst>
              <p:ext uri="{D42A27DB-BD31-4B8C-83A1-F6EECF244321}">
                <p14:modId xmlns:p14="http://schemas.microsoft.com/office/powerpoint/2010/main" val="2438675984"/>
              </p:ext>
            </p:extLst>
          </p:nvPr>
        </p:nvGraphicFramePr>
        <p:xfrm>
          <a:off x="210704" y="1488732"/>
          <a:ext cx="7931214" cy="4924594"/>
        </p:xfrm>
        <a:graphic>
          <a:graphicData uri="http://schemas.openxmlformats.org/drawingml/2006/table">
            <a:tbl>
              <a:tblPr firstRow="1" bandRow="1">
                <a:tableStyleId>{5C22544A-7EE6-4342-B048-85BDC9FD1C3A}</a:tableStyleId>
              </a:tblPr>
              <a:tblGrid>
                <a:gridCol w="3965607">
                  <a:extLst>
                    <a:ext uri="{9D8B030D-6E8A-4147-A177-3AD203B41FA5}">
                      <a16:colId xmlns:a16="http://schemas.microsoft.com/office/drawing/2014/main" val="3987498938"/>
                    </a:ext>
                  </a:extLst>
                </a:gridCol>
                <a:gridCol w="3965607">
                  <a:extLst>
                    <a:ext uri="{9D8B030D-6E8A-4147-A177-3AD203B41FA5}">
                      <a16:colId xmlns:a16="http://schemas.microsoft.com/office/drawing/2014/main" val="2393060291"/>
                    </a:ext>
                  </a:extLst>
                </a:gridCol>
              </a:tblGrid>
              <a:tr h="1755301">
                <a:tc>
                  <a:txBody>
                    <a:bodyPr/>
                    <a:lstStyle/>
                    <a:p>
                      <a:r>
                        <a:rPr lang="en-US" sz="3200" dirty="0"/>
                        <a:t>Charge for ALL Pickups</a:t>
                      </a:r>
                    </a:p>
                    <a:p>
                      <a:endParaRPr lang="en-US" dirty="0"/>
                    </a:p>
                  </a:txBody>
                  <a:tcPr anchor="ctr"/>
                </a:tc>
                <a:tc>
                  <a:txBody>
                    <a:bodyPr/>
                    <a:lstStyle/>
                    <a:p>
                      <a:r>
                        <a:rPr lang="en-US" sz="3200" dirty="0"/>
                        <a:t>Charge for Pickups After the 1st</a:t>
                      </a:r>
                    </a:p>
                    <a:p>
                      <a:endParaRPr lang="en-US" dirty="0"/>
                    </a:p>
                  </a:txBody>
                  <a:tcPr anchor="ctr"/>
                </a:tc>
                <a:extLst>
                  <a:ext uri="{0D108BD9-81ED-4DB2-BD59-A6C34878D82A}">
                    <a16:rowId xmlns:a16="http://schemas.microsoft.com/office/drawing/2014/main" val="1489990576"/>
                  </a:ext>
                </a:extLst>
              </a:tr>
              <a:tr h="1228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Bulky Waste: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Revenue:  $200,000</a:t>
                      </a:r>
                    </a:p>
                  </a:txBody>
                  <a:tcPr anchor="ctr"/>
                </a:tc>
                <a:tc>
                  <a:txBody>
                    <a:bodyPr/>
                    <a:lstStyle/>
                    <a:p>
                      <a:r>
                        <a:rPr lang="en-US" sz="2400" dirty="0"/>
                        <a:t>Bulky Waste: $30 </a:t>
                      </a:r>
                    </a:p>
                    <a:p>
                      <a:r>
                        <a:rPr lang="en-US" sz="2400" dirty="0"/>
                        <a:t>Revenue:  $13,700</a:t>
                      </a:r>
                    </a:p>
                  </a:txBody>
                  <a:tcPr anchor="ctr"/>
                </a:tc>
                <a:extLst>
                  <a:ext uri="{0D108BD9-81ED-4DB2-BD59-A6C34878D82A}">
                    <a16:rowId xmlns:a16="http://schemas.microsoft.com/office/drawing/2014/main" val="1452291188"/>
                  </a:ext>
                </a:extLst>
              </a:tr>
              <a:tr h="1228711">
                <a:tc>
                  <a:txBody>
                    <a:bodyPr/>
                    <a:lstStyle/>
                    <a:p>
                      <a:r>
                        <a:rPr lang="en-US" sz="2400" dirty="0" err="1"/>
                        <a:t>HHW</a:t>
                      </a:r>
                      <a:r>
                        <a:rPr lang="en-US" sz="2400" dirty="0"/>
                        <a:t>:  $15</a:t>
                      </a:r>
                    </a:p>
                    <a:p>
                      <a:r>
                        <a:rPr lang="en-US" sz="2400" dirty="0"/>
                        <a:t>Revenue:  $44,550</a:t>
                      </a:r>
                    </a:p>
                  </a:txBody>
                  <a:tcPr anchor="ctr"/>
                </a:tc>
                <a:tc>
                  <a:txBody>
                    <a:bodyPr/>
                    <a:lstStyle/>
                    <a:p>
                      <a:pPr marL="0" indent="0">
                        <a:buFont typeface="Arial" panose="020B0604020202020204" pitchFamily="34" charset="0"/>
                        <a:buNone/>
                      </a:pPr>
                      <a:r>
                        <a:rPr lang="en-US" sz="2400" dirty="0" err="1"/>
                        <a:t>HHW</a:t>
                      </a:r>
                      <a:r>
                        <a:rPr lang="en-US" sz="2400" dirty="0"/>
                        <a:t>:  $20</a:t>
                      </a:r>
                    </a:p>
                    <a:p>
                      <a:pPr marL="0" indent="0">
                        <a:buFont typeface="Arial" panose="020B0604020202020204" pitchFamily="34" charset="0"/>
                        <a:buNone/>
                      </a:pPr>
                      <a:r>
                        <a:rPr lang="en-US" sz="2400" dirty="0"/>
                        <a:t>Revenue:  $3,400</a:t>
                      </a:r>
                    </a:p>
                  </a:txBody>
                  <a:tcPr anchor="ctr"/>
                </a:tc>
                <a:extLst>
                  <a:ext uri="{0D108BD9-81ED-4DB2-BD59-A6C34878D82A}">
                    <a16:rowId xmlns:a16="http://schemas.microsoft.com/office/drawing/2014/main" val="1892305436"/>
                  </a:ext>
                </a:extLst>
              </a:tr>
              <a:tr h="711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Total Impact:  $244,550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Total Impact:  $17,100</a:t>
                      </a:r>
                    </a:p>
                  </a:txBody>
                  <a:tcPr anchor="ctr"/>
                </a:tc>
                <a:extLst>
                  <a:ext uri="{0D108BD9-81ED-4DB2-BD59-A6C34878D82A}">
                    <a16:rowId xmlns:a16="http://schemas.microsoft.com/office/drawing/2014/main" val="1049362417"/>
                  </a:ext>
                </a:extLst>
              </a:tr>
            </a:tbl>
          </a:graphicData>
        </a:graphic>
      </p:graphicFrame>
      <p:pic>
        <p:nvPicPr>
          <p:cNvPr id="12" name="Picture 11" descr="A shopping cart on the side of a road&#10;&#10;Description automatically generated with low confidence">
            <a:extLst>
              <a:ext uri="{FF2B5EF4-FFF2-40B4-BE49-F238E27FC236}">
                <a16:creationId xmlns:a16="http://schemas.microsoft.com/office/drawing/2014/main" id="{6007CEEF-CF56-4F54-BA4C-FF8678944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90" r="26935"/>
          <a:stretch/>
        </p:blipFill>
        <p:spPr>
          <a:xfrm flipH="1">
            <a:off x="8258139" y="1614924"/>
            <a:ext cx="3723157" cy="4798401"/>
          </a:xfrm>
          <a:prstGeom prst="rect">
            <a:avLst/>
          </a:prstGeom>
        </p:spPr>
      </p:pic>
    </p:spTree>
    <p:extLst>
      <p:ext uri="{BB962C8B-B14F-4D97-AF65-F5344CB8AC3E}">
        <p14:creationId xmlns:p14="http://schemas.microsoft.com/office/powerpoint/2010/main" val="1491028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7575-F0F4-4EBC-9053-03F925E0F746}"/>
              </a:ext>
            </a:extLst>
          </p:cNvPr>
          <p:cNvSpPr>
            <a:spLocks noGrp="1"/>
          </p:cNvSpPr>
          <p:nvPr>
            <p:ph type="title"/>
          </p:nvPr>
        </p:nvSpPr>
        <p:spPr/>
        <p:txBody>
          <a:bodyPr>
            <a:normAutofit/>
          </a:bodyPr>
          <a:lstStyle/>
          <a:p>
            <a:r>
              <a:rPr lang="en-US" dirty="0"/>
              <a:t>Proposed Maximum Rates</a:t>
            </a:r>
          </a:p>
        </p:txBody>
      </p:sp>
      <p:pic>
        <p:nvPicPr>
          <p:cNvPr id="9" name="Picture 8">
            <a:extLst>
              <a:ext uri="{FF2B5EF4-FFF2-40B4-BE49-F238E27FC236}">
                <a16:creationId xmlns:a16="http://schemas.microsoft.com/office/drawing/2014/main" id="{B90178D1-0A53-4EE9-84F6-8F0648A10167}"/>
              </a:ext>
            </a:extLst>
          </p:cNvPr>
          <p:cNvPicPr>
            <a:picLocks noChangeAspect="1"/>
          </p:cNvPicPr>
          <p:nvPr/>
        </p:nvPicPr>
        <p:blipFill>
          <a:blip r:embed="rId3"/>
          <a:stretch>
            <a:fillRect/>
          </a:stretch>
        </p:blipFill>
        <p:spPr>
          <a:xfrm>
            <a:off x="195262" y="1325563"/>
            <a:ext cx="11801475" cy="5314950"/>
          </a:xfrm>
          <a:prstGeom prst="rect">
            <a:avLst/>
          </a:prstGeom>
        </p:spPr>
      </p:pic>
    </p:spTree>
    <p:extLst>
      <p:ext uri="{BB962C8B-B14F-4D97-AF65-F5344CB8AC3E}">
        <p14:creationId xmlns:p14="http://schemas.microsoft.com/office/powerpoint/2010/main" val="2201699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C7A5-F9CD-4332-B81E-818691D880CE}"/>
              </a:ext>
            </a:extLst>
          </p:cNvPr>
          <p:cNvSpPr>
            <a:spLocks noGrp="1"/>
          </p:cNvSpPr>
          <p:nvPr>
            <p:ph type="title"/>
          </p:nvPr>
        </p:nvSpPr>
        <p:spPr/>
        <p:txBody>
          <a:bodyPr>
            <a:normAutofit fontScale="90000"/>
          </a:bodyPr>
          <a:lstStyle/>
          <a:p>
            <a:r>
              <a:rPr lang="en-US" dirty="0"/>
              <a:t>Commercial Food Waste Rate</a:t>
            </a:r>
          </a:p>
        </p:txBody>
      </p:sp>
      <p:pic>
        <p:nvPicPr>
          <p:cNvPr id="4" name="Picture 3">
            <a:extLst>
              <a:ext uri="{FF2B5EF4-FFF2-40B4-BE49-F238E27FC236}">
                <a16:creationId xmlns:a16="http://schemas.microsoft.com/office/drawing/2014/main" id="{ACEC83C3-79E8-45F3-891B-915CD03F881B}"/>
              </a:ext>
            </a:extLst>
          </p:cNvPr>
          <p:cNvPicPr>
            <a:picLocks noChangeAspect="1"/>
          </p:cNvPicPr>
          <p:nvPr/>
        </p:nvPicPr>
        <p:blipFill>
          <a:blip r:embed="rId3"/>
          <a:stretch>
            <a:fillRect/>
          </a:stretch>
        </p:blipFill>
        <p:spPr>
          <a:xfrm>
            <a:off x="349163" y="1477158"/>
            <a:ext cx="5611660" cy="5171940"/>
          </a:xfrm>
          <a:prstGeom prst="rect">
            <a:avLst/>
          </a:prstGeom>
        </p:spPr>
      </p:pic>
      <p:pic>
        <p:nvPicPr>
          <p:cNvPr id="5" name="Picture 4">
            <a:extLst>
              <a:ext uri="{FF2B5EF4-FFF2-40B4-BE49-F238E27FC236}">
                <a16:creationId xmlns:a16="http://schemas.microsoft.com/office/drawing/2014/main" id="{66D55F1E-9D43-435D-87BB-080238B98DAE}"/>
              </a:ext>
            </a:extLst>
          </p:cNvPr>
          <p:cNvPicPr>
            <a:picLocks noChangeAspect="1"/>
          </p:cNvPicPr>
          <p:nvPr/>
        </p:nvPicPr>
        <p:blipFill>
          <a:blip r:embed="rId4"/>
          <a:stretch>
            <a:fillRect/>
          </a:stretch>
        </p:blipFill>
        <p:spPr>
          <a:xfrm>
            <a:off x="6111135" y="1943748"/>
            <a:ext cx="5680332" cy="4705350"/>
          </a:xfrm>
          <a:prstGeom prst="rect">
            <a:avLst/>
          </a:prstGeom>
        </p:spPr>
      </p:pic>
    </p:spTree>
    <p:extLst>
      <p:ext uri="{BB962C8B-B14F-4D97-AF65-F5344CB8AC3E}">
        <p14:creationId xmlns:p14="http://schemas.microsoft.com/office/powerpoint/2010/main" val="1669333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A76D-0F6D-47A3-ADD3-B3F7F4830861}"/>
              </a:ext>
            </a:extLst>
          </p:cNvPr>
          <p:cNvSpPr>
            <a:spLocks noGrp="1"/>
          </p:cNvSpPr>
          <p:nvPr>
            <p:ph type="title"/>
          </p:nvPr>
        </p:nvSpPr>
        <p:spPr/>
        <p:txBody>
          <a:bodyPr>
            <a:normAutofit fontScale="90000"/>
          </a:bodyPr>
          <a:lstStyle/>
          <a:p>
            <a:r>
              <a:rPr lang="en-US" dirty="0"/>
              <a:t>How does Folsom compare without food waste collection?</a:t>
            </a:r>
          </a:p>
        </p:txBody>
      </p:sp>
      <p:graphicFrame>
        <p:nvGraphicFramePr>
          <p:cNvPr id="8" name="Chart 7">
            <a:extLst>
              <a:ext uri="{FF2B5EF4-FFF2-40B4-BE49-F238E27FC236}">
                <a16:creationId xmlns:a16="http://schemas.microsoft.com/office/drawing/2014/main" id="{3EB30D51-34A5-4624-BFFD-AC0A28BCE586}"/>
              </a:ext>
            </a:extLst>
          </p:cNvPr>
          <p:cNvGraphicFramePr>
            <a:graphicFrameLocks/>
          </p:cNvGraphicFramePr>
          <p:nvPr>
            <p:extLst>
              <p:ext uri="{D42A27DB-BD31-4B8C-83A1-F6EECF244321}">
                <p14:modId xmlns:p14="http://schemas.microsoft.com/office/powerpoint/2010/main" val="3941717697"/>
              </p:ext>
            </p:extLst>
          </p:nvPr>
        </p:nvGraphicFramePr>
        <p:xfrm>
          <a:off x="562628" y="1478071"/>
          <a:ext cx="9433142" cy="49978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598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ACA3-DE03-426C-81C2-4BC30861385F}"/>
              </a:ext>
            </a:extLst>
          </p:cNvPr>
          <p:cNvSpPr>
            <a:spLocks noGrp="1"/>
          </p:cNvSpPr>
          <p:nvPr>
            <p:ph type="title"/>
          </p:nvPr>
        </p:nvSpPr>
        <p:spPr/>
        <p:txBody>
          <a:bodyPr/>
          <a:lstStyle/>
          <a:p>
            <a:r>
              <a:rPr lang="en-US" dirty="0"/>
              <a:t>Update to Rate Model</a:t>
            </a:r>
          </a:p>
        </p:txBody>
      </p:sp>
      <p:sp>
        <p:nvSpPr>
          <p:cNvPr id="5" name="Content Placeholder 2">
            <a:extLst>
              <a:ext uri="{FF2B5EF4-FFF2-40B4-BE49-F238E27FC236}">
                <a16:creationId xmlns:a16="http://schemas.microsoft.com/office/drawing/2014/main" id="{28DC422A-FC1F-4BAB-BD15-7F7D3CB269DC}"/>
              </a:ext>
            </a:extLst>
          </p:cNvPr>
          <p:cNvSpPr>
            <a:spLocks noGrp="1"/>
          </p:cNvSpPr>
          <p:nvPr>
            <p:ph idx="1"/>
          </p:nvPr>
        </p:nvSpPr>
        <p:spPr>
          <a:xfrm>
            <a:off x="305890" y="1503363"/>
            <a:ext cx="10515600" cy="5354637"/>
          </a:xfrm>
        </p:spPr>
        <p:txBody>
          <a:bodyPr>
            <a:normAutofit lnSpcReduction="10000"/>
          </a:bodyPr>
          <a:lstStyle/>
          <a:p>
            <a:r>
              <a:rPr lang="en-US" sz="3200" dirty="0"/>
              <a:t>SB 1383 Expenses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r>
              <a:rPr lang="en-US" sz="3200" dirty="0"/>
              <a:t>Electric Refuse Truck and Landfill Fees ($1.5M)</a:t>
            </a:r>
          </a:p>
        </p:txBody>
      </p:sp>
      <p:pic>
        <p:nvPicPr>
          <p:cNvPr id="6" name="Picture 5">
            <a:extLst>
              <a:ext uri="{FF2B5EF4-FFF2-40B4-BE49-F238E27FC236}">
                <a16:creationId xmlns:a16="http://schemas.microsoft.com/office/drawing/2014/main" id="{A44186BA-DF90-4888-9A6B-302C05676955}"/>
              </a:ext>
            </a:extLst>
          </p:cNvPr>
          <p:cNvPicPr>
            <a:picLocks noChangeAspect="1"/>
          </p:cNvPicPr>
          <p:nvPr/>
        </p:nvPicPr>
        <p:blipFill rotWithShape="1">
          <a:blip r:embed="rId3"/>
          <a:srcRect l="30294" r="6655"/>
          <a:stretch/>
        </p:blipFill>
        <p:spPr>
          <a:xfrm>
            <a:off x="8316688" y="1484859"/>
            <a:ext cx="3753034" cy="4608278"/>
          </a:xfrm>
          <a:prstGeom prst="rect">
            <a:avLst/>
          </a:prstGeom>
        </p:spPr>
      </p:pic>
      <p:pic>
        <p:nvPicPr>
          <p:cNvPr id="10" name="Picture 9">
            <a:extLst>
              <a:ext uri="{FF2B5EF4-FFF2-40B4-BE49-F238E27FC236}">
                <a16:creationId xmlns:a16="http://schemas.microsoft.com/office/drawing/2014/main" id="{F1F3814C-9DB8-441E-AEDC-BE346364A5E4}"/>
              </a:ext>
            </a:extLst>
          </p:cNvPr>
          <p:cNvPicPr>
            <a:picLocks noChangeAspect="1"/>
          </p:cNvPicPr>
          <p:nvPr/>
        </p:nvPicPr>
        <p:blipFill>
          <a:blip r:embed="rId4"/>
          <a:stretch>
            <a:fillRect/>
          </a:stretch>
        </p:blipFill>
        <p:spPr>
          <a:xfrm>
            <a:off x="445372" y="2002429"/>
            <a:ext cx="7645181" cy="4090708"/>
          </a:xfrm>
          <a:prstGeom prst="rect">
            <a:avLst/>
          </a:prstGeom>
        </p:spPr>
      </p:pic>
    </p:spTree>
    <p:extLst>
      <p:ext uri="{BB962C8B-B14F-4D97-AF65-F5344CB8AC3E}">
        <p14:creationId xmlns:p14="http://schemas.microsoft.com/office/powerpoint/2010/main" val="3808133540"/>
      </p:ext>
    </p:extLst>
  </p:cSld>
  <p:clrMapOvr>
    <a:masterClrMapping/>
  </p:clrMapOvr>
  <mc:AlternateContent xmlns:mc="http://schemas.openxmlformats.org/markup-compatibility/2006" xmlns:p14="http://schemas.microsoft.com/office/powerpoint/2010/main">
    <mc:Choice Requires="p14">
      <p:transition spd="slow" p14:dur="2000" advTm="782"/>
    </mc:Choice>
    <mc:Fallback xmlns="">
      <p:transition spd="slow" advTm="7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F0D1-845C-4451-8543-84C35EA846B9}"/>
              </a:ext>
            </a:extLst>
          </p:cNvPr>
          <p:cNvSpPr>
            <a:spLocks noGrp="1"/>
          </p:cNvSpPr>
          <p:nvPr>
            <p:ph type="title"/>
          </p:nvPr>
        </p:nvSpPr>
        <p:spPr>
          <a:xfrm>
            <a:off x="128789" y="0"/>
            <a:ext cx="10326653" cy="1325563"/>
          </a:xfrm>
        </p:spPr>
        <p:txBody>
          <a:bodyPr>
            <a:normAutofit/>
          </a:bodyPr>
          <a:lstStyle/>
          <a:p>
            <a:r>
              <a:rPr lang="en-US" dirty="0"/>
              <a:t>Community Outreach</a:t>
            </a:r>
          </a:p>
        </p:txBody>
      </p:sp>
      <p:sp>
        <p:nvSpPr>
          <p:cNvPr id="3" name="Content Placeholder 2">
            <a:extLst>
              <a:ext uri="{FF2B5EF4-FFF2-40B4-BE49-F238E27FC236}">
                <a16:creationId xmlns:a16="http://schemas.microsoft.com/office/drawing/2014/main" id="{B7A9134F-3F7F-41AF-96C4-46AEB21ADFC6}"/>
              </a:ext>
            </a:extLst>
          </p:cNvPr>
          <p:cNvSpPr>
            <a:spLocks noGrp="1"/>
          </p:cNvSpPr>
          <p:nvPr>
            <p:ph idx="1"/>
          </p:nvPr>
        </p:nvSpPr>
        <p:spPr>
          <a:xfrm>
            <a:off x="425003" y="1416676"/>
            <a:ext cx="8577329" cy="5151549"/>
          </a:xfrm>
        </p:spPr>
        <p:txBody>
          <a:bodyPr>
            <a:normAutofit fontScale="92500" lnSpcReduction="10000"/>
          </a:bodyPr>
          <a:lstStyle/>
          <a:p>
            <a:pPr>
              <a:spcBef>
                <a:spcPts val="600"/>
              </a:spcBef>
            </a:pPr>
            <a:r>
              <a:rPr lang="en-US" sz="2800" dirty="0"/>
              <a:t>Electronic Media</a:t>
            </a:r>
          </a:p>
          <a:p>
            <a:pPr marL="800100" lvl="1" indent="-342900">
              <a:spcBef>
                <a:spcPts val="600"/>
              </a:spcBef>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Four e-newsletters sent to 9,000+ emails</a:t>
            </a:r>
          </a:p>
          <a:p>
            <a:pPr marL="800100" lvl="1" indent="-342900">
              <a:spcBef>
                <a:spcPts val="600"/>
              </a:spcBef>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Social media: Facebook, </a:t>
            </a:r>
            <a:r>
              <a:rPr lang="en-US" sz="2200" dirty="0" err="1">
                <a:effectLst/>
                <a:latin typeface="Arial" panose="020B0604020202020204" pitchFamily="34" charset="0"/>
                <a:ea typeface="Times New Roman" panose="02020603050405020304" pitchFamily="18" charset="0"/>
                <a:cs typeface="Arial" panose="020B0604020202020204" pitchFamily="34" charset="0"/>
              </a:rPr>
              <a:t>NextDoor</a:t>
            </a:r>
            <a:r>
              <a:rPr lang="en-US" sz="2200" dirty="0">
                <a:effectLst/>
                <a:latin typeface="Arial" panose="020B0604020202020204" pitchFamily="34" charset="0"/>
                <a:ea typeface="Times New Roman" panose="02020603050405020304" pitchFamily="18" charset="0"/>
                <a:cs typeface="Arial" panose="020B0604020202020204" pitchFamily="34" charset="0"/>
              </a:rPr>
              <a:t>, &amp; Twitter</a:t>
            </a:r>
          </a:p>
          <a:p>
            <a:pPr marL="800100" lvl="1" indent="-342900">
              <a:spcBef>
                <a:spcPts val="600"/>
              </a:spcBef>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Dedicated web page:  </a:t>
            </a:r>
            <a:r>
              <a:rPr lang="en-US" sz="2200" dirty="0">
                <a:effectLst/>
                <a:latin typeface="Arial" panose="020B0604020202020204" pitchFamily="34" charset="0"/>
                <a:ea typeface="Times New Roman" panose="02020603050405020304" pitchFamily="18" charset="0"/>
                <a:cs typeface="Arial" panose="020B0604020202020204" pitchFamily="34" charset="0"/>
                <a:hlinkClick r:id="rId3"/>
              </a:rPr>
              <a:t>www.folsom.ca.us/utilityrates</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800100" lvl="1" indent="-342900">
              <a:spcBef>
                <a:spcPts val="600"/>
              </a:spcBef>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6,000+ reminders on the Waste Collection app</a:t>
            </a:r>
          </a:p>
          <a:p>
            <a:pPr marL="800100" lvl="1" indent="-342900">
              <a:spcBef>
                <a:spcPts val="600"/>
              </a:spcBef>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Over </a:t>
            </a:r>
            <a:r>
              <a:rPr lang="en-US" sz="2200" dirty="0">
                <a:latin typeface="Arial" panose="020B0604020202020204" pitchFamily="34" charset="0"/>
                <a:ea typeface="Times New Roman" panose="02020603050405020304" pitchFamily="18" charset="0"/>
                <a:cs typeface="Arial" panose="020B0604020202020204" pitchFamily="34" charset="0"/>
              </a:rPr>
              <a:t>1,000 direct emails to customers</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600"/>
              </a:spcBef>
              <a:spcAft>
                <a:spcPts val="0"/>
              </a:spcAft>
              <a:buFont typeface="Symbol" panose="05050102010706020507" pitchFamily="18" charset="2"/>
              <a:buChar char=""/>
            </a:pPr>
            <a:r>
              <a:rPr lang="en-US" sz="2800" dirty="0"/>
              <a:t>Printed Notices</a:t>
            </a:r>
          </a:p>
          <a:p>
            <a:pPr marL="800100" marR="0" lvl="1" indent="-342900">
              <a:spcBef>
                <a:spcPts val="600"/>
              </a:spcBef>
              <a:spcAft>
                <a:spcPts val="0"/>
              </a:spcAft>
              <a:buFont typeface="Symbol" panose="05050102010706020507" pitchFamily="18" charset="2"/>
              <a:buChar char=""/>
            </a:pPr>
            <a:r>
              <a:rPr lang="en-US" sz="2200" dirty="0">
                <a:latin typeface="Arial" panose="020B0604020202020204" pitchFamily="34" charset="0"/>
                <a:cs typeface="Arial" panose="020B0604020202020204" pitchFamily="34" charset="0"/>
              </a:rPr>
              <a:t>Notice printed on utility bills</a:t>
            </a:r>
          </a:p>
          <a:p>
            <a:pPr marL="800100" marR="0" lvl="1" indent="-342900">
              <a:spcBef>
                <a:spcPts val="600"/>
              </a:spcBef>
              <a:spcAft>
                <a:spcPts val="0"/>
              </a:spcAft>
              <a:buFont typeface="Symbol" panose="05050102010706020507" pitchFamily="18" charset="2"/>
              <a:buChar char=""/>
            </a:pPr>
            <a:r>
              <a:rPr lang="en-US" sz="2200" dirty="0">
                <a:latin typeface="Arial" panose="020B0604020202020204" pitchFamily="34" charset="0"/>
                <a:cs typeface="Arial" panose="020B0604020202020204" pitchFamily="34" charset="0"/>
              </a:rPr>
              <a:t>Flyer inserted into utility bills</a:t>
            </a:r>
          </a:p>
          <a:p>
            <a:pPr marL="800100" marR="0" lvl="1" indent="-342900">
              <a:spcBef>
                <a:spcPts val="600"/>
              </a:spcBef>
              <a:spcAft>
                <a:spcPts val="0"/>
              </a:spcAft>
              <a:buFont typeface="Symbol" panose="05050102010706020507" pitchFamily="18" charset="2"/>
              <a:buChar char=""/>
            </a:pPr>
            <a:r>
              <a:rPr lang="en-US" sz="2200" dirty="0">
                <a:latin typeface="Arial" panose="020B0604020202020204" pitchFamily="34" charset="0"/>
                <a:cs typeface="Arial" panose="020B0604020202020204" pitchFamily="34" charset="0"/>
              </a:rPr>
              <a:t>Two newsletters to 30,000+ households and businesses</a:t>
            </a:r>
          </a:p>
          <a:p>
            <a:pPr marL="800100" marR="0" lvl="1" indent="-342900">
              <a:spcBef>
                <a:spcPts val="600"/>
              </a:spcBef>
              <a:spcAft>
                <a:spcPts val="0"/>
              </a:spcAft>
              <a:buFont typeface="Symbol" panose="05050102010706020507" pitchFamily="18" charset="2"/>
              <a:buChar char=""/>
            </a:pPr>
            <a:r>
              <a:rPr lang="en-US" sz="2200" dirty="0">
                <a:latin typeface="Arial" panose="020B0604020202020204" pitchFamily="34" charset="0"/>
                <a:cs typeface="Arial" panose="020B0604020202020204" pitchFamily="34" charset="0"/>
              </a:rPr>
              <a:t>Four ads in the Folsom Telegraph</a:t>
            </a:r>
          </a:p>
          <a:p>
            <a:pPr lvl="0" indent="-342900">
              <a:spcBef>
                <a:spcPts val="600"/>
              </a:spcBef>
              <a:buFont typeface="Symbol" panose="05050102010706020507" pitchFamily="18" charset="2"/>
              <a:buChar char=""/>
            </a:pPr>
            <a:r>
              <a:rPr lang="en-US" sz="2800" dirty="0"/>
              <a:t>In Person</a:t>
            </a:r>
          </a:p>
          <a:p>
            <a:pPr marL="800100" lvl="1" indent="-342900">
              <a:spcBef>
                <a:spcPts val="600"/>
              </a:spcBef>
              <a:buFont typeface="Symbol" panose="05050102010706020507" pitchFamily="18" charset="2"/>
              <a:buChar char=""/>
            </a:pPr>
            <a:r>
              <a:rPr lang="en-US" sz="2200" dirty="0">
                <a:latin typeface="Arial" panose="020B0604020202020204" pitchFamily="34" charset="0"/>
                <a:cs typeface="Arial" panose="020B0604020202020204" pitchFamily="34" charset="0"/>
              </a:rPr>
              <a:t>Presented at six public meetings</a:t>
            </a:r>
          </a:p>
          <a:p>
            <a:pPr marL="1257300" lvl="2" indent="-342900">
              <a:spcBef>
                <a:spcPts val="600"/>
              </a:spcBef>
              <a:buFont typeface="Symbol" panose="05050102010706020507" pitchFamily="18" charset="2"/>
              <a:buChar char=""/>
            </a:pPr>
            <a:r>
              <a:rPr lang="en-US" sz="1900" dirty="0">
                <a:latin typeface="Arial" panose="020B0604020202020204" pitchFamily="34" charset="0"/>
                <a:cs typeface="Arial" panose="020B0604020202020204" pitchFamily="34" charset="0"/>
              </a:rPr>
              <a:t>Four Utility Commission and two City Council</a:t>
            </a:r>
          </a:p>
          <a:p>
            <a:pPr marL="800100" lvl="1" indent="-342900">
              <a:spcBef>
                <a:spcPts val="600"/>
              </a:spcBef>
              <a:buFont typeface="Symbol" panose="05050102010706020507" pitchFamily="18" charset="2"/>
              <a:buChar char=""/>
            </a:pPr>
            <a:r>
              <a:rPr lang="en-US" sz="2200" dirty="0">
                <a:latin typeface="Arial" panose="020B0604020202020204" pitchFamily="34" charset="0"/>
                <a:cs typeface="Arial" panose="020B0604020202020204" pitchFamily="34" charset="0"/>
              </a:rPr>
              <a:t>Community meeting on November 8th</a:t>
            </a:r>
          </a:p>
          <a:p>
            <a:endParaRPr lang="en-US" dirty="0"/>
          </a:p>
        </p:txBody>
      </p:sp>
      <p:pic>
        <p:nvPicPr>
          <p:cNvPr id="5" name="Picture 4" descr="Text, letter&#10;&#10;Description automatically generated">
            <a:extLst>
              <a:ext uri="{FF2B5EF4-FFF2-40B4-BE49-F238E27FC236}">
                <a16:creationId xmlns:a16="http://schemas.microsoft.com/office/drawing/2014/main" id="{2D772B43-A050-4919-B5CA-352B8474F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85109" y="2265922"/>
            <a:ext cx="4665013" cy="3498760"/>
          </a:xfrm>
          <a:prstGeom prst="rect">
            <a:avLst/>
          </a:prstGeom>
        </p:spPr>
      </p:pic>
    </p:spTree>
    <p:extLst>
      <p:ext uri="{BB962C8B-B14F-4D97-AF65-F5344CB8AC3E}">
        <p14:creationId xmlns:p14="http://schemas.microsoft.com/office/powerpoint/2010/main" val="68901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D981-C1CA-4930-B9A1-D5058BF68529}"/>
              </a:ext>
            </a:extLst>
          </p:cNvPr>
          <p:cNvSpPr>
            <a:spLocks noGrp="1"/>
          </p:cNvSpPr>
          <p:nvPr>
            <p:ph type="title"/>
          </p:nvPr>
        </p:nvSpPr>
        <p:spPr/>
        <p:txBody>
          <a:bodyPr/>
          <a:lstStyle/>
          <a:p>
            <a:r>
              <a:rPr lang="en-US" dirty="0"/>
              <a:t>Community Feedback</a:t>
            </a:r>
          </a:p>
        </p:txBody>
      </p:sp>
      <p:sp>
        <p:nvSpPr>
          <p:cNvPr id="3" name="Content Placeholder 2">
            <a:extLst>
              <a:ext uri="{FF2B5EF4-FFF2-40B4-BE49-F238E27FC236}">
                <a16:creationId xmlns:a16="http://schemas.microsoft.com/office/drawing/2014/main" id="{61154E91-05D6-4279-A414-FBCD09B09E74}"/>
              </a:ext>
            </a:extLst>
          </p:cNvPr>
          <p:cNvSpPr>
            <a:spLocks noGrp="1"/>
          </p:cNvSpPr>
          <p:nvPr>
            <p:ph idx="1"/>
          </p:nvPr>
        </p:nvSpPr>
        <p:spPr>
          <a:xfrm>
            <a:off x="389021" y="1584101"/>
            <a:ext cx="7042087" cy="4592862"/>
          </a:xfrm>
        </p:spPr>
        <p:txBody>
          <a:bodyPr/>
          <a:lstStyle/>
          <a:p>
            <a:r>
              <a:rPr lang="en-US" dirty="0"/>
              <a:t>Household Hazardous Waste</a:t>
            </a:r>
          </a:p>
          <a:p>
            <a:pPr lvl="1"/>
            <a:r>
              <a:rPr lang="en-US" sz="3200" dirty="0"/>
              <a:t>Residents will illegally dispose of waste to avoid fee</a:t>
            </a:r>
          </a:p>
          <a:p>
            <a:pPr lvl="1"/>
            <a:r>
              <a:rPr lang="en-US" sz="3200" dirty="0"/>
              <a:t>Environmental risk is too great</a:t>
            </a:r>
          </a:p>
          <a:p>
            <a:pPr lvl="1"/>
            <a:endParaRPr lang="en-US" sz="3200" dirty="0"/>
          </a:p>
          <a:p>
            <a:r>
              <a:rPr lang="en-US" dirty="0"/>
              <a:t>Bulky Waste</a:t>
            </a:r>
          </a:p>
          <a:p>
            <a:pPr lvl="1"/>
            <a:r>
              <a:rPr lang="en-US" sz="3200" dirty="0"/>
              <a:t>Illegal dumping will increase</a:t>
            </a:r>
          </a:p>
          <a:p>
            <a:pPr lvl="1"/>
            <a:r>
              <a:rPr lang="en-US" sz="3200" dirty="0"/>
              <a:t>Offer one per year for no cost</a:t>
            </a:r>
          </a:p>
        </p:txBody>
      </p:sp>
      <p:pic>
        <p:nvPicPr>
          <p:cNvPr id="7" name="Picture 6" descr="A picture containing outdoor, truck, sky, road&#10;&#10;Description automatically generated">
            <a:extLst>
              <a:ext uri="{FF2B5EF4-FFF2-40B4-BE49-F238E27FC236}">
                <a16:creationId xmlns:a16="http://schemas.microsoft.com/office/drawing/2014/main" id="{023ECD3C-807B-44CC-B770-33971EBC35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13" r="6676"/>
          <a:stretch/>
        </p:blipFill>
        <p:spPr>
          <a:xfrm>
            <a:off x="7431108" y="1530585"/>
            <a:ext cx="4576118" cy="4699894"/>
          </a:xfrm>
          <a:prstGeom prst="rect">
            <a:avLst/>
          </a:prstGeom>
        </p:spPr>
      </p:pic>
    </p:spTree>
    <p:extLst>
      <p:ext uri="{BB962C8B-B14F-4D97-AF65-F5344CB8AC3E}">
        <p14:creationId xmlns:p14="http://schemas.microsoft.com/office/powerpoint/2010/main" val="1358029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1FD8-1ACD-4445-950F-EC44EDEB75D4}"/>
              </a:ext>
            </a:extLst>
          </p:cNvPr>
          <p:cNvSpPr>
            <a:spLocks noGrp="1"/>
          </p:cNvSpPr>
          <p:nvPr>
            <p:ph type="title"/>
          </p:nvPr>
        </p:nvSpPr>
        <p:spPr/>
        <p:txBody>
          <a:bodyPr/>
          <a:lstStyle/>
          <a:p>
            <a:r>
              <a:rPr lang="en-US" dirty="0"/>
              <a:t>Community Feedback</a:t>
            </a:r>
          </a:p>
        </p:txBody>
      </p:sp>
      <p:sp>
        <p:nvSpPr>
          <p:cNvPr id="3" name="Content Placeholder 2">
            <a:extLst>
              <a:ext uri="{FF2B5EF4-FFF2-40B4-BE49-F238E27FC236}">
                <a16:creationId xmlns:a16="http://schemas.microsoft.com/office/drawing/2014/main" id="{8AB19F8A-B9FC-4A4A-8906-1C5814F4A068}"/>
              </a:ext>
            </a:extLst>
          </p:cNvPr>
          <p:cNvSpPr>
            <a:spLocks noGrp="1"/>
          </p:cNvSpPr>
          <p:nvPr>
            <p:ph idx="1"/>
          </p:nvPr>
        </p:nvSpPr>
        <p:spPr>
          <a:xfrm>
            <a:off x="347730" y="1471518"/>
            <a:ext cx="7753081" cy="5132020"/>
          </a:xfrm>
        </p:spPr>
        <p:txBody>
          <a:bodyPr>
            <a:normAutofit/>
          </a:bodyPr>
          <a:lstStyle/>
          <a:p>
            <a:pPr>
              <a:spcBef>
                <a:spcPts val="2400"/>
              </a:spcBef>
            </a:pPr>
            <a:r>
              <a:rPr lang="en-US" dirty="0"/>
              <a:t>Smaller cans</a:t>
            </a:r>
          </a:p>
          <a:p>
            <a:pPr>
              <a:spcBef>
                <a:spcPts val="2400"/>
              </a:spcBef>
            </a:pPr>
            <a:r>
              <a:rPr lang="en-US" dirty="0"/>
              <a:t>Increase enforcement</a:t>
            </a:r>
          </a:p>
          <a:p>
            <a:pPr>
              <a:spcBef>
                <a:spcPts val="2400"/>
              </a:spcBef>
            </a:pPr>
            <a:r>
              <a:rPr lang="en-US" dirty="0"/>
              <a:t>Impact on low-income customers</a:t>
            </a:r>
          </a:p>
          <a:p>
            <a:pPr>
              <a:spcBef>
                <a:spcPts val="2400"/>
              </a:spcBef>
            </a:pPr>
            <a:r>
              <a:rPr lang="en-US" dirty="0"/>
              <a:t>Pickup trash every other week</a:t>
            </a:r>
          </a:p>
          <a:p>
            <a:pPr>
              <a:spcBef>
                <a:spcPts val="2400"/>
              </a:spcBef>
            </a:pPr>
            <a:r>
              <a:rPr lang="en-US" dirty="0"/>
              <a:t>Support for the rate increase</a:t>
            </a:r>
          </a:p>
          <a:p>
            <a:endParaRPr lang="en-US" dirty="0"/>
          </a:p>
          <a:p>
            <a:pPr marL="457200" lvl="1" indent="0">
              <a:buNone/>
            </a:pPr>
            <a:endParaRPr lang="en-US" dirty="0"/>
          </a:p>
        </p:txBody>
      </p:sp>
      <p:pic>
        <p:nvPicPr>
          <p:cNvPr id="5" name="Picture 4" descr="A picture containing outdoor, bin, trash&#10;&#10;Description automatically generated">
            <a:extLst>
              <a:ext uri="{FF2B5EF4-FFF2-40B4-BE49-F238E27FC236}">
                <a16:creationId xmlns:a16="http://schemas.microsoft.com/office/drawing/2014/main" id="{4D9734DC-6A6D-4736-A457-D06203DD2D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05" t="10892"/>
          <a:stretch/>
        </p:blipFill>
        <p:spPr>
          <a:xfrm>
            <a:off x="8203844" y="1471518"/>
            <a:ext cx="3786388" cy="5032314"/>
          </a:xfrm>
          <a:prstGeom prst="rect">
            <a:avLst/>
          </a:prstGeom>
        </p:spPr>
      </p:pic>
    </p:spTree>
    <p:extLst>
      <p:ext uri="{BB962C8B-B14F-4D97-AF65-F5344CB8AC3E}">
        <p14:creationId xmlns:p14="http://schemas.microsoft.com/office/powerpoint/2010/main" val="393867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03519-EEF6-4ACA-B534-875B2037E13D}"/>
              </a:ext>
            </a:extLst>
          </p:cNvPr>
          <p:cNvSpPr>
            <a:spLocks noGrp="1"/>
          </p:cNvSpPr>
          <p:nvPr>
            <p:ph type="title"/>
          </p:nvPr>
        </p:nvSpPr>
        <p:spPr/>
        <p:txBody>
          <a:bodyPr>
            <a:normAutofit fontScale="90000"/>
          </a:bodyPr>
          <a:lstStyle/>
          <a:p>
            <a:r>
              <a:rPr lang="en-US" dirty="0"/>
              <a:t>Typical Monthly Residential Bill</a:t>
            </a:r>
          </a:p>
        </p:txBody>
      </p:sp>
      <p:pic>
        <p:nvPicPr>
          <p:cNvPr id="8" name="Picture 7">
            <a:extLst>
              <a:ext uri="{FF2B5EF4-FFF2-40B4-BE49-F238E27FC236}">
                <a16:creationId xmlns:a16="http://schemas.microsoft.com/office/drawing/2014/main" id="{99A2AD6A-53B0-4B55-A5B9-866D02D6A89C}"/>
              </a:ext>
            </a:extLst>
          </p:cNvPr>
          <p:cNvPicPr>
            <a:picLocks noChangeAspect="1"/>
          </p:cNvPicPr>
          <p:nvPr/>
        </p:nvPicPr>
        <p:blipFill>
          <a:blip r:embed="rId3"/>
          <a:stretch>
            <a:fillRect/>
          </a:stretch>
        </p:blipFill>
        <p:spPr>
          <a:xfrm>
            <a:off x="140192" y="1364199"/>
            <a:ext cx="11130966" cy="5255541"/>
          </a:xfrm>
          <a:prstGeom prst="rect">
            <a:avLst/>
          </a:prstGeom>
        </p:spPr>
      </p:pic>
    </p:spTree>
    <p:extLst>
      <p:ext uri="{BB962C8B-B14F-4D97-AF65-F5344CB8AC3E}">
        <p14:creationId xmlns:p14="http://schemas.microsoft.com/office/powerpoint/2010/main" val="1418635042"/>
      </p:ext>
    </p:extLst>
  </p:cSld>
  <p:clrMapOvr>
    <a:masterClrMapping/>
  </p:clrMapOvr>
  <mc:AlternateContent xmlns:mc="http://schemas.openxmlformats.org/markup-compatibility/2006" xmlns:p14="http://schemas.microsoft.com/office/powerpoint/2010/main">
    <mc:Choice Requires="p14">
      <p:transition spd="slow" p14:dur="2000" advTm="88222"/>
    </mc:Choice>
    <mc:Fallback xmlns="">
      <p:transition spd="slow" advTm="8822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A76D-0F6D-47A3-ADD3-B3F7F4830861}"/>
              </a:ext>
            </a:extLst>
          </p:cNvPr>
          <p:cNvSpPr>
            <a:spLocks noGrp="1"/>
          </p:cNvSpPr>
          <p:nvPr>
            <p:ph type="title"/>
          </p:nvPr>
        </p:nvSpPr>
        <p:spPr/>
        <p:txBody>
          <a:bodyPr>
            <a:normAutofit fontScale="90000"/>
          </a:bodyPr>
          <a:lstStyle/>
          <a:p>
            <a:r>
              <a:rPr lang="en-US" dirty="0"/>
              <a:t>How does Folsom compare?</a:t>
            </a:r>
          </a:p>
        </p:txBody>
      </p:sp>
      <p:pic>
        <p:nvPicPr>
          <p:cNvPr id="3" name="Picture 2">
            <a:extLst>
              <a:ext uri="{FF2B5EF4-FFF2-40B4-BE49-F238E27FC236}">
                <a16:creationId xmlns:a16="http://schemas.microsoft.com/office/drawing/2014/main" id="{E2CA046B-622F-4E34-A5D1-846BDC479E43}"/>
              </a:ext>
            </a:extLst>
          </p:cNvPr>
          <p:cNvPicPr>
            <a:picLocks noChangeAspect="1"/>
          </p:cNvPicPr>
          <p:nvPr/>
        </p:nvPicPr>
        <p:blipFill>
          <a:blip r:embed="rId3"/>
          <a:stretch>
            <a:fillRect/>
          </a:stretch>
        </p:blipFill>
        <p:spPr>
          <a:xfrm>
            <a:off x="539783" y="1227821"/>
            <a:ext cx="9915659" cy="5491214"/>
          </a:xfrm>
          <a:prstGeom prst="rect">
            <a:avLst/>
          </a:prstGeom>
        </p:spPr>
      </p:pic>
    </p:spTree>
    <p:extLst>
      <p:ext uri="{BB962C8B-B14F-4D97-AF65-F5344CB8AC3E}">
        <p14:creationId xmlns:p14="http://schemas.microsoft.com/office/powerpoint/2010/main" val="792351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F119-EE49-4291-93FC-0597C130CC0D}"/>
              </a:ext>
            </a:extLst>
          </p:cNvPr>
          <p:cNvSpPr>
            <a:spLocks noGrp="1"/>
          </p:cNvSpPr>
          <p:nvPr>
            <p:ph type="title"/>
          </p:nvPr>
        </p:nvSpPr>
        <p:spPr>
          <a:xfrm>
            <a:off x="368397" y="36945"/>
            <a:ext cx="9617242" cy="1325563"/>
          </a:xfrm>
        </p:spPr>
        <p:txBody>
          <a:bodyPr>
            <a:normAutofit/>
          </a:bodyPr>
          <a:lstStyle/>
          <a:p>
            <a:r>
              <a:rPr lang="en-US" dirty="0"/>
              <a:t>Residential Program 2022</a:t>
            </a:r>
          </a:p>
        </p:txBody>
      </p:sp>
      <p:sp>
        <p:nvSpPr>
          <p:cNvPr id="3" name="Content Placeholder 2">
            <a:extLst>
              <a:ext uri="{FF2B5EF4-FFF2-40B4-BE49-F238E27FC236}">
                <a16:creationId xmlns:a16="http://schemas.microsoft.com/office/drawing/2014/main" id="{ED880F1B-C146-4189-85A0-769B447727DD}"/>
              </a:ext>
            </a:extLst>
          </p:cNvPr>
          <p:cNvSpPr>
            <a:spLocks noGrp="1"/>
          </p:cNvSpPr>
          <p:nvPr>
            <p:ph idx="1"/>
          </p:nvPr>
        </p:nvSpPr>
        <p:spPr>
          <a:xfrm>
            <a:off x="5219732" y="1660835"/>
            <a:ext cx="4382400" cy="2519467"/>
          </a:xfrm>
        </p:spPr>
        <p:txBody>
          <a:bodyPr>
            <a:normAutofit fontScale="55000" lnSpcReduction="20000"/>
          </a:bodyPr>
          <a:lstStyle/>
          <a:p>
            <a:r>
              <a:rPr lang="en-US" dirty="0"/>
              <a:t>Education &amp; Outreach</a:t>
            </a:r>
            <a:endParaRPr lang="en-US" sz="4000" dirty="0"/>
          </a:p>
          <a:p>
            <a:r>
              <a:rPr lang="en-US" sz="4000" dirty="0"/>
              <a:t>July 1 – Green Bin Approved includes all </a:t>
            </a:r>
            <a:r>
              <a:rPr lang="en-US" dirty="0"/>
              <a:t>“organics”</a:t>
            </a:r>
            <a:endParaRPr lang="en-US" sz="4000" dirty="0"/>
          </a:p>
          <a:p>
            <a:r>
              <a:rPr lang="en-US" dirty="0"/>
              <a:t>Un-</a:t>
            </a:r>
            <a:r>
              <a:rPr lang="en-US" sz="4000" dirty="0"/>
              <a:t>coated food-soiled paper</a:t>
            </a:r>
          </a:p>
          <a:p>
            <a:r>
              <a:rPr lang="en-US" dirty="0"/>
              <a:t>No Styrofoam or coated paper</a:t>
            </a:r>
          </a:p>
          <a:p>
            <a:r>
              <a:rPr lang="en-US" dirty="0"/>
              <a:t>Indoor Bins &amp; Bags</a:t>
            </a:r>
          </a:p>
        </p:txBody>
      </p:sp>
      <p:pic>
        <p:nvPicPr>
          <p:cNvPr id="5" name="Picture 4">
            <a:extLst>
              <a:ext uri="{FF2B5EF4-FFF2-40B4-BE49-F238E27FC236}">
                <a16:creationId xmlns:a16="http://schemas.microsoft.com/office/drawing/2014/main" id="{83A73B2C-EAF9-4D78-90B2-3429D6C57F96}"/>
              </a:ext>
            </a:extLst>
          </p:cNvPr>
          <p:cNvPicPr>
            <a:picLocks noChangeAspect="1"/>
          </p:cNvPicPr>
          <p:nvPr/>
        </p:nvPicPr>
        <p:blipFill rotWithShape="1">
          <a:blip r:embed="rId3"/>
          <a:srcRect l="57916" t="14889" r="34334" b="64962"/>
          <a:stretch/>
        </p:blipFill>
        <p:spPr>
          <a:xfrm>
            <a:off x="9499357" y="1352796"/>
            <a:ext cx="2678461" cy="1958443"/>
          </a:xfrm>
          <a:prstGeom prst="rect">
            <a:avLst/>
          </a:prstGeom>
        </p:spPr>
      </p:pic>
      <p:pic>
        <p:nvPicPr>
          <p:cNvPr id="7" name="Picture 6">
            <a:extLst>
              <a:ext uri="{FF2B5EF4-FFF2-40B4-BE49-F238E27FC236}">
                <a16:creationId xmlns:a16="http://schemas.microsoft.com/office/drawing/2014/main" id="{89AB823E-7992-4BE2-BB89-18084C86C22B}"/>
              </a:ext>
            </a:extLst>
          </p:cNvPr>
          <p:cNvPicPr>
            <a:picLocks noChangeAspect="1"/>
          </p:cNvPicPr>
          <p:nvPr/>
        </p:nvPicPr>
        <p:blipFill rotWithShape="1">
          <a:blip r:embed="rId4"/>
          <a:srcRect l="23530" r="29215"/>
          <a:stretch/>
        </p:blipFill>
        <p:spPr>
          <a:xfrm flipH="1">
            <a:off x="5462528" y="4186159"/>
            <a:ext cx="1671235" cy="2427104"/>
          </a:xfrm>
          <a:prstGeom prst="rect">
            <a:avLst/>
          </a:prstGeom>
        </p:spPr>
      </p:pic>
      <p:pic>
        <p:nvPicPr>
          <p:cNvPr id="8" name="Picture 7">
            <a:extLst>
              <a:ext uri="{FF2B5EF4-FFF2-40B4-BE49-F238E27FC236}">
                <a16:creationId xmlns:a16="http://schemas.microsoft.com/office/drawing/2014/main" id="{37C32509-969E-4DF1-A9B5-B24581397D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2169" y="4139977"/>
            <a:ext cx="2259963" cy="2519468"/>
          </a:xfrm>
          <a:prstGeom prst="rect">
            <a:avLst/>
          </a:prstGeom>
          <a:noFill/>
          <a:ln>
            <a:noFill/>
          </a:ln>
        </p:spPr>
      </p:pic>
      <p:pic>
        <p:nvPicPr>
          <p:cNvPr id="10" name="Picture 9" descr="A picture containing bin&#10;&#10;Description automatically generated">
            <a:extLst>
              <a:ext uri="{FF2B5EF4-FFF2-40B4-BE49-F238E27FC236}">
                <a16:creationId xmlns:a16="http://schemas.microsoft.com/office/drawing/2014/main" id="{15DC6C03-C03B-47EF-BE60-EA8A83438B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0538" y="3301526"/>
            <a:ext cx="2381462" cy="331404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DAAB4E30-E118-4F29-A24A-5C4D7E05F6CD}"/>
              </a:ext>
            </a:extLst>
          </p:cNvPr>
          <p:cNvPicPr>
            <a:picLocks noChangeAspect="1"/>
          </p:cNvPicPr>
          <p:nvPr/>
        </p:nvPicPr>
        <p:blipFill rotWithShape="1">
          <a:blip r:embed="rId7"/>
          <a:srcRect l="12500" t="11963" r="68910" b="16256"/>
          <a:stretch/>
        </p:blipFill>
        <p:spPr bwMode="auto">
          <a:xfrm>
            <a:off x="-1" y="1331755"/>
            <a:ext cx="5106050" cy="5545857"/>
          </a:xfrm>
          <a:prstGeom prst="rect">
            <a:avLst/>
          </a:prstGeom>
          <a:ln>
            <a:noFill/>
          </a:ln>
          <a:extLst>
            <a:ext uri="{53640926-AAD7-44D8-BBD7-CCE9431645EC}">
              <a14:shadowObscured xmlns:a14="http://schemas.microsoft.com/office/drawing/2010/main"/>
            </a:ext>
          </a:extLst>
        </p:spPr>
      </p:pic>
      <p:pic>
        <p:nvPicPr>
          <p:cNvPr id="11" name="Picture 10" descr="Graphical user interface, application&#10;&#10;Description automatically generated">
            <a:extLst>
              <a:ext uri="{FF2B5EF4-FFF2-40B4-BE49-F238E27FC236}">
                <a16:creationId xmlns:a16="http://schemas.microsoft.com/office/drawing/2014/main" id="{1BDB8821-D6B0-447A-9312-3FF4EE5F6849}"/>
              </a:ext>
            </a:extLst>
          </p:cNvPr>
          <p:cNvPicPr>
            <a:picLocks noChangeAspect="1"/>
          </p:cNvPicPr>
          <p:nvPr/>
        </p:nvPicPr>
        <p:blipFill rotWithShape="1">
          <a:blip r:embed="rId7"/>
          <a:srcRect l="12500" t="11963" r="68910" b="16256"/>
          <a:stretch/>
        </p:blipFill>
        <p:spPr bwMode="auto">
          <a:xfrm>
            <a:off x="5930555" y="5740399"/>
            <a:ext cx="484950" cy="5267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6601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lice PPT Template_Patrol Car (Gray)" id="{8388609F-6138-4583-A818-9378B94AB177}" vid="{6344A12F-4208-45EA-960A-F16EF4AC10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 1</Template>
  <TotalTime>26262</TotalTime>
  <Words>3013</Words>
  <Application>Microsoft Office PowerPoint</Application>
  <PresentationFormat>Widescreen</PresentationFormat>
  <Paragraphs>251</Paragraphs>
  <Slides>27</Slides>
  <Notes>27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Arial Narrow</vt:lpstr>
      <vt:lpstr>Calibri</vt:lpstr>
      <vt:lpstr>Calibri Light</vt:lpstr>
      <vt:lpstr>Georgia</vt:lpstr>
      <vt:lpstr>Symbol</vt:lpstr>
      <vt:lpstr>Times New Roman</vt:lpstr>
      <vt:lpstr>Office Theme</vt:lpstr>
      <vt:lpstr>Proposed Waste &amp; Recycling Rate Increase Public Hearing December 14, 2021</vt:lpstr>
      <vt:lpstr>Drivers of Rate Study</vt:lpstr>
      <vt:lpstr>Update to Rate Model</vt:lpstr>
      <vt:lpstr>Community Outreach</vt:lpstr>
      <vt:lpstr>Community Feedback</vt:lpstr>
      <vt:lpstr>Community Feedback</vt:lpstr>
      <vt:lpstr>Typical Monthly Residential Bill</vt:lpstr>
      <vt:lpstr>How does Folsom compare?</vt:lpstr>
      <vt:lpstr>Residential Program 2022</vt:lpstr>
      <vt:lpstr>Residential Green Bins</vt:lpstr>
      <vt:lpstr>Commercial Program 2022</vt:lpstr>
      <vt:lpstr>Commercial Green Bins</vt:lpstr>
      <vt:lpstr>Edible Food Rescue</vt:lpstr>
      <vt:lpstr>The Cycle of Benefits</vt:lpstr>
      <vt:lpstr>Questions?</vt:lpstr>
      <vt:lpstr>Extra Slides</vt:lpstr>
      <vt:lpstr>Weekly Service Required</vt:lpstr>
      <vt:lpstr>Residential Rates</vt:lpstr>
      <vt:lpstr>Residential Rates</vt:lpstr>
      <vt:lpstr>Residential Adjustments</vt:lpstr>
      <vt:lpstr>Commercial Rates</vt:lpstr>
      <vt:lpstr>Rolloff and Special Event Fees</vt:lpstr>
      <vt:lpstr>Impact on Subsidized Rates</vt:lpstr>
      <vt:lpstr>HHW and Bulky Waste Fee Options</vt:lpstr>
      <vt:lpstr>Proposed Maximum Rates</vt:lpstr>
      <vt:lpstr>Commercial Food Waste Rate</vt:lpstr>
      <vt:lpstr>How does Folsom compare without food waste collection?</vt:lpstr>
    </vt:vector>
  </TitlesOfParts>
  <Company>City of Folsom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McKeeth</dc:creator>
  <cp:lastModifiedBy>Marie McKeeth</cp:lastModifiedBy>
  <cp:revision>194</cp:revision>
  <cp:lastPrinted>2021-12-15T00:20:51Z</cp:lastPrinted>
  <dcterms:created xsi:type="dcterms:W3CDTF">2021-05-10T19:11:47Z</dcterms:created>
  <dcterms:modified xsi:type="dcterms:W3CDTF">2021-12-15T01:04:11Z</dcterms:modified>
</cp:coreProperties>
</file>