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1" r:id="rId2"/>
  </p:sldMasterIdLst>
  <p:notesMasterIdLst>
    <p:notesMasterId r:id="rId12"/>
  </p:notesMasterIdLst>
  <p:sldIdLst>
    <p:sldId id="277" r:id="rId3"/>
    <p:sldId id="258" r:id="rId4"/>
    <p:sldId id="273" r:id="rId5"/>
    <p:sldId id="264" r:id="rId6"/>
    <p:sldId id="274" r:id="rId7"/>
    <p:sldId id="263" r:id="rId8"/>
    <p:sldId id="271" r:id="rId9"/>
    <p:sldId id="275" r:id="rId10"/>
    <p:sldId id="272" r:id="rId11"/>
  </p:sldIdLst>
  <p:sldSz cx="14630400" cy="8229600"/>
  <p:notesSz cx="6950075" cy="9236075"/>
  <p:defaultTextStyle>
    <a:defPPr>
      <a:defRPr lang="en-US"/>
    </a:defPPr>
    <a:lvl1pPr marL="0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40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3607B5-1276-4127-8940-97F9FF7F09EF}" v="6" dt="2021-11-04T20:27:22.6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12" autoAdjust="0"/>
  </p:normalViewPr>
  <p:slideViewPr>
    <p:cSldViewPr snapToObjects="1" showGuides="1">
      <p:cViewPr varScale="1">
        <p:scale>
          <a:sx n="50" d="100"/>
          <a:sy n="50" d="100"/>
        </p:scale>
        <p:origin x="72" y="438"/>
      </p:cViewPr>
      <p:guideLst>
        <p:guide orient="horz" pos="2592"/>
        <p:guide pos="46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6" d="100"/>
          <a:sy n="86" d="100"/>
        </p:scale>
        <p:origin x="384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D0885D-561C-458E-8BCB-3FE682058B69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3FD17F-3935-4CD7-88A4-1DE3682B8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723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3FD17F-3935-4CD7-88A4-1DE3682B88D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686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3FD17F-3935-4CD7-88A4-1DE3682B88D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68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3FD17F-3935-4CD7-88A4-1DE3682B88D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843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3FD17F-3935-4CD7-88A4-1DE3682B88D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114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>
            <a:lvl1pPr>
              <a:defRPr sz="4000">
                <a:solidFill>
                  <a:schemeClr val="tx1"/>
                </a:solidFill>
                <a:latin typeface="Arial Hebrew Light"/>
                <a:cs typeface="Arial Hebrew Light"/>
              </a:defRPr>
            </a:lvl1pPr>
            <a:lvl2pPr>
              <a:defRPr sz="4000">
                <a:solidFill>
                  <a:schemeClr val="tx1"/>
                </a:solidFill>
                <a:latin typeface="Arial Hebrew Light"/>
                <a:cs typeface="Arial Hebrew Light"/>
              </a:defRPr>
            </a:lvl2pPr>
            <a:lvl3pPr>
              <a:defRPr sz="4000">
                <a:solidFill>
                  <a:schemeClr val="tx1"/>
                </a:solidFill>
                <a:latin typeface="Arial Hebrew Light"/>
                <a:cs typeface="Arial Hebrew Light"/>
              </a:defRPr>
            </a:lvl3pPr>
            <a:lvl4pPr>
              <a:defRPr sz="4000">
                <a:solidFill>
                  <a:schemeClr val="tx1"/>
                </a:solidFill>
                <a:latin typeface="Arial Hebrew Light"/>
                <a:cs typeface="Arial Hebrew Light"/>
              </a:defRPr>
            </a:lvl4pPr>
            <a:lvl5pPr>
              <a:defRPr sz="4000">
                <a:solidFill>
                  <a:schemeClr val="tx1"/>
                </a:solidFill>
                <a:latin typeface="Arial Hebrew Light"/>
                <a:cs typeface="Arial Hebrew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2BFAB0-BA6D-4D2E-B02F-45B46F42B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/>
          <a:lstStyle/>
          <a:p>
            <a:fld id="{4A71DD21-02E8-0740-B280-33B9D3334F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72280" y="396240"/>
            <a:ext cx="5265421" cy="842581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942" y="396240"/>
            <a:ext cx="15557499" cy="842581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/>
          <a:lstStyle/>
          <a:p>
            <a:fld id="{4A71DD21-02E8-0740-B280-33B9D3334F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6132" y="6358488"/>
            <a:ext cx="10972800" cy="1215540"/>
          </a:xfrm>
        </p:spPr>
        <p:txBody>
          <a:bodyPr anchor="ctr"/>
          <a:lstStyle>
            <a:lvl1pPr algn="l">
              <a:defRPr sz="7200" baseline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70E3CD-8B2F-468D-97EB-D5CA68C12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F18EDA-C0D2-4292-A070-7A8C31BB3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BA6DFA-8452-49A5-B2DF-675C19C50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F9288-F186-429E-8A00-6FD29A87D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3703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05840" y="0"/>
            <a:ext cx="11540690" cy="1590676"/>
          </a:xfrm>
        </p:spPr>
        <p:txBody>
          <a:bodyPr>
            <a:normAutofit/>
          </a:bodyPr>
          <a:lstStyle>
            <a:lvl1pPr>
              <a:defRPr sz="7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>
              <a:defRPr sz="4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904B59-75AA-4A1C-AFFD-213CDC60D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309D92-23A4-4CEF-B49F-5CEB4F2B5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BC7E16-E6D5-4740-8B87-C4AC64656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F9288-F186-429E-8A00-6FD29A87D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7947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8220" y="2051686"/>
            <a:ext cx="12618720" cy="3423284"/>
          </a:xfrm>
        </p:spPr>
        <p:txBody>
          <a:bodyPr anchor="b"/>
          <a:lstStyle>
            <a:lvl1pPr>
              <a:defRPr sz="7200"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98220" y="5507356"/>
            <a:ext cx="12618720" cy="1800224"/>
          </a:xfrm>
        </p:spPr>
        <p:txBody>
          <a:bodyPr>
            <a:normAutofit/>
          </a:bodyPr>
          <a:lstStyle>
            <a:lvl1pPr marL="0" indent="0">
              <a:buNone/>
              <a:defRPr sz="4800" b="1" baseline="0">
                <a:solidFill>
                  <a:srgbClr val="143C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4DCF3D-48A3-4F46-9BB8-5ED72B57B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D6EC5E-BDE3-4D70-A415-E75D21303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BB3C6F-57C7-47F3-9466-875A3CADD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F9288-F186-429E-8A00-6FD29A87D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6181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05841" y="0"/>
            <a:ext cx="11511815" cy="1590676"/>
          </a:xfrm>
        </p:spPr>
        <p:txBody>
          <a:bodyPr>
            <a:normAutofit/>
          </a:bodyPr>
          <a:lstStyle>
            <a:lvl1pPr>
              <a:defRPr sz="7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005840" y="2190750"/>
            <a:ext cx="6217920" cy="5221606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406640" y="2190750"/>
            <a:ext cx="6217920" cy="5221606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E57843-224E-49A5-9E2C-8D6DE26C6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5AC062D-C466-40C7-A025-D7B467098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2A63559-2BE7-44A7-ACCA-E74E1AC6D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F9288-F186-429E-8A00-6FD29A87D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014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07746" y="0"/>
            <a:ext cx="11408844" cy="1590676"/>
          </a:xfrm>
        </p:spPr>
        <p:txBody>
          <a:bodyPr>
            <a:normAutofit/>
          </a:bodyPr>
          <a:lstStyle>
            <a:lvl1pPr>
              <a:defRPr sz="7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07746" y="2017396"/>
            <a:ext cx="6189344" cy="988694"/>
          </a:xfrm>
        </p:spPr>
        <p:txBody>
          <a:bodyPr anchor="b"/>
          <a:lstStyle>
            <a:lvl1pPr marL="0" indent="0">
              <a:buNone/>
              <a:defRPr sz="288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007746" y="3006090"/>
            <a:ext cx="6189344" cy="4421506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7406640" y="2017396"/>
            <a:ext cx="6219826" cy="988694"/>
          </a:xfrm>
        </p:spPr>
        <p:txBody>
          <a:bodyPr anchor="b"/>
          <a:lstStyle>
            <a:lvl1pPr marL="0" indent="0">
              <a:buNone/>
              <a:defRPr sz="288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7406640" y="3006090"/>
            <a:ext cx="6219826" cy="4421506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F593A1-7D1D-48D4-8768-B8425C353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330C8701-2802-4D50-BC7B-EA844EB7D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C1CC75E-6DF4-42FD-8EC7-8BB675758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F9288-F186-429E-8A00-6FD29A87D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4301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07746" y="1848050"/>
            <a:ext cx="4718684" cy="1251084"/>
          </a:xfrm>
        </p:spPr>
        <p:txBody>
          <a:bodyPr anchor="b"/>
          <a:lstStyle>
            <a:lvl1pPr>
              <a:defRPr sz="384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219826" y="1848051"/>
            <a:ext cx="7406640" cy="5848350"/>
          </a:xfrm>
        </p:spPr>
        <p:txBody>
          <a:bodyPr/>
          <a:lstStyle>
            <a:lvl1pPr marL="0" indent="0">
              <a:buNone/>
              <a:defRPr sz="384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r>
              <a:rPr lang="en-US" dirty="0"/>
              <a:t>Insert picture or content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07746" y="3122495"/>
            <a:ext cx="4718684" cy="4573906"/>
          </a:xfrm>
        </p:spPr>
        <p:txBody>
          <a:bodyPr/>
          <a:lstStyle>
            <a:lvl1pPr marL="0" indent="0">
              <a:buNone/>
              <a:defRPr sz="192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AFB660-56FC-4D6D-A0E5-34486D7F8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D8ACC35-D9BB-4E1A-9B04-2B42AE453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2DA98C7-407D-4D50-AE3B-F9CC1B432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F9288-F186-429E-8A00-6FD29A87D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614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05840" y="0"/>
            <a:ext cx="11396311" cy="1590676"/>
          </a:xfrm>
        </p:spPr>
        <p:txBody>
          <a:bodyPr>
            <a:normAutofit/>
          </a:bodyPr>
          <a:lstStyle>
            <a:lvl1pPr>
              <a:defRPr sz="7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28CBB7-EE57-4429-9668-BD8FD1341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B632DC-CEEC-494B-92BE-FEB81023A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DA4042-06D3-49AD-9B58-6144B8C54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F9288-F186-429E-8A00-6FD29A87D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347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31520" y="457200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>
            <a:lvl1pPr>
              <a:defRPr sz="4000">
                <a:solidFill>
                  <a:schemeClr val="tx1"/>
                </a:solidFill>
                <a:latin typeface="Arial Hebrew Light"/>
                <a:cs typeface="Arial Hebrew Light"/>
              </a:defRPr>
            </a:lvl1pPr>
            <a:lvl2pPr>
              <a:defRPr sz="4000">
                <a:solidFill>
                  <a:schemeClr val="tx1"/>
                </a:solidFill>
                <a:latin typeface="Arial Hebrew Light"/>
                <a:cs typeface="Arial Hebrew Light"/>
              </a:defRPr>
            </a:lvl2pPr>
            <a:lvl3pPr>
              <a:defRPr sz="4000">
                <a:solidFill>
                  <a:schemeClr val="tx1"/>
                </a:solidFill>
                <a:latin typeface="Arial Hebrew Light"/>
                <a:cs typeface="Arial Hebrew Light"/>
              </a:defRPr>
            </a:lvl3pPr>
            <a:lvl4pPr>
              <a:defRPr sz="4000">
                <a:solidFill>
                  <a:schemeClr val="tx1"/>
                </a:solidFill>
                <a:latin typeface="Arial Hebrew Light"/>
                <a:cs typeface="Arial Hebrew Light"/>
              </a:defRPr>
            </a:lvl4pPr>
            <a:lvl5pPr>
              <a:defRPr sz="4000">
                <a:solidFill>
                  <a:schemeClr val="tx1"/>
                </a:solidFill>
                <a:latin typeface="Arial Hebrew Light"/>
                <a:cs typeface="Arial Hebrew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/>
          <a:lstStyle/>
          <a:p>
            <a:fld id="{4A71DD21-02E8-0740-B280-33B9D3334F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941" y="2305050"/>
            <a:ext cx="10411459" cy="651700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26241" y="2305050"/>
            <a:ext cx="10411461" cy="651700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/>
          <a:lstStyle/>
          <a:p>
            <a:fld id="{4A71DD21-02E8-0740-B280-33B9D3334F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/>
          <a:lstStyle/>
          <a:p>
            <a:fld id="{4A71DD21-02E8-0740-B280-33B9D3334F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/>
          <a:lstStyle/>
          <a:p>
            <a:fld id="{4A71DD21-02E8-0740-B280-33B9D3334F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/>
          <a:lstStyle/>
          <a:p>
            <a:fld id="{4A71DD21-02E8-0740-B280-33B9D3334F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/>
          <a:lstStyle/>
          <a:p>
            <a:fld id="{4A71DD21-02E8-0740-B280-33B9D3334F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/>
          <a:lstStyle/>
          <a:p>
            <a:fld id="{4A71DD21-02E8-0740-B280-33B9D3334F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457200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653110" rtl="0" eaLnBrk="1" latinLnBrk="0" hangingPunct="1">
        <a:spcBef>
          <a:spcPct val="0"/>
        </a:spcBef>
        <a:buNone/>
        <a:defRPr sz="6000" kern="1200">
          <a:solidFill>
            <a:srgbClr val="26407C"/>
          </a:solidFill>
          <a:latin typeface="Calluna"/>
          <a:ea typeface="+mj-ea"/>
          <a:cs typeface="Calluna"/>
        </a:defRPr>
      </a:lvl1pPr>
    </p:titleStyle>
    <p:bodyStyle>
      <a:lvl1pPr marL="489833" indent="-489833" algn="l" defTabSz="653110" rtl="0" eaLnBrk="1" latinLnBrk="0" hangingPunct="1">
        <a:spcBef>
          <a:spcPct val="20000"/>
        </a:spcBef>
        <a:buFont typeface="Arial"/>
        <a:buChar char="•"/>
        <a:defRPr sz="4600" b="0" i="0" kern="1200">
          <a:solidFill>
            <a:schemeClr val="tx1"/>
          </a:solidFill>
          <a:latin typeface="Arial Hebrew Scholar Light"/>
          <a:ea typeface="+mn-ea"/>
          <a:cs typeface="Arial Hebrew Scholar Light"/>
        </a:defRPr>
      </a:lvl1pPr>
      <a:lvl2pPr marL="1061304" indent="-408194" algn="l" defTabSz="653110" rtl="0" eaLnBrk="1" latinLnBrk="0" hangingPunct="1">
        <a:spcBef>
          <a:spcPct val="20000"/>
        </a:spcBef>
        <a:buFont typeface="Arial"/>
        <a:buChar char="–"/>
        <a:defRPr sz="4000" b="0" i="0" kern="1200">
          <a:solidFill>
            <a:schemeClr val="tx1"/>
          </a:solidFill>
          <a:latin typeface="Arial Hebrew Scholar Light"/>
          <a:ea typeface="+mn-ea"/>
          <a:cs typeface="Arial Hebrew Scholar Light"/>
        </a:defRPr>
      </a:lvl2pPr>
      <a:lvl3pPr marL="1632776" indent="-326555" algn="l" defTabSz="653110" rtl="0" eaLnBrk="1" latinLnBrk="0" hangingPunct="1">
        <a:spcBef>
          <a:spcPct val="20000"/>
        </a:spcBef>
        <a:buFont typeface="Arial"/>
        <a:buChar char="•"/>
        <a:defRPr sz="3400" b="0" i="0" kern="1200">
          <a:solidFill>
            <a:schemeClr val="tx1"/>
          </a:solidFill>
          <a:latin typeface="Arial Hebrew Scholar Light"/>
          <a:ea typeface="+mn-ea"/>
          <a:cs typeface="Arial Hebrew Scholar Light"/>
        </a:defRPr>
      </a:lvl3pPr>
      <a:lvl4pPr marL="2285886" indent="-326555" algn="l" defTabSz="653110" rtl="0" eaLnBrk="1" latinLnBrk="0" hangingPunct="1">
        <a:spcBef>
          <a:spcPct val="20000"/>
        </a:spcBef>
        <a:buFont typeface="Arial"/>
        <a:buChar char="–"/>
        <a:defRPr sz="2900" b="0" i="0" kern="1200">
          <a:solidFill>
            <a:schemeClr val="tx1"/>
          </a:solidFill>
          <a:latin typeface="Arial Hebrew Scholar Light"/>
          <a:ea typeface="+mn-ea"/>
          <a:cs typeface="Arial Hebrew Scholar Light"/>
        </a:defRPr>
      </a:lvl4pPr>
      <a:lvl5pPr marL="2938996" indent="-326555" algn="l" defTabSz="653110" rtl="0" eaLnBrk="1" latinLnBrk="0" hangingPunct="1">
        <a:spcBef>
          <a:spcPct val="20000"/>
        </a:spcBef>
        <a:buFont typeface="Arial"/>
        <a:buChar char="»"/>
        <a:defRPr sz="2900" b="0" i="0" kern="1200">
          <a:solidFill>
            <a:schemeClr val="tx1"/>
          </a:solidFill>
          <a:latin typeface="Arial Hebrew Scholar Light"/>
          <a:ea typeface="+mn-ea"/>
          <a:cs typeface="Arial Hebrew Scholar Light"/>
        </a:defRPr>
      </a:lvl5pPr>
      <a:lvl6pPr marL="3592106" indent="-326555" algn="l" defTabSz="653110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653110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653110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653110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F9288-F186-429E-8A00-6FD29A87D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482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</p:sldLayoutIdLst>
  <p:hf hdr="0" ftr="0" dt="0"/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D45BDF9-6903-4AE2-93E2-53B378B10F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52400" y="6019800"/>
            <a:ext cx="12074993" cy="1581172"/>
          </a:xfrm>
        </p:spPr>
        <p:txBody>
          <a:bodyPr vert="horz" lIns="109728" tIns="54864" rIns="109728" bIns="54864" rtlCol="0" anchor="b">
            <a:noAutofit/>
          </a:bodyPr>
          <a:lstStyle/>
          <a:p>
            <a:pPr algn="ctr"/>
            <a:r>
              <a:rPr lang="en-US" sz="3900" dirty="0">
                <a:solidFill>
                  <a:srgbClr val="FFFFFF"/>
                </a:solidFill>
              </a:rPr>
              <a:t>CFD No. 23 (Folsom Ranch) Amended Improvement Area No. 3 and New Improvement Area No. 7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City Council Presentation-November 9, 2021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4" name="Picture 3" descr="A picture containing outdoor, nature, grass, field&#10;&#10;Description automatically generated">
            <a:extLst>
              <a:ext uri="{FF2B5EF4-FFF2-40B4-BE49-F238E27FC236}">
                <a16:creationId xmlns:a16="http://schemas.microsoft.com/office/drawing/2014/main" id="{31C27EA7-6B63-4606-B847-5AD7DD2968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0" r="1" b="1"/>
          <a:stretch/>
        </p:blipFill>
        <p:spPr>
          <a:xfrm>
            <a:off x="24" y="13"/>
            <a:ext cx="14630376" cy="509055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800968E-0A99-46C4-A9B2-6A63AC66F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2" y="5090563"/>
            <a:ext cx="1463040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23850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63" y="7088"/>
            <a:ext cx="12420600" cy="1368056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CFD No. 23 - Amended IA No. 3 and New IA No. 7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76200" y="1981200"/>
            <a:ext cx="14554200" cy="5562600"/>
          </a:xfrm>
        </p:spPr>
        <p:txBody>
          <a:bodyPr>
            <a:normAutofit/>
          </a:bodyPr>
          <a:lstStyle/>
          <a:p>
            <a:r>
              <a:rPr lang="en-US" sz="3800" dirty="0"/>
              <a:t>Landowners within the Folsom Plan Area previously requested to form Community Facilities District No. 23 (Folsom Ranch) (CFD No. 23) in 2020.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3800" dirty="0"/>
              <a:t>CFD No. 23 includes six separate Improvement Areas, designated as Improvement Area (“IA”) No. 1 through IA No. 6.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3800" dirty="0"/>
              <a:t>Landowners have requested to amend the existing boundaries of IA No. 3 and establish a new IA No. 7.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F70FCC-7FC2-4266-BC20-39F64948D941}"/>
              </a:ext>
            </a:extLst>
          </p:cNvPr>
          <p:cNvSpPr txBox="1"/>
          <p:nvPr/>
        </p:nvSpPr>
        <p:spPr>
          <a:xfrm>
            <a:off x="13373100" y="7315200"/>
            <a:ext cx="533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76200" y="1981200"/>
            <a:ext cx="14554200" cy="5943600"/>
          </a:xfrm>
        </p:spPr>
        <p:txBody>
          <a:bodyPr>
            <a:normAutofit/>
          </a:bodyPr>
          <a:lstStyle/>
          <a:p>
            <a:r>
              <a:rPr lang="en-US" sz="3800" dirty="0"/>
              <a:t>IA No. 3 boundary to be amended to exclude property that is expected to be developed into traditional market rate single-family residences.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3800" dirty="0"/>
              <a:t>Property remaining within the amended IA No. 3 boundaries will only include property to be developed into active adult single-family residences.  </a:t>
            </a:r>
          </a:p>
          <a:p>
            <a:endParaRPr lang="en-US" sz="2000" dirty="0"/>
          </a:p>
          <a:p>
            <a:r>
              <a:rPr lang="en-US" sz="3800" dirty="0"/>
              <a:t>Property removed from IA No. 3 boundaries will be designated as the new IA No. 7.</a:t>
            </a:r>
          </a:p>
          <a:p>
            <a:pPr marL="0" indent="0">
              <a:buNone/>
            </a:pPr>
            <a:endParaRPr lang="en-US" sz="3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28F7EE9-C476-4303-ADAC-1E266A394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152400"/>
            <a:ext cx="13166725" cy="137160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CFD No. 23 - Amended IA No. 3 and New IA No. 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D0D837-A963-4E14-9307-CFAB0DA4E733}"/>
              </a:ext>
            </a:extLst>
          </p:cNvPr>
          <p:cNvSpPr txBox="1"/>
          <p:nvPr/>
        </p:nvSpPr>
        <p:spPr>
          <a:xfrm>
            <a:off x="13373100" y="7315200"/>
            <a:ext cx="533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89771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92075" y="4310063"/>
            <a:ext cx="18540413" cy="5943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	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Diagram, engineering drawing&#10;&#10;Description automatically generated">
            <a:extLst>
              <a:ext uri="{FF2B5EF4-FFF2-40B4-BE49-F238E27FC236}">
                <a16:creationId xmlns:a16="http://schemas.microsoft.com/office/drawing/2014/main" id="{E73F3FD6-E21B-4CA4-B361-FFA88E5D5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1905001"/>
            <a:ext cx="9147989" cy="6095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8CC5257-117C-4F63-B1EC-671922CEBADC}"/>
              </a:ext>
            </a:extLst>
          </p:cNvPr>
          <p:cNvSpPr txBox="1"/>
          <p:nvPr/>
        </p:nvSpPr>
        <p:spPr>
          <a:xfrm>
            <a:off x="76200" y="1524000"/>
            <a:ext cx="435407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Amended IA No. 3 Boundaries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760C64-6805-479C-8E54-35D68A47FF19}"/>
              </a:ext>
            </a:extLst>
          </p:cNvPr>
          <p:cNvSpPr txBox="1"/>
          <p:nvPr/>
        </p:nvSpPr>
        <p:spPr>
          <a:xfrm>
            <a:off x="13373100" y="7315200"/>
            <a:ext cx="533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B3C115-DD36-4B6D-901E-E6237FEFB4D9}"/>
              </a:ext>
            </a:extLst>
          </p:cNvPr>
          <p:cNvSpPr txBox="1">
            <a:spLocks/>
          </p:cNvSpPr>
          <p:nvPr/>
        </p:nvSpPr>
        <p:spPr>
          <a:xfrm>
            <a:off x="111642" y="7088"/>
            <a:ext cx="12420600" cy="1368056"/>
          </a:xfrm>
          <a:prstGeom prst="rect">
            <a:avLst/>
          </a:prstGeom>
        </p:spPr>
        <p:txBody>
          <a:bodyPr vert="horz" lIns="130622" tIns="65311" rIns="130622" bIns="65311" rtlCol="0" anchor="ctr">
            <a:noAutofit/>
          </a:bodyPr>
          <a:lstStyle>
            <a:lvl1pPr algn="l" defTabSz="653110" rtl="0" eaLnBrk="1" latinLnBrk="0" hangingPunct="1">
              <a:spcBef>
                <a:spcPct val="0"/>
              </a:spcBef>
              <a:buNone/>
              <a:defRPr sz="6000" kern="1200">
                <a:solidFill>
                  <a:srgbClr val="26407C"/>
                </a:solidFill>
                <a:latin typeface="Calluna"/>
                <a:ea typeface="+mj-ea"/>
                <a:cs typeface="Calluna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</a:rPr>
              <a:t>CFD No. 23 - Amended IA No. 3 and New IA No. 7</a:t>
            </a:r>
          </a:p>
        </p:txBody>
      </p:sp>
    </p:spTree>
    <p:extLst>
      <p:ext uri="{BB962C8B-B14F-4D97-AF65-F5344CB8AC3E}">
        <p14:creationId xmlns:p14="http://schemas.microsoft.com/office/powerpoint/2010/main" val="1743783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91656" y="4310062"/>
            <a:ext cx="18540766" cy="5943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	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53BF669C-101C-4DF7-8634-74E493581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7763" y="1828801"/>
            <a:ext cx="9133637" cy="61308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B35ABAC-4C46-4F13-B182-041B9FBD41F3}"/>
              </a:ext>
            </a:extLst>
          </p:cNvPr>
          <p:cNvSpPr txBox="1"/>
          <p:nvPr/>
        </p:nvSpPr>
        <p:spPr>
          <a:xfrm>
            <a:off x="76200" y="1524000"/>
            <a:ext cx="364074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New IA No. 7 Boundaries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9CF009-76C0-44C2-9C28-5B2423411DE7}"/>
              </a:ext>
            </a:extLst>
          </p:cNvPr>
          <p:cNvSpPr txBox="1"/>
          <p:nvPr/>
        </p:nvSpPr>
        <p:spPr>
          <a:xfrm>
            <a:off x="13373100" y="7315200"/>
            <a:ext cx="533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383D989-DDEE-43E6-8F5F-0CE5CC743A6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656" y="149814"/>
            <a:ext cx="13166725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Autofit/>
          </a:bodyPr>
          <a:lstStyle>
            <a:lvl1pPr algn="l" defTabSz="653110" rtl="0" eaLnBrk="1" latinLnBrk="0" hangingPunct="1">
              <a:spcBef>
                <a:spcPct val="0"/>
              </a:spcBef>
              <a:buNone/>
              <a:defRPr sz="6000" kern="1200">
                <a:solidFill>
                  <a:srgbClr val="26407C"/>
                </a:solidFill>
                <a:latin typeface="Calluna"/>
                <a:ea typeface="+mj-ea"/>
                <a:cs typeface="Calluna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</a:rPr>
              <a:t>CFD No. 23 - Amended IA No. 3 and New IA No. 7</a:t>
            </a:r>
          </a:p>
        </p:txBody>
      </p:sp>
    </p:spTree>
    <p:extLst>
      <p:ext uri="{BB962C8B-B14F-4D97-AF65-F5344CB8AC3E}">
        <p14:creationId xmlns:p14="http://schemas.microsoft.com/office/powerpoint/2010/main" val="4212759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76200" y="1981200"/>
            <a:ext cx="14554200" cy="594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The City Council is being asked to approve the Amended IA No. 3 boundary map and new IA No. 7 boundary map. 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Proposed development within each IA includes:</a:t>
            </a:r>
            <a:endParaRPr lang="en-US" sz="4400" dirty="0"/>
          </a:p>
          <a:p>
            <a:pPr marL="0" indent="0">
              <a:buNone/>
            </a:pPr>
            <a:endParaRPr lang="en-US" sz="2500" dirty="0"/>
          </a:p>
          <a:p>
            <a:r>
              <a:rPr lang="en-US" sz="4000" dirty="0"/>
              <a:t>Amended IA No. 3: 919 active adult single-family residences</a:t>
            </a:r>
            <a:endParaRPr lang="en-US" sz="4400" dirty="0"/>
          </a:p>
          <a:p>
            <a:pPr marL="0" indent="0">
              <a:buNone/>
            </a:pPr>
            <a:endParaRPr lang="en-US" sz="1000" dirty="0"/>
          </a:p>
          <a:p>
            <a:r>
              <a:rPr lang="en-US" sz="4000" dirty="0"/>
              <a:t>New IA No. 7: 211 traditional market rate single-family residences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90F7C0-9B51-4FDA-B258-E1568145E157}"/>
              </a:ext>
            </a:extLst>
          </p:cNvPr>
          <p:cNvSpPr txBox="1"/>
          <p:nvPr/>
        </p:nvSpPr>
        <p:spPr>
          <a:xfrm>
            <a:off x="13373100" y="7315200"/>
            <a:ext cx="533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DD42FA7-42D4-473B-B0D4-7F1C7E78328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656" y="149814"/>
            <a:ext cx="13166725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Autofit/>
          </a:bodyPr>
          <a:lstStyle>
            <a:lvl1pPr algn="l" defTabSz="653110" rtl="0" eaLnBrk="1" latinLnBrk="0" hangingPunct="1">
              <a:spcBef>
                <a:spcPct val="0"/>
              </a:spcBef>
              <a:buNone/>
              <a:defRPr sz="6000" kern="1200">
                <a:solidFill>
                  <a:srgbClr val="26407C"/>
                </a:solidFill>
                <a:latin typeface="Calluna"/>
                <a:ea typeface="+mj-ea"/>
                <a:cs typeface="Calluna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</a:rPr>
              <a:t>CFD No. 23 - Amended IA No. 3 and New IA No. 7</a:t>
            </a:r>
          </a:p>
        </p:txBody>
      </p:sp>
    </p:spTree>
    <p:extLst>
      <p:ext uri="{BB962C8B-B14F-4D97-AF65-F5344CB8AC3E}">
        <p14:creationId xmlns:p14="http://schemas.microsoft.com/office/powerpoint/2010/main" val="4045994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91656" y="1602786"/>
            <a:ext cx="14554200" cy="6477000"/>
          </a:xfrm>
        </p:spPr>
        <p:txBody>
          <a:bodyPr>
            <a:normAutofit/>
          </a:bodyPr>
          <a:lstStyle/>
          <a:p>
            <a:pPr marL="274320" lvl="1" indent="0">
              <a:buNone/>
            </a:pPr>
            <a:r>
              <a:rPr lang="en-US" sz="2800" b="1" u="sng" dirty="0"/>
              <a:t>Amended IA No. 3 Facilities Special Tax</a:t>
            </a:r>
          </a:p>
          <a:p>
            <a:pPr lvl="1">
              <a:buClr>
                <a:schemeClr val="bg2">
                  <a:lumMod val="1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Levied thru 2079-80 at City Council discretion.</a:t>
            </a:r>
          </a:p>
          <a:p>
            <a:pPr lvl="1">
              <a:buClr>
                <a:schemeClr val="bg2">
                  <a:lumMod val="1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Increased annually by 2%.</a:t>
            </a:r>
          </a:p>
          <a:p>
            <a:pPr lvl="1">
              <a:buClr>
                <a:schemeClr val="bg2">
                  <a:lumMod val="1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Maximum facilities special tax ranges from $490 to $890 on a single-family home.</a:t>
            </a:r>
          </a:p>
          <a:p>
            <a:pPr marL="653110" lvl="1" indent="0">
              <a:buClr>
                <a:schemeClr val="bg2">
                  <a:lumMod val="10000"/>
                </a:schemeClr>
              </a:buClr>
              <a:buNone/>
            </a:pPr>
            <a:endParaRPr lang="en-US" sz="1200" dirty="0"/>
          </a:p>
          <a:p>
            <a:pPr marL="274320" lvl="1" indent="0">
              <a:buNone/>
            </a:pPr>
            <a:r>
              <a:rPr lang="en-US" sz="2800" b="1" u="sng" dirty="0"/>
              <a:t>Amended IA No. 3 Services Special Tax</a:t>
            </a:r>
          </a:p>
          <a:p>
            <a:pPr lvl="1">
              <a:buClr>
                <a:schemeClr val="bg2">
                  <a:lumMod val="1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Levied in perpetuity at City Council discretion.</a:t>
            </a:r>
          </a:p>
          <a:p>
            <a:pPr lvl="1">
              <a:buClr>
                <a:schemeClr val="bg2">
                  <a:lumMod val="1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Increased annually by the annualized change in CPI for all Urban Consumers, for the San Francisco-Oakland-San Jose area, not to exceed 4%.</a:t>
            </a:r>
          </a:p>
          <a:p>
            <a:pPr lvl="1">
              <a:buClr>
                <a:schemeClr val="bg2">
                  <a:lumMod val="1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Maximum services special tax is $100 per single-family home.</a:t>
            </a:r>
          </a:p>
          <a:p>
            <a:pPr lvl="1"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Ø"/>
            </a:pPr>
            <a:endParaRPr lang="en-US" sz="1200" dirty="0"/>
          </a:p>
          <a:p>
            <a:pPr marL="285750" lvl="1" indent="0">
              <a:buClr>
                <a:schemeClr val="bg2">
                  <a:lumMod val="10000"/>
                </a:schemeClr>
              </a:buClr>
              <a:buNone/>
            </a:pPr>
            <a:r>
              <a:rPr lang="en-US" sz="2800" b="1" u="sng" dirty="0"/>
              <a:t>Amended IA No. 3 Property Tax as a % of Assessed Value</a:t>
            </a:r>
          </a:p>
          <a:p>
            <a:pPr marL="1090613" lvl="1" indent="-457200">
              <a:buClr>
                <a:schemeClr val="bg2">
                  <a:lumMod val="1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Ranges from 1.65% to 1.68%</a:t>
            </a:r>
          </a:p>
          <a:p>
            <a:pPr marL="285750" lvl="1" indent="0">
              <a:buClr>
                <a:schemeClr val="bg2">
                  <a:lumMod val="10000"/>
                </a:schemeClr>
              </a:buClr>
              <a:buNone/>
            </a:pPr>
            <a:endParaRPr lang="en-US" sz="28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6200" y="1981200"/>
            <a:ext cx="14554200" cy="5943600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>
            <a:lvl1pPr marL="489833" indent="-489833" algn="l" defTabSz="653110" rtl="0" eaLnBrk="1" latinLnBrk="0" hangingPunct="1">
              <a:spcBef>
                <a:spcPct val="20000"/>
              </a:spcBef>
              <a:buFont typeface="Arial"/>
              <a:buChar char="•"/>
              <a:defRPr sz="4600" b="0" i="0" kern="1200">
                <a:solidFill>
                  <a:schemeClr val="tx1"/>
                </a:solidFill>
                <a:latin typeface="Arial Hebrew Scholar Light"/>
                <a:ea typeface="+mn-ea"/>
                <a:cs typeface="Arial Hebrew Scholar Light"/>
              </a:defRPr>
            </a:lvl1pPr>
            <a:lvl2pPr marL="1061304" indent="-408194" algn="l" defTabSz="653110" rtl="0" eaLnBrk="1" latinLnBrk="0" hangingPunct="1">
              <a:spcBef>
                <a:spcPct val="20000"/>
              </a:spcBef>
              <a:buFont typeface="Arial"/>
              <a:buChar char="–"/>
              <a:defRPr sz="4000" b="0" i="0" kern="1200">
                <a:solidFill>
                  <a:schemeClr val="tx1"/>
                </a:solidFill>
                <a:latin typeface="Arial Hebrew Scholar Light"/>
                <a:ea typeface="+mn-ea"/>
                <a:cs typeface="Arial Hebrew Scholar Light"/>
              </a:defRPr>
            </a:lvl2pPr>
            <a:lvl3pPr marL="1632776" indent="-326555" algn="l" defTabSz="653110" rtl="0" eaLnBrk="1" latinLnBrk="0" hangingPunct="1">
              <a:spcBef>
                <a:spcPct val="20000"/>
              </a:spcBef>
              <a:buFont typeface="Arial"/>
              <a:buChar char="•"/>
              <a:defRPr sz="3400" b="0" i="0" kern="1200">
                <a:solidFill>
                  <a:schemeClr val="tx1"/>
                </a:solidFill>
                <a:latin typeface="Arial Hebrew Scholar Light"/>
                <a:ea typeface="+mn-ea"/>
                <a:cs typeface="Arial Hebrew Scholar Light"/>
              </a:defRPr>
            </a:lvl3pPr>
            <a:lvl4pPr marL="2285886" indent="-326555" algn="l" defTabSz="653110" rtl="0" eaLnBrk="1" latinLnBrk="0" hangingPunct="1">
              <a:spcBef>
                <a:spcPct val="20000"/>
              </a:spcBef>
              <a:buFont typeface="Arial"/>
              <a:buChar char="–"/>
              <a:defRPr sz="2900" b="0" i="0" kern="1200">
                <a:solidFill>
                  <a:schemeClr val="tx1"/>
                </a:solidFill>
                <a:latin typeface="Arial Hebrew Scholar Light"/>
                <a:ea typeface="+mn-ea"/>
                <a:cs typeface="Arial Hebrew Scholar Light"/>
              </a:defRPr>
            </a:lvl4pPr>
            <a:lvl5pPr marL="2938996" indent="-326555" algn="l" defTabSz="653110" rtl="0" eaLnBrk="1" latinLnBrk="0" hangingPunct="1">
              <a:spcBef>
                <a:spcPct val="20000"/>
              </a:spcBef>
              <a:buFont typeface="Arial"/>
              <a:buChar char="»"/>
              <a:defRPr sz="2900" b="0" i="0" kern="1200">
                <a:solidFill>
                  <a:schemeClr val="tx1"/>
                </a:solidFill>
                <a:latin typeface="Arial Hebrew Scholar Light"/>
                <a:ea typeface="+mn-ea"/>
                <a:cs typeface="Arial Hebrew Scholar Light"/>
              </a:defRPr>
            </a:lvl5pPr>
            <a:lvl6pPr marL="3592106" indent="-326555" algn="l" defTabSz="653110" rtl="0" eaLnBrk="1" latinLnBrk="0" hangingPunct="1">
              <a:spcBef>
                <a:spcPct val="20000"/>
              </a:spcBef>
              <a:buFont typeface="Arial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45216" indent="-326555" algn="l" defTabSz="653110" rtl="0" eaLnBrk="1" latinLnBrk="0" hangingPunct="1">
              <a:spcBef>
                <a:spcPct val="20000"/>
              </a:spcBef>
              <a:buFont typeface="Arial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98327" indent="-326555" algn="l" defTabSz="653110" rtl="0" eaLnBrk="1" latinLnBrk="0" hangingPunct="1">
              <a:spcBef>
                <a:spcPct val="20000"/>
              </a:spcBef>
              <a:buFont typeface="Arial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51437" indent="-326555" algn="l" defTabSz="653110" rtl="0" eaLnBrk="1" latinLnBrk="0" hangingPunct="1">
              <a:spcBef>
                <a:spcPct val="20000"/>
              </a:spcBef>
              <a:buFont typeface="Arial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1E3A38-F090-40B1-9F33-5B150223072E}"/>
              </a:ext>
            </a:extLst>
          </p:cNvPr>
          <p:cNvSpPr txBox="1"/>
          <p:nvPr/>
        </p:nvSpPr>
        <p:spPr>
          <a:xfrm>
            <a:off x="13373100" y="7315200"/>
            <a:ext cx="533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020B8F4-563A-4FB7-961A-2D995EBE7AF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656" y="149814"/>
            <a:ext cx="13166725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Autofit/>
          </a:bodyPr>
          <a:lstStyle>
            <a:lvl1pPr algn="l" defTabSz="653110" rtl="0" eaLnBrk="1" latinLnBrk="0" hangingPunct="1">
              <a:spcBef>
                <a:spcPct val="0"/>
              </a:spcBef>
              <a:buNone/>
              <a:defRPr sz="6000" kern="1200">
                <a:solidFill>
                  <a:srgbClr val="26407C"/>
                </a:solidFill>
                <a:latin typeface="Calluna"/>
                <a:ea typeface="+mj-ea"/>
                <a:cs typeface="Calluna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</a:rPr>
              <a:t>CFD No. 23 - Amended IA No. 3 and New IA No. 7</a:t>
            </a:r>
          </a:p>
        </p:txBody>
      </p:sp>
    </p:spTree>
    <p:extLst>
      <p:ext uri="{BB962C8B-B14F-4D97-AF65-F5344CB8AC3E}">
        <p14:creationId xmlns:p14="http://schemas.microsoft.com/office/powerpoint/2010/main" val="3679117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-205563" y="1602786"/>
            <a:ext cx="14782800" cy="6477000"/>
          </a:xfrm>
        </p:spPr>
        <p:txBody>
          <a:bodyPr>
            <a:normAutofit/>
          </a:bodyPr>
          <a:lstStyle/>
          <a:p>
            <a:pPr marL="274320" lvl="1" indent="0">
              <a:buNone/>
            </a:pPr>
            <a:r>
              <a:rPr lang="en-US" sz="2800" b="1" u="sng" dirty="0"/>
              <a:t>New IA No. 7 Facilities Special Tax</a:t>
            </a:r>
          </a:p>
          <a:p>
            <a:pPr lvl="1">
              <a:buClr>
                <a:schemeClr val="bg2">
                  <a:lumMod val="1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Levied thru 2079-80 at City Council discretion.</a:t>
            </a:r>
          </a:p>
          <a:p>
            <a:pPr lvl="1">
              <a:buClr>
                <a:schemeClr val="bg2">
                  <a:lumMod val="1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Increased annually by 2%.</a:t>
            </a:r>
          </a:p>
          <a:p>
            <a:pPr lvl="1">
              <a:buClr>
                <a:schemeClr val="bg2">
                  <a:lumMod val="1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Maximum facilities special tax ranges from $2,350 to $3,075 on a single-family home.</a:t>
            </a:r>
          </a:p>
          <a:p>
            <a:pPr marL="653110" lvl="1" indent="0">
              <a:buClr>
                <a:schemeClr val="bg2">
                  <a:lumMod val="10000"/>
                </a:schemeClr>
              </a:buClr>
              <a:buNone/>
            </a:pPr>
            <a:endParaRPr lang="en-US" sz="1200" dirty="0"/>
          </a:p>
          <a:p>
            <a:pPr marL="274320" lvl="1" indent="0">
              <a:buNone/>
            </a:pPr>
            <a:r>
              <a:rPr lang="en-US" sz="2800" b="1" u="sng" dirty="0"/>
              <a:t>New IA No. 7 Services Special Tax</a:t>
            </a:r>
          </a:p>
          <a:p>
            <a:pPr lvl="1">
              <a:buClr>
                <a:schemeClr val="bg2">
                  <a:lumMod val="1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Levied in perpetuity at City Council discretion.</a:t>
            </a:r>
          </a:p>
          <a:p>
            <a:pPr lvl="1">
              <a:buClr>
                <a:schemeClr val="bg2">
                  <a:lumMod val="1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Increased annually by the annualized change in CPI for all Urban Consumers, for the San Francisco-Oakland-San Jose area, not to exceed 4%.</a:t>
            </a:r>
          </a:p>
          <a:p>
            <a:pPr lvl="1">
              <a:buClr>
                <a:schemeClr val="bg2">
                  <a:lumMod val="1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Maximum services special tax is $177 per single-family home.</a:t>
            </a:r>
          </a:p>
          <a:p>
            <a:pPr lvl="1"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Ø"/>
            </a:pPr>
            <a:endParaRPr lang="en-US" sz="1200" dirty="0"/>
          </a:p>
          <a:p>
            <a:pPr marL="285750" lvl="1" indent="0">
              <a:buClr>
                <a:schemeClr val="bg2">
                  <a:lumMod val="10000"/>
                </a:schemeClr>
              </a:buClr>
              <a:buNone/>
            </a:pPr>
            <a:r>
              <a:rPr lang="en-US" sz="2800" b="1" u="sng" dirty="0"/>
              <a:t>New IA No. 7 Property Tax as a % of Assessed Value</a:t>
            </a:r>
          </a:p>
          <a:p>
            <a:pPr marL="1090613" lvl="1" indent="-457200">
              <a:buClr>
                <a:schemeClr val="bg2">
                  <a:lumMod val="1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Ranges from 1.87% to 1.88%</a:t>
            </a:r>
          </a:p>
          <a:p>
            <a:pPr marL="285750" lvl="1" indent="0">
              <a:buClr>
                <a:schemeClr val="bg2">
                  <a:lumMod val="10000"/>
                </a:schemeClr>
              </a:buClr>
              <a:buNone/>
            </a:pPr>
            <a:endParaRPr lang="en-US" sz="28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6200" y="1981200"/>
            <a:ext cx="14554200" cy="5943600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>
            <a:lvl1pPr marL="489833" indent="-489833" algn="l" defTabSz="653110" rtl="0" eaLnBrk="1" latinLnBrk="0" hangingPunct="1">
              <a:spcBef>
                <a:spcPct val="20000"/>
              </a:spcBef>
              <a:buFont typeface="Arial"/>
              <a:buChar char="•"/>
              <a:defRPr sz="4600" b="0" i="0" kern="1200">
                <a:solidFill>
                  <a:schemeClr val="tx1"/>
                </a:solidFill>
                <a:latin typeface="Arial Hebrew Scholar Light"/>
                <a:ea typeface="+mn-ea"/>
                <a:cs typeface="Arial Hebrew Scholar Light"/>
              </a:defRPr>
            </a:lvl1pPr>
            <a:lvl2pPr marL="1061304" indent="-408194" algn="l" defTabSz="653110" rtl="0" eaLnBrk="1" latinLnBrk="0" hangingPunct="1">
              <a:spcBef>
                <a:spcPct val="20000"/>
              </a:spcBef>
              <a:buFont typeface="Arial"/>
              <a:buChar char="–"/>
              <a:defRPr sz="4000" b="0" i="0" kern="1200">
                <a:solidFill>
                  <a:schemeClr val="tx1"/>
                </a:solidFill>
                <a:latin typeface="Arial Hebrew Scholar Light"/>
                <a:ea typeface="+mn-ea"/>
                <a:cs typeface="Arial Hebrew Scholar Light"/>
              </a:defRPr>
            </a:lvl2pPr>
            <a:lvl3pPr marL="1632776" indent="-326555" algn="l" defTabSz="653110" rtl="0" eaLnBrk="1" latinLnBrk="0" hangingPunct="1">
              <a:spcBef>
                <a:spcPct val="20000"/>
              </a:spcBef>
              <a:buFont typeface="Arial"/>
              <a:buChar char="•"/>
              <a:defRPr sz="3400" b="0" i="0" kern="1200">
                <a:solidFill>
                  <a:schemeClr val="tx1"/>
                </a:solidFill>
                <a:latin typeface="Arial Hebrew Scholar Light"/>
                <a:ea typeface="+mn-ea"/>
                <a:cs typeface="Arial Hebrew Scholar Light"/>
              </a:defRPr>
            </a:lvl3pPr>
            <a:lvl4pPr marL="2285886" indent="-326555" algn="l" defTabSz="653110" rtl="0" eaLnBrk="1" latinLnBrk="0" hangingPunct="1">
              <a:spcBef>
                <a:spcPct val="20000"/>
              </a:spcBef>
              <a:buFont typeface="Arial"/>
              <a:buChar char="–"/>
              <a:defRPr sz="2900" b="0" i="0" kern="1200">
                <a:solidFill>
                  <a:schemeClr val="tx1"/>
                </a:solidFill>
                <a:latin typeface="Arial Hebrew Scholar Light"/>
                <a:ea typeface="+mn-ea"/>
                <a:cs typeface="Arial Hebrew Scholar Light"/>
              </a:defRPr>
            </a:lvl4pPr>
            <a:lvl5pPr marL="2938996" indent="-326555" algn="l" defTabSz="653110" rtl="0" eaLnBrk="1" latinLnBrk="0" hangingPunct="1">
              <a:spcBef>
                <a:spcPct val="20000"/>
              </a:spcBef>
              <a:buFont typeface="Arial"/>
              <a:buChar char="»"/>
              <a:defRPr sz="2900" b="0" i="0" kern="1200">
                <a:solidFill>
                  <a:schemeClr val="tx1"/>
                </a:solidFill>
                <a:latin typeface="Arial Hebrew Scholar Light"/>
                <a:ea typeface="+mn-ea"/>
                <a:cs typeface="Arial Hebrew Scholar Light"/>
              </a:defRPr>
            </a:lvl5pPr>
            <a:lvl6pPr marL="3592106" indent="-326555" algn="l" defTabSz="653110" rtl="0" eaLnBrk="1" latinLnBrk="0" hangingPunct="1">
              <a:spcBef>
                <a:spcPct val="20000"/>
              </a:spcBef>
              <a:buFont typeface="Arial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45216" indent="-326555" algn="l" defTabSz="653110" rtl="0" eaLnBrk="1" latinLnBrk="0" hangingPunct="1">
              <a:spcBef>
                <a:spcPct val="20000"/>
              </a:spcBef>
              <a:buFont typeface="Arial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98327" indent="-326555" algn="l" defTabSz="653110" rtl="0" eaLnBrk="1" latinLnBrk="0" hangingPunct="1">
              <a:spcBef>
                <a:spcPct val="20000"/>
              </a:spcBef>
              <a:buFont typeface="Arial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51437" indent="-326555" algn="l" defTabSz="653110" rtl="0" eaLnBrk="1" latinLnBrk="0" hangingPunct="1">
              <a:spcBef>
                <a:spcPct val="20000"/>
              </a:spcBef>
              <a:buFont typeface="Arial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F2822F-92EF-4DD3-8FB5-5DEF707F2E25}"/>
              </a:ext>
            </a:extLst>
          </p:cNvPr>
          <p:cNvSpPr txBox="1"/>
          <p:nvPr/>
        </p:nvSpPr>
        <p:spPr>
          <a:xfrm>
            <a:off x="13373100" y="7315200"/>
            <a:ext cx="533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E5EB9CA-EF0D-4583-B2F5-9FA8FC6F3F9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656" y="149814"/>
            <a:ext cx="13166725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Autofit/>
          </a:bodyPr>
          <a:lstStyle>
            <a:lvl1pPr algn="l" defTabSz="653110" rtl="0" eaLnBrk="1" latinLnBrk="0" hangingPunct="1">
              <a:spcBef>
                <a:spcPct val="0"/>
              </a:spcBef>
              <a:buNone/>
              <a:defRPr sz="6000" kern="1200">
                <a:solidFill>
                  <a:srgbClr val="26407C"/>
                </a:solidFill>
                <a:latin typeface="Calluna"/>
                <a:ea typeface="+mj-ea"/>
                <a:cs typeface="Calluna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</a:rPr>
              <a:t>CFD No. 23 - Amended IA No. 3 and New IA No. 7</a:t>
            </a:r>
          </a:p>
        </p:txBody>
      </p:sp>
    </p:spTree>
    <p:extLst>
      <p:ext uri="{BB962C8B-B14F-4D97-AF65-F5344CB8AC3E}">
        <p14:creationId xmlns:p14="http://schemas.microsoft.com/office/powerpoint/2010/main" val="3282175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7150" y="1787843"/>
            <a:ext cx="14173200" cy="6019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200" dirty="0"/>
              <a:t>Recommend Approval of: </a:t>
            </a:r>
          </a:p>
          <a:p>
            <a:pPr>
              <a:buNone/>
            </a:pPr>
            <a:endParaRPr lang="en-US" sz="1200" dirty="0"/>
          </a:p>
          <a:p>
            <a:pPr marL="1144559" lvl="1" indent="-573088">
              <a:buFont typeface="+mj-lt"/>
              <a:buAutoNum type="arabicPeriod"/>
            </a:pPr>
            <a:r>
              <a:rPr lang="en-US" sz="3200" dirty="0"/>
              <a:t>Resolution 10747 – approving the amended boundaries, the amended Rate and Method of Apportionment, and the amended appropriations limit and maximum bonded indebtedness for Improvement Area No. 3. </a:t>
            </a:r>
          </a:p>
          <a:p>
            <a:pPr marL="1085821" lvl="1" indent="-514350">
              <a:buFont typeface="+mj-lt"/>
              <a:buAutoNum type="arabicPeriod"/>
            </a:pPr>
            <a:r>
              <a:rPr lang="en-US" sz="3200" dirty="0"/>
              <a:t>Resolution 10748 - approving a boundary map, designating a new Improvement Area No. 7 and authorizing the City to levy special taxes within Improvement Area No. 7. </a:t>
            </a:r>
          </a:p>
          <a:p>
            <a:pPr marL="1144559" lvl="1" indent="-573088">
              <a:buFont typeface="+mj-lt"/>
              <a:buAutoNum type="arabicPeriod" startAt="3"/>
            </a:pPr>
            <a:r>
              <a:rPr lang="en-US" sz="3200" dirty="0"/>
              <a:t>Resolution 10749- approving the resolution declaring necessity for incurring bonded indebtedness within IA No. 7 and calling for a public hearing.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A3A3D3-BC8A-41E9-9FB7-2B7EAFD8A2E0}"/>
              </a:ext>
            </a:extLst>
          </p:cNvPr>
          <p:cNvSpPr txBox="1"/>
          <p:nvPr/>
        </p:nvSpPr>
        <p:spPr>
          <a:xfrm>
            <a:off x="13373100" y="7315200"/>
            <a:ext cx="533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FC41579-64E4-4D71-BDEF-60A32AFE220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6465" y="149814"/>
            <a:ext cx="13166725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Autofit/>
          </a:bodyPr>
          <a:lstStyle>
            <a:lvl1pPr algn="l" defTabSz="653110" rtl="0" eaLnBrk="1" latinLnBrk="0" hangingPunct="1">
              <a:spcBef>
                <a:spcPct val="0"/>
              </a:spcBef>
              <a:buNone/>
              <a:defRPr sz="6000" kern="1200">
                <a:solidFill>
                  <a:srgbClr val="26407C"/>
                </a:solidFill>
                <a:latin typeface="Calluna"/>
                <a:ea typeface="+mj-ea"/>
                <a:cs typeface="Calluna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</a:rPr>
              <a:t>CFD No. 23 - Amended IA No. 3 and New IA No. 7</a:t>
            </a:r>
          </a:p>
        </p:txBody>
      </p:sp>
    </p:spTree>
    <p:extLst>
      <p:ext uri="{BB962C8B-B14F-4D97-AF65-F5344CB8AC3E}">
        <p14:creationId xmlns:p14="http://schemas.microsoft.com/office/powerpoint/2010/main" val="25400568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Template 3" id="{54CA623D-F410-418B-B714-0654E259944E}" vid="{41E7EA36-A9D0-4AA6-ABC4-AE8531CAFBE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970</TotalTime>
  <Words>688</Words>
  <Application>Microsoft Office PowerPoint</Application>
  <PresentationFormat>Custom</PresentationFormat>
  <Paragraphs>71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Arial Hebrew Light</vt:lpstr>
      <vt:lpstr>Arial Hebrew Scholar Light</vt:lpstr>
      <vt:lpstr>Calibri</vt:lpstr>
      <vt:lpstr>Calibri Light</vt:lpstr>
      <vt:lpstr>Calluna</vt:lpstr>
      <vt:lpstr>Georgia</vt:lpstr>
      <vt:lpstr>Wingdings</vt:lpstr>
      <vt:lpstr>Office Theme</vt:lpstr>
      <vt:lpstr>1_Office Theme</vt:lpstr>
      <vt:lpstr>CFD No. 23 (Folsom Ranch) Amended Improvement Area No. 3 and New Improvement Area No. 7 City Council Presentation-November 9, 2021</vt:lpstr>
      <vt:lpstr>CFD No. 23 - Amended IA No. 3 and New IA No. 7</vt:lpstr>
      <vt:lpstr>CFD No. 23 - Amended IA No. 3 and New IA No. 7</vt:lpstr>
      <vt:lpstr>PowerPoint Presentation</vt:lpstr>
      <vt:lpstr>CFD No. 23 - Amended IA No. 3 and New IA No. 7</vt:lpstr>
      <vt:lpstr>CFD No. 23 - Amended IA No. 3 and New IA No. 7</vt:lpstr>
      <vt:lpstr>CFD No. 23 - Amended IA No. 3 and New IA No. 7</vt:lpstr>
      <vt:lpstr>CFD No. 23 - Amended IA No. 3 and New IA No. 7</vt:lpstr>
      <vt:lpstr>CFD No. 23 - Amended IA No. 3 and New IA No. 7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Matthew</dc:creator>
  <cp:lastModifiedBy>Stacey Tamagni</cp:lastModifiedBy>
  <cp:revision>44</cp:revision>
  <cp:lastPrinted>2021-11-04T16:06:29Z</cp:lastPrinted>
  <dcterms:created xsi:type="dcterms:W3CDTF">2016-05-05T09:57:53Z</dcterms:created>
  <dcterms:modified xsi:type="dcterms:W3CDTF">2021-11-09T17:47:47Z</dcterms:modified>
</cp:coreProperties>
</file>