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61" r:id="rId4"/>
    <p:sldId id="258" r:id="rId5"/>
    <p:sldId id="263" r:id="rId6"/>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C7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4D770-2C02-4109-B3BE-887B2CE29154}" v="2" dt="2021-11-09T18:00:45.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83" autoAdjust="0"/>
    <p:restoredTop sz="58311" autoAdjust="0"/>
  </p:normalViewPr>
  <p:slideViewPr>
    <p:cSldViewPr snapToGrid="0">
      <p:cViewPr varScale="1">
        <p:scale>
          <a:sx n="66" d="100"/>
          <a:sy n="66" d="100"/>
        </p:scale>
        <p:origin x="17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Hanna" userId="b5620f16-646a-4221-a164-d090567373aa" providerId="ADAL" clId="{9684D770-2C02-4109-B3BE-887B2CE29154}"/>
    <pc:docChg chg="undo redo custSel addSld delSld modSld sldOrd modNotesMaster">
      <pc:chgData name="Elizabeth Hanna" userId="b5620f16-646a-4221-a164-d090567373aa" providerId="ADAL" clId="{9684D770-2C02-4109-B3BE-887B2CE29154}" dt="2021-11-10T00:01:21.063" v="4675" actId="20577"/>
      <pc:docMkLst>
        <pc:docMk/>
      </pc:docMkLst>
      <pc:sldChg chg="modSp mod modNotesTx">
        <pc:chgData name="Elizabeth Hanna" userId="b5620f16-646a-4221-a164-d090567373aa" providerId="ADAL" clId="{9684D770-2C02-4109-B3BE-887B2CE29154}" dt="2021-11-09T23:46:26.895" v="4538" actId="20577"/>
        <pc:sldMkLst>
          <pc:docMk/>
          <pc:sldMk cId="2557035569" sldId="256"/>
        </pc:sldMkLst>
        <pc:spChg chg="mod">
          <ac:chgData name="Elizabeth Hanna" userId="b5620f16-646a-4221-a164-d090567373aa" providerId="ADAL" clId="{9684D770-2C02-4109-B3BE-887B2CE29154}" dt="2021-11-09T23:38:14.339" v="4449" actId="255"/>
          <ac:spMkLst>
            <pc:docMk/>
            <pc:sldMk cId="2557035569" sldId="256"/>
            <ac:spMk id="2" creationId="{00000000-0000-0000-0000-000000000000}"/>
          </ac:spMkLst>
        </pc:spChg>
      </pc:sldChg>
      <pc:sldChg chg="modSp mod ord modNotesTx">
        <pc:chgData name="Elizabeth Hanna" userId="b5620f16-646a-4221-a164-d090567373aa" providerId="ADAL" clId="{9684D770-2C02-4109-B3BE-887B2CE29154}" dt="2021-11-09T23:57:24.595" v="4606" actId="20577"/>
        <pc:sldMkLst>
          <pc:docMk/>
          <pc:sldMk cId="1751834527" sldId="257"/>
        </pc:sldMkLst>
        <pc:spChg chg="mod">
          <ac:chgData name="Elizabeth Hanna" userId="b5620f16-646a-4221-a164-d090567373aa" providerId="ADAL" clId="{9684D770-2C02-4109-B3BE-887B2CE29154}" dt="2021-11-08T19:38:34.089" v="754" actId="20577"/>
          <ac:spMkLst>
            <pc:docMk/>
            <pc:sldMk cId="1751834527" sldId="257"/>
            <ac:spMk id="2" creationId="{72632BE8-92FD-43E9-B168-7FFD4635A79F}"/>
          </ac:spMkLst>
        </pc:spChg>
        <pc:spChg chg="mod">
          <ac:chgData name="Elizabeth Hanna" userId="b5620f16-646a-4221-a164-d090567373aa" providerId="ADAL" clId="{9684D770-2C02-4109-B3BE-887B2CE29154}" dt="2021-11-09T23:34:25.025" v="4381" actId="255"/>
          <ac:spMkLst>
            <pc:docMk/>
            <pc:sldMk cId="1751834527" sldId="257"/>
            <ac:spMk id="3" creationId="{30B4FEF3-7B99-45C0-9716-FCD077A762CD}"/>
          </ac:spMkLst>
        </pc:spChg>
      </pc:sldChg>
      <pc:sldChg chg="modSp mod modNotesTx">
        <pc:chgData name="Elizabeth Hanna" userId="b5620f16-646a-4221-a164-d090567373aa" providerId="ADAL" clId="{9684D770-2C02-4109-B3BE-887B2CE29154}" dt="2021-11-10T00:01:21.063" v="4675" actId="20577"/>
        <pc:sldMkLst>
          <pc:docMk/>
          <pc:sldMk cId="3496891132" sldId="258"/>
        </pc:sldMkLst>
        <pc:spChg chg="mod">
          <ac:chgData name="Elizabeth Hanna" userId="b5620f16-646a-4221-a164-d090567373aa" providerId="ADAL" clId="{9684D770-2C02-4109-B3BE-887B2CE29154}" dt="2021-11-08T20:17:36.401" v="1103" actId="20577"/>
          <ac:spMkLst>
            <pc:docMk/>
            <pc:sldMk cId="3496891132" sldId="258"/>
            <ac:spMk id="2" creationId="{D74C40C4-AD7B-4653-94A1-C2CCA99C71D4}"/>
          </ac:spMkLst>
        </pc:spChg>
        <pc:spChg chg="mod">
          <ac:chgData name="Elizabeth Hanna" userId="b5620f16-646a-4221-a164-d090567373aa" providerId="ADAL" clId="{9684D770-2C02-4109-B3BE-887B2CE29154}" dt="2021-11-09T21:37:23.262" v="4016" actId="14100"/>
          <ac:spMkLst>
            <pc:docMk/>
            <pc:sldMk cId="3496891132" sldId="258"/>
            <ac:spMk id="4" creationId="{F187F17D-F01E-4CA3-A933-4BF46C3EF84E}"/>
          </ac:spMkLst>
        </pc:spChg>
      </pc:sldChg>
      <pc:sldChg chg="del">
        <pc:chgData name="Elizabeth Hanna" userId="b5620f16-646a-4221-a164-d090567373aa" providerId="ADAL" clId="{9684D770-2C02-4109-B3BE-887B2CE29154}" dt="2021-11-08T23:51:32.964" v="1779" actId="47"/>
        <pc:sldMkLst>
          <pc:docMk/>
          <pc:sldMk cId="2795244789" sldId="259"/>
        </pc:sldMkLst>
      </pc:sldChg>
      <pc:sldChg chg="addSp delSp modSp mod modNotesTx">
        <pc:chgData name="Elizabeth Hanna" userId="b5620f16-646a-4221-a164-d090567373aa" providerId="ADAL" clId="{9684D770-2C02-4109-B3BE-887B2CE29154}" dt="2021-11-09T23:48:47.251" v="4600" actId="20577"/>
        <pc:sldMkLst>
          <pc:docMk/>
          <pc:sldMk cId="3401320756" sldId="261"/>
        </pc:sldMkLst>
        <pc:spChg chg="mod">
          <ac:chgData name="Elizabeth Hanna" userId="b5620f16-646a-4221-a164-d090567373aa" providerId="ADAL" clId="{9684D770-2C02-4109-B3BE-887B2CE29154}" dt="2021-11-09T23:48:47.251" v="4600" actId="20577"/>
          <ac:spMkLst>
            <pc:docMk/>
            <pc:sldMk cId="3401320756" sldId="261"/>
            <ac:spMk id="2" creationId="{E4E80552-A081-4F8A-8AD5-76DE9D8984A4}"/>
          </ac:spMkLst>
        </pc:spChg>
        <pc:spChg chg="mod">
          <ac:chgData name="Elizabeth Hanna" userId="b5620f16-646a-4221-a164-d090567373aa" providerId="ADAL" clId="{9684D770-2C02-4109-B3BE-887B2CE29154}" dt="2021-11-09T23:34:14.441" v="4379" actId="6549"/>
          <ac:spMkLst>
            <pc:docMk/>
            <pc:sldMk cId="3401320756" sldId="261"/>
            <ac:spMk id="3" creationId="{5248CBA2-AE0C-4D1B-A56E-56C20D26A53A}"/>
          </ac:spMkLst>
        </pc:spChg>
        <pc:spChg chg="add del">
          <ac:chgData name="Elizabeth Hanna" userId="b5620f16-646a-4221-a164-d090567373aa" providerId="ADAL" clId="{9684D770-2C02-4109-B3BE-887B2CE29154}" dt="2021-11-09T23:34:16.193" v="4380" actId="22"/>
          <ac:spMkLst>
            <pc:docMk/>
            <pc:sldMk cId="3401320756" sldId="261"/>
            <ac:spMk id="5" creationId="{AC8476B8-FE0B-4ACA-AE3D-313520CDAAA5}"/>
          </ac:spMkLst>
        </pc:spChg>
      </pc:sldChg>
      <pc:sldChg chg="new del ord">
        <pc:chgData name="Elizabeth Hanna" userId="b5620f16-646a-4221-a164-d090567373aa" providerId="ADAL" clId="{9684D770-2C02-4109-B3BE-887B2CE29154}" dt="2021-11-08T18:49:04.218" v="89" actId="47"/>
        <pc:sldMkLst>
          <pc:docMk/>
          <pc:sldMk cId="3123046145" sldId="262"/>
        </pc:sldMkLst>
      </pc:sldChg>
      <pc:sldChg chg="modSp new mod modNotesTx">
        <pc:chgData name="Elizabeth Hanna" userId="b5620f16-646a-4221-a164-d090567373aa" providerId="ADAL" clId="{9684D770-2C02-4109-B3BE-887B2CE29154}" dt="2021-11-09T23:45:26.631" v="4505" actId="5793"/>
        <pc:sldMkLst>
          <pc:docMk/>
          <pc:sldMk cId="1962170393" sldId="263"/>
        </pc:sldMkLst>
        <pc:spChg chg="mod">
          <ac:chgData name="Elizabeth Hanna" userId="b5620f16-646a-4221-a164-d090567373aa" providerId="ADAL" clId="{9684D770-2C02-4109-B3BE-887B2CE29154}" dt="2021-11-09T22:48:31.868" v="4017" actId="20577"/>
          <ac:spMkLst>
            <pc:docMk/>
            <pc:sldMk cId="1962170393" sldId="263"/>
            <ac:spMk id="2" creationId="{1ACB5B7B-781C-49F8-8DA7-BF891BCC8EDF}"/>
          </ac:spMkLst>
        </pc:spChg>
        <pc:spChg chg="mod">
          <ac:chgData name="Elizabeth Hanna" userId="b5620f16-646a-4221-a164-d090567373aa" providerId="ADAL" clId="{9684D770-2C02-4109-B3BE-887B2CE29154}" dt="2021-11-09T23:45:26.631" v="4505" actId="5793"/>
          <ac:spMkLst>
            <pc:docMk/>
            <pc:sldMk cId="1962170393" sldId="263"/>
            <ac:spMk id="3" creationId="{43DC1F51-A559-4647-92C7-FCD8156D0A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48711"/>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5231640" y="1"/>
            <a:ext cx="4002299" cy="348711"/>
          </a:xfrm>
          <a:prstGeom prst="rect">
            <a:avLst/>
          </a:prstGeom>
        </p:spPr>
        <p:txBody>
          <a:bodyPr vert="horz" lIns="92492" tIns="46246" rIns="92492" bIns="46246" rtlCol="0"/>
          <a:lstStyle>
            <a:lvl1pPr algn="r">
              <a:defRPr sz="1200"/>
            </a:lvl1pPr>
          </a:lstStyle>
          <a:p>
            <a:fld id="{8EFE251D-6919-4E22-9457-6A3DE4E37251}" type="datetimeFigureOut">
              <a:rPr lang="en-US" smtClean="0"/>
              <a:t>11/9/2021</a:t>
            </a:fld>
            <a:endParaRPr lang="en-US" dirty="0"/>
          </a:p>
        </p:txBody>
      </p:sp>
      <p:sp>
        <p:nvSpPr>
          <p:cNvPr id="4" name="Slide Image Placeholder 3"/>
          <p:cNvSpPr>
            <a:spLocks noGrp="1" noRot="1" noChangeAspect="1"/>
          </p:cNvSpPr>
          <p:nvPr>
            <p:ph type="sldImg" idx="2"/>
          </p:nvPr>
        </p:nvSpPr>
        <p:spPr>
          <a:xfrm>
            <a:off x="2533650" y="868363"/>
            <a:ext cx="4168775" cy="23463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44724"/>
            <a:ext cx="7388860" cy="2736593"/>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366"/>
            <a:ext cx="4002299" cy="348710"/>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40" y="6601366"/>
            <a:ext cx="4002299" cy="348710"/>
          </a:xfrm>
          <a:prstGeom prst="rect">
            <a:avLst/>
          </a:prstGeom>
        </p:spPr>
        <p:txBody>
          <a:bodyPr vert="horz" lIns="92492" tIns="46246" rIns="92492" bIns="46246" rtlCol="0" anchor="b"/>
          <a:lstStyle>
            <a:lvl1pPr algn="r">
              <a:defRPr sz="1200"/>
            </a:lvl1pPr>
          </a:lstStyle>
          <a:p>
            <a:fld id="{C5691AD1-D3DF-4580-89F8-6495A8B467DC}" type="slidenum">
              <a:rPr lang="en-US" smtClean="0"/>
              <a:t>‹#›</a:t>
            </a:fld>
            <a:endParaRPr lang="en-US" dirty="0"/>
          </a:p>
        </p:txBody>
      </p:sp>
    </p:spTree>
    <p:extLst>
      <p:ext uri="{BB962C8B-B14F-4D97-AF65-F5344CB8AC3E}">
        <p14:creationId xmlns:p14="http://schemas.microsoft.com/office/powerpoint/2010/main" val="352003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panose="02020603050405020304" pitchFamily="18" charset="0"/>
                <a:ea typeface="Times New Roman" panose="02020603050405020304" pitchFamily="18" charset="0"/>
              </a:rPr>
              <a:t>Mayor, Councilmembers, Elizabeth Hanna, Revenue Services Supervisor </a:t>
            </a:r>
          </a:p>
          <a:p>
            <a:endParaRPr lang="en-US" sz="1800"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latin typeface="+mn-lt"/>
              </a:rPr>
              <a:t>The topic of </a:t>
            </a:r>
            <a:r>
              <a:rPr lang="en-US" sz="1800" dirty="0">
                <a:effectLst/>
                <a:latin typeface="+mn-lt"/>
                <a:ea typeface="Times New Roman" panose="02020603050405020304" pitchFamily="18" charset="0"/>
              </a:rPr>
              <a:t>Responsible Parties for Municipal Services </a:t>
            </a:r>
            <a:r>
              <a:rPr lang="en-US" sz="1800" dirty="0">
                <a:latin typeface="+mn-lt"/>
              </a:rPr>
              <a:t>was first introduced as a scheduled presentation at the City Council meeting on October 12th. I am here this evening to review the background and  analysis on this topic, and recommend the </a:t>
            </a:r>
            <a:r>
              <a:rPr lang="en-US" sz="1800" dirty="0">
                <a:effectLst/>
                <a:latin typeface="+mn-lt"/>
                <a:ea typeface="Times New Roman" panose="02020603050405020304" pitchFamily="18" charset="0"/>
              </a:rPr>
              <a:t>first reading of Ordinance No. 1319 - Amending Section 3.20.040 of the Folsom Municipal Code Pertaining to Responsible Parties for Municipal Services.</a:t>
            </a:r>
          </a:p>
          <a:p>
            <a:endParaRPr lang="en-US" dirty="0"/>
          </a:p>
        </p:txBody>
      </p:sp>
      <p:sp>
        <p:nvSpPr>
          <p:cNvPr id="4" name="Slide Number Placeholder 3"/>
          <p:cNvSpPr>
            <a:spLocks noGrp="1"/>
          </p:cNvSpPr>
          <p:nvPr>
            <p:ph type="sldNum" sz="quarter" idx="5"/>
          </p:nvPr>
        </p:nvSpPr>
        <p:spPr/>
        <p:txBody>
          <a:bodyPr/>
          <a:lstStyle/>
          <a:p>
            <a:fld id="{C5691AD1-D3DF-4580-89F8-6495A8B467DC}" type="slidenum">
              <a:rPr lang="en-US" smtClean="0"/>
              <a:t>1</a:t>
            </a:fld>
            <a:endParaRPr lang="en-US" dirty="0"/>
          </a:p>
        </p:txBody>
      </p:sp>
    </p:spTree>
    <p:extLst>
      <p:ext uri="{BB962C8B-B14F-4D97-AF65-F5344CB8AC3E}">
        <p14:creationId xmlns:p14="http://schemas.microsoft.com/office/powerpoint/2010/main" val="193023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City of Folsom provides Water, Sewer, and/or Solid Waste services to residents. </a:t>
            </a:r>
            <a:r>
              <a:rPr lang="en-US" sz="1200" dirty="0">
                <a:effectLst/>
                <a:latin typeface="+mn-lt"/>
                <a:ea typeface="Times New Roman" panose="02020603050405020304" pitchFamily="18" charset="0"/>
              </a:rPr>
              <a:t>As a health and safety requirement, services are not terminated or interrupted in between occupants. </a:t>
            </a:r>
          </a:p>
          <a:p>
            <a:endParaRPr lang="en-US" sz="1200" dirty="0">
              <a:effectLst/>
              <a:latin typeface="+mn-lt"/>
              <a:ea typeface="Times New Roman" panose="02020603050405020304" pitchFamily="18" charset="0"/>
            </a:endParaRPr>
          </a:p>
          <a:p>
            <a:r>
              <a:rPr lang="en-US" sz="1200" dirty="0">
                <a:effectLst/>
                <a:latin typeface="+mn-lt"/>
                <a:ea typeface="Times New Roman" panose="02020603050405020304" pitchFamily="18" charset="0"/>
              </a:rPr>
              <a:t>With our current municipal or utility billing process, we allow both residential and commercial customers that are tenants to open utility accounts in their name. </a:t>
            </a:r>
          </a:p>
          <a:p>
            <a:endParaRPr lang="en-US" sz="1200" dirty="0">
              <a:effectLst/>
              <a:latin typeface="+mn-lt"/>
              <a:ea typeface="Times New Roman" panose="02020603050405020304" pitchFamily="18" charset="0"/>
            </a:endParaRPr>
          </a:p>
          <a:p>
            <a:r>
              <a:rPr lang="en-US" sz="1200" dirty="0">
                <a:effectLst/>
                <a:latin typeface="+mn-lt"/>
                <a:ea typeface="Times New Roman" panose="02020603050405020304" pitchFamily="18" charset="0"/>
              </a:rPr>
              <a:t>For residential properties, rental occupants can open an accounts if the real property owner has a current business license certificate and a deposit is added to the new utility account. </a:t>
            </a:r>
          </a:p>
          <a:p>
            <a:endParaRPr lang="en-US" sz="1200" dirty="0">
              <a:effectLst/>
              <a:latin typeface="+mn-lt"/>
              <a:ea typeface="Times New Roman" panose="02020603050405020304" pitchFamily="18" charset="0"/>
            </a:endParaRPr>
          </a:p>
          <a:p>
            <a:r>
              <a:rPr lang="en-US" sz="1200" dirty="0">
                <a:effectLst/>
                <a:latin typeface="+mn-lt"/>
                <a:ea typeface="Times New Roman" panose="02020603050405020304" pitchFamily="18" charset="0"/>
              </a:rPr>
              <a:t>For commercial accounts we allow a split bill amongst individual tenants for flat rate services provided to one parcel, in addition to sending bills for metered water service to the property manager. In some instances, will also split solid waste billing to send to an additional third-party bill pay company. This results in splitting and generating more than three bills for one parcel receiving service. </a:t>
            </a:r>
            <a:endParaRPr lang="en-US" sz="1200" i="1" dirty="0">
              <a:effectLst/>
              <a:latin typeface="+mn-lt"/>
              <a:ea typeface="Times New Roman" panose="02020603050405020304" pitchFamily="18" charset="0"/>
            </a:endParaRPr>
          </a:p>
          <a:p>
            <a:endParaRPr lang="en-US" sz="900" dirty="0">
              <a:effectLst/>
              <a:latin typeface="+mn-lt"/>
              <a:ea typeface="Times New Roman" panose="02020603050405020304" pitchFamily="18" charset="0"/>
            </a:endParaRPr>
          </a:p>
          <a:p>
            <a:endParaRPr lang="en-US" sz="900" dirty="0">
              <a:latin typeface="+mn-lt"/>
            </a:endParaRPr>
          </a:p>
          <a:p>
            <a:endParaRPr lang="en-US" sz="950" dirty="0"/>
          </a:p>
        </p:txBody>
      </p:sp>
      <p:sp>
        <p:nvSpPr>
          <p:cNvPr id="4" name="Slide Number Placeholder 3"/>
          <p:cNvSpPr>
            <a:spLocks noGrp="1"/>
          </p:cNvSpPr>
          <p:nvPr>
            <p:ph type="sldNum" sz="quarter" idx="5"/>
          </p:nvPr>
        </p:nvSpPr>
        <p:spPr/>
        <p:txBody>
          <a:bodyPr/>
          <a:lstStyle/>
          <a:p>
            <a:fld id="{C5691AD1-D3DF-4580-89F8-6495A8B467DC}" type="slidenum">
              <a:rPr lang="en-US" smtClean="0"/>
              <a:t>2</a:t>
            </a:fld>
            <a:endParaRPr lang="en-US" dirty="0"/>
          </a:p>
        </p:txBody>
      </p:sp>
    </p:spTree>
    <p:extLst>
      <p:ext uri="{BB962C8B-B14F-4D97-AF65-F5344CB8AC3E}">
        <p14:creationId xmlns:p14="http://schemas.microsoft.com/office/powerpoint/2010/main" val="93872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916"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We are the only agency surveyed in our region that allows for these utility services to transfer to a tenant and/or split these utility services amongst tenants on one parcel. </a:t>
            </a:r>
          </a:p>
          <a:p>
            <a:pPr defTabSz="924916"/>
            <a:endParaRPr lang="en-US" sz="1200" dirty="0">
              <a:effectLst/>
              <a:latin typeface="+mn-lt"/>
              <a:ea typeface="Times New Roman" panose="02020603050405020304" pitchFamily="18" charset="0"/>
            </a:endParaRPr>
          </a:p>
          <a:p>
            <a:pPr defTabSz="924916"/>
            <a:r>
              <a:rPr lang="en-US" sz="1200" dirty="0">
                <a:effectLst/>
                <a:latin typeface="+mn-lt"/>
                <a:ea typeface="Times New Roman" panose="02020603050405020304" pitchFamily="18" charset="0"/>
              </a:rPr>
              <a:t>This is due to the fact that California Health and Safety Code 5473 allows delinquent utility charges to be collected as a direct levy on the property tax roll. </a:t>
            </a:r>
          </a:p>
          <a:p>
            <a:pPr defTabSz="924916"/>
            <a:endParaRPr lang="en-US" sz="1200" dirty="0">
              <a:effectLst/>
              <a:latin typeface="+mn-lt"/>
              <a:ea typeface="Times New Roman" panose="02020603050405020304" pitchFamily="18" charset="0"/>
            </a:endParaRPr>
          </a:p>
          <a:p>
            <a:pPr defTabSz="924916"/>
            <a:r>
              <a:rPr lang="en-US" sz="1200" dirty="0">
                <a:effectLst/>
                <a:latin typeface="+mn-lt"/>
                <a:ea typeface="Times New Roman" panose="02020603050405020304" pitchFamily="18" charset="0"/>
              </a:rPr>
              <a:t>Folsom Municipal Code 3.20.040 also allows for unpaid charges to be collected on the property tax roll, and the Revenue Division administers this process annually. </a:t>
            </a:r>
          </a:p>
          <a:p>
            <a:pPr defTabSz="924916"/>
            <a:endParaRPr lang="en-US" sz="1200" dirty="0">
              <a:effectLst/>
              <a:latin typeface="+mn-lt"/>
              <a:ea typeface="Times New Roman" panose="02020603050405020304" pitchFamily="18" charset="0"/>
            </a:endParaRPr>
          </a:p>
          <a:p>
            <a:pPr defTabSz="924916"/>
            <a:r>
              <a:rPr lang="en-US" sz="1200" dirty="0">
                <a:effectLst/>
                <a:latin typeface="+mn-lt"/>
                <a:ea typeface="Times New Roman" panose="02020603050405020304" pitchFamily="18" charset="0"/>
              </a:rPr>
              <a:t>As the City has grown over the years, having utility accounts in the tenant’s name has resulted in a significant increase in staff time processing and managing tenant accounts, and presented unique challenges for the City to collect delinquent payments. </a:t>
            </a:r>
          </a:p>
          <a:p>
            <a:pPr defTabSz="924916"/>
            <a:endParaRPr lang="en-US" dirty="0"/>
          </a:p>
          <a:p>
            <a:pPr defTabSz="924916"/>
            <a:endParaRPr lang="en-US" dirty="0"/>
          </a:p>
        </p:txBody>
      </p:sp>
      <p:sp>
        <p:nvSpPr>
          <p:cNvPr id="4" name="Slide Number Placeholder 3"/>
          <p:cNvSpPr>
            <a:spLocks noGrp="1"/>
          </p:cNvSpPr>
          <p:nvPr>
            <p:ph type="sldNum" sz="quarter" idx="5"/>
          </p:nvPr>
        </p:nvSpPr>
        <p:spPr/>
        <p:txBody>
          <a:bodyPr/>
          <a:lstStyle/>
          <a:p>
            <a:fld id="{C5691AD1-D3DF-4580-89F8-6495A8B467DC}" type="slidenum">
              <a:rPr lang="en-US" smtClean="0"/>
              <a:t>3</a:t>
            </a:fld>
            <a:endParaRPr lang="en-US" dirty="0"/>
          </a:p>
        </p:txBody>
      </p:sp>
    </p:spTree>
    <p:extLst>
      <p:ext uri="{BB962C8B-B14F-4D97-AF65-F5344CB8AC3E}">
        <p14:creationId xmlns:p14="http://schemas.microsoft.com/office/powerpoint/2010/main" val="390892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000" dirty="0">
                <a:effectLst/>
                <a:latin typeface="+mn-lt"/>
                <a:ea typeface="Times New Roman" panose="02020603050405020304" pitchFamily="18" charset="0"/>
              </a:rPr>
              <a:t>The proposed ordinance amendment would identify that the owner of real property is responsible for municipal service charges. This is in accordance with California Health and Safety Code and current Folsom Municipal Code. Since property taxes are the responsibility of, and billed to, the real property owner, the best practice for these utility services is to also bill directly to the property owner. </a:t>
            </a:r>
          </a:p>
          <a:p>
            <a:pPr marL="0" marR="0" lvl="0" indent="0" algn="l" defTabSz="924916" rtl="0" eaLnBrk="1" fontAlgn="auto" latinLnBrk="0" hangingPunct="1">
              <a:lnSpc>
                <a:spcPct val="100000"/>
              </a:lnSpc>
              <a:spcBef>
                <a:spcPts val="0"/>
              </a:spcBef>
              <a:spcAft>
                <a:spcPts val="0"/>
              </a:spcAft>
              <a:buClrTx/>
              <a:buSzTx/>
              <a:buFontTx/>
              <a:buNone/>
              <a:tabLst/>
              <a:defRPr/>
            </a:pPr>
            <a:endParaRPr lang="en-US" sz="1000" dirty="0">
              <a:effectLst/>
              <a:latin typeface="+mn-lt"/>
              <a:ea typeface="Times New Roman" panose="02020603050405020304" pitchFamily="18" charset="0"/>
            </a:endParaRPr>
          </a:p>
          <a:p>
            <a:pPr marL="0" marR="0" lvl="0" indent="0" algn="l" defTabSz="924916" rtl="0" eaLnBrk="1" fontAlgn="auto" latinLnBrk="0" hangingPunct="1">
              <a:lnSpc>
                <a:spcPct val="100000"/>
              </a:lnSpc>
              <a:spcBef>
                <a:spcPts val="0"/>
              </a:spcBef>
              <a:spcAft>
                <a:spcPts val="0"/>
              </a:spcAft>
              <a:buClrTx/>
              <a:buSzTx/>
              <a:buFontTx/>
              <a:buNone/>
              <a:tabLst/>
              <a:defRPr/>
            </a:pPr>
            <a:r>
              <a:rPr lang="en-US" sz="1000" dirty="0">
                <a:effectLst/>
                <a:latin typeface="+mn-lt"/>
                <a:ea typeface="Times New Roman" panose="02020603050405020304" pitchFamily="18" charset="0"/>
              </a:rPr>
              <a:t>Rental properties located in American River Canyon are serviced by San Juan Water District are already subject to this practice with the water portion of their utility bill. El Dorado Irrigation District, which will serve a future portion of the Folsom Plan Area, also adheres to this practice. </a:t>
            </a:r>
          </a:p>
          <a:p>
            <a:pPr marL="0" marR="0" lvl="0" indent="0" algn="l" defTabSz="924916" rtl="0" eaLnBrk="1" fontAlgn="auto" latinLnBrk="0" hangingPunct="1">
              <a:lnSpc>
                <a:spcPct val="100000"/>
              </a:lnSpc>
              <a:spcBef>
                <a:spcPts val="0"/>
              </a:spcBef>
              <a:spcAft>
                <a:spcPts val="0"/>
              </a:spcAft>
              <a:buClrTx/>
              <a:buSzTx/>
              <a:buFontTx/>
              <a:buNone/>
              <a:tabLst/>
              <a:defRPr/>
            </a:pPr>
            <a:endParaRPr lang="en-US" sz="1000" dirty="0">
              <a:effectLst/>
              <a:latin typeface="+mn-lt"/>
              <a:ea typeface="Times New Roman" panose="02020603050405020304" pitchFamily="18" charset="0"/>
            </a:endParaRPr>
          </a:p>
          <a:p>
            <a:pPr marL="0" marR="0" lvl="0" indent="0" algn="l" defTabSz="924916" rtl="0" eaLnBrk="1" fontAlgn="auto" latinLnBrk="0" hangingPunct="1">
              <a:lnSpc>
                <a:spcPct val="100000"/>
              </a:lnSpc>
              <a:spcBef>
                <a:spcPts val="0"/>
              </a:spcBef>
              <a:spcAft>
                <a:spcPts val="0"/>
              </a:spcAft>
              <a:buClrTx/>
              <a:buSzTx/>
              <a:buFontTx/>
              <a:buNone/>
              <a:tabLst/>
              <a:defRPr/>
            </a:pPr>
            <a:r>
              <a:rPr lang="en-US" sz="1000" dirty="0">
                <a:effectLst/>
                <a:latin typeface="+mn-lt"/>
                <a:ea typeface="Times New Roman" panose="02020603050405020304" pitchFamily="18" charset="0"/>
              </a:rPr>
              <a:t>Thirty percent of the monthly turnover in utility accounts is due to changes in tenants, and the same amount of customer service time is spent identifying new account responsibility. The owner of a parcel is an official County recorded document that can be searched at any time by staff. </a:t>
            </a:r>
          </a:p>
          <a:p>
            <a:pPr marL="0" marR="0" lvl="0" indent="0" algn="l" defTabSz="924916" rtl="0" eaLnBrk="1" fontAlgn="auto" latinLnBrk="0" hangingPunct="1">
              <a:lnSpc>
                <a:spcPct val="100000"/>
              </a:lnSpc>
              <a:spcBef>
                <a:spcPts val="0"/>
              </a:spcBef>
              <a:spcAft>
                <a:spcPts val="0"/>
              </a:spcAft>
              <a:buClrTx/>
              <a:buSzTx/>
              <a:buFontTx/>
              <a:buNone/>
              <a:tabLst/>
              <a:defRPr/>
            </a:pPr>
            <a:endParaRPr lang="en-US" sz="1000" dirty="0">
              <a:effectLst/>
              <a:latin typeface="+mn-lt"/>
              <a:ea typeface="Times New Roman" panose="02020603050405020304" pitchFamily="18" charset="0"/>
            </a:endParaRPr>
          </a:p>
          <a:p>
            <a:pPr marL="0" marR="0" lvl="0" indent="0" algn="l" defTabSz="924916" rtl="0" eaLnBrk="1" fontAlgn="auto" latinLnBrk="0" hangingPunct="1">
              <a:lnSpc>
                <a:spcPct val="100000"/>
              </a:lnSpc>
              <a:spcBef>
                <a:spcPts val="0"/>
              </a:spcBef>
              <a:spcAft>
                <a:spcPts val="0"/>
              </a:spcAft>
              <a:buClrTx/>
              <a:buSzTx/>
              <a:buFontTx/>
              <a:buNone/>
              <a:tabLst/>
              <a:defRPr/>
            </a:pPr>
            <a:r>
              <a:rPr lang="en-US" sz="1000" dirty="0">
                <a:effectLst/>
                <a:latin typeface="+mn-lt"/>
                <a:ea typeface="Times New Roman" panose="02020603050405020304" pitchFamily="18" charset="0"/>
              </a:rPr>
              <a:t>This amendment allows the City to provide municipal service billing more efficiently, economically, and accurately. Property owners may, if they desire, contractually arrange with their tenants for making the utility payments. The City will provide an authorization form to property owners to allow tenants to receive a copy of the utility bill, provided the services remain in the property owner’s name, and the </a:t>
            </a:r>
            <a:r>
              <a:rPr lang="en-US" sz="1000" dirty="0">
                <a:solidFill>
                  <a:srgbClr val="000000"/>
                </a:solidFill>
                <a:effectLst/>
                <a:latin typeface="+mn-lt"/>
                <a:ea typeface="Times New Roman" panose="02020603050405020304" pitchFamily="18" charset="0"/>
              </a:rPr>
              <a:t> owner shall remain fully responsible and liable for the payment of service charges as if the bill had been sent to the owner. </a:t>
            </a:r>
          </a:p>
          <a:p>
            <a:pPr marL="0" marR="0" lvl="0" indent="0" algn="l" defTabSz="924916" rtl="0" eaLnBrk="1" fontAlgn="auto" latinLnBrk="0" hangingPunct="1">
              <a:lnSpc>
                <a:spcPct val="100000"/>
              </a:lnSpc>
              <a:spcBef>
                <a:spcPts val="0"/>
              </a:spcBef>
              <a:spcAft>
                <a:spcPts val="0"/>
              </a:spcAft>
              <a:buClrTx/>
              <a:buSzTx/>
              <a:buFontTx/>
              <a:buNone/>
              <a:tabLst/>
              <a:defRPr/>
            </a:pPr>
            <a:endParaRPr lang="en-US" sz="1000" dirty="0">
              <a:solidFill>
                <a:srgbClr val="000000"/>
              </a:solidFill>
              <a:latin typeface="+mn-lt"/>
              <a:ea typeface="Calibri" panose="020F0502020204030204" pitchFamily="34" charset="0"/>
              <a:cs typeface="Calibri" panose="020F0502020204030204" pitchFamily="34" charset="0"/>
            </a:endParaRPr>
          </a:p>
          <a:p>
            <a:pPr marL="0" marR="0" lvl="0" indent="0" algn="l" defTabSz="924916" rtl="0" eaLnBrk="1" fontAlgn="auto" latinLnBrk="0" hangingPunct="1">
              <a:lnSpc>
                <a:spcPct val="100000"/>
              </a:lnSpc>
              <a:spcBef>
                <a:spcPts val="0"/>
              </a:spcBef>
              <a:spcAft>
                <a:spcPts val="0"/>
              </a:spcAft>
              <a:buClrTx/>
              <a:buSzTx/>
              <a:buFontTx/>
              <a:buNone/>
              <a:tabLst/>
              <a:defRPr/>
            </a:pPr>
            <a:r>
              <a:rPr lang="en-US" sz="1000" b="0" dirty="0">
                <a:effectLst/>
                <a:latin typeface="+mn-lt"/>
                <a:ea typeface="Times New Roman" panose="02020603050405020304" pitchFamily="18" charset="0"/>
              </a:rPr>
              <a:t>The Revenue Division is recommending an 18-month transition after this ordinance is approved. As new rental starts are requested, staff will provide an explanation of the change in process, what this change means to them as a customer or property owner, and how a tenant can be authorized to receive a copy of the utility bill.  Additionally, it allows us to communicate with our commercial customers and property managers so the necessary steps can be taken for their transition. </a:t>
            </a:r>
            <a:endParaRPr lang="en-US" sz="1000" b="1" dirty="0">
              <a:effectLst/>
              <a:latin typeface="+mn-lt"/>
              <a:ea typeface="Times New Roman" panose="02020603050405020304" pitchFamily="18" charset="0"/>
            </a:endParaRPr>
          </a:p>
          <a:p>
            <a:pPr defTabSz="924916">
              <a:defRPr/>
            </a:pPr>
            <a:endParaRPr lang="en-US" sz="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3422" indent="-173422" defTabSz="924916">
              <a:buFontTx/>
              <a:buChar char="-"/>
              <a:defRPr/>
            </a:pPr>
            <a:endParaRPr lang="en-US" sz="900" dirty="0"/>
          </a:p>
          <a:p>
            <a:pPr marL="173422" indent="-173422" defTabSz="924916">
              <a:buFontTx/>
              <a:buChar char="-"/>
              <a:defRPr/>
            </a:pPr>
            <a:endParaRPr lang="en-US" sz="900" dirty="0"/>
          </a:p>
          <a:p>
            <a:endParaRPr lang="en-US" dirty="0"/>
          </a:p>
        </p:txBody>
      </p:sp>
      <p:sp>
        <p:nvSpPr>
          <p:cNvPr id="4" name="Slide Number Placeholder 3"/>
          <p:cNvSpPr>
            <a:spLocks noGrp="1"/>
          </p:cNvSpPr>
          <p:nvPr>
            <p:ph type="sldNum" sz="quarter" idx="5"/>
          </p:nvPr>
        </p:nvSpPr>
        <p:spPr/>
        <p:txBody>
          <a:bodyPr/>
          <a:lstStyle/>
          <a:p>
            <a:fld id="{C5691AD1-D3DF-4580-89F8-6495A8B467DC}" type="slidenum">
              <a:rPr lang="en-US" smtClean="0"/>
              <a:t>4</a:t>
            </a:fld>
            <a:endParaRPr lang="en-US" dirty="0"/>
          </a:p>
        </p:txBody>
      </p:sp>
    </p:spTree>
    <p:extLst>
      <p:ext uri="{BB962C8B-B14F-4D97-AF65-F5344CB8AC3E}">
        <p14:creationId xmlns:p14="http://schemas.microsoft.com/office/powerpoint/2010/main" val="152035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that, it is recommended that the City Council introduce and conduct the first reading of Ordinance No. 1319. Thank you. </a:t>
            </a:r>
          </a:p>
          <a:p>
            <a:endParaRPr lang="en-US" dirty="0"/>
          </a:p>
        </p:txBody>
      </p:sp>
      <p:sp>
        <p:nvSpPr>
          <p:cNvPr id="4" name="Slide Number Placeholder 3"/>
          <p:cNvSpPr>
            <a:spLocks noGrp="1"/>
          </p:cNvSpPr>
          <p:nvPr>
            <p:ph type="sldNum" sz="quarter" idx="5"/>
          </p:nvPr>
        </p:nvSpPr>
        <p:spPr/>
        <p:txBody>
          <a:bodyPr/>
          <a:lstStyle/>
          <a:p>
            <a:fld id="{C5691AD1-D3DF-4580-89F8-6495A8B467DC}" type="slidenum">
              <a:rPr lang="en-US" smtClean="0"/>
              <a:t>5</a:t>
            </a:fld>
            <a:endParaRPr lang="en-US" dirty="0"/>
          </a:p>
        </p:txBody>
      </p:sp>
    </p:spTree>
    <p:extLst>
      <p:ext uri="{BB962C8B-B14F-4D97-AF65-F5344CB8AC3E}">
        <p14:creationId xmlns:p14="http://schemas.microsoft.com/office/powerpoint/2010/main" val="2130528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96777" y="5298740"/>
            <a:ext cx="9144000" cy="1012950"/>
          </a:xfrm>
        </p:spPr>
        <p:txBody>
          <a:bodyPr anchor="ctr"/>
          <a:lstStyle>
            <a:lvl1pPr algn="l">
              <a:defRPr sz="6000" baseline="0">
                <a:solidFill>
                  <a:schemeClr val="bg1"/>
                </a:solidFill>
                <a:latin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135695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617242" cy="1325563"/>
          </a:xfrm>
        </p:spPr>
        <p:txBody>
          <a:bodyPr>
            <a:normAutofit/>
          </a:bodyPr>
          <a:lstStyle>
            <a:lvl1pPr>
              <a:defRPr sz="6000" baseline="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sz="4000">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406506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latin typeface="Georgia" panose="02040502050405020303" pitchFamily="18" charset="0"/>
                <a:cs typeface="Arial" panose="020B0604020202020204" pitchFamily="34" charset="0"/>
              </a:defRPr>
            </a:lvl1pPr>
          </a:lstStyle>
          <a:p>
            <a:r>
              <a:rPr lang="en-US" dirty="0"/>
              <a:t>Click to add title</a:t>
            </a:r>
          </a:p>
        </p:txBody>
      </p:sp>
      <p:sp>
        <p:nvSpPr>
          <p:cNvPr id="3" name="Text Placeholder 2"/>
          <p:cNvSpPr>
            <a:spLocks noGrp="1"/>
          </p:cNvSpPr>
          <p:nvPr>
            <p:ph type="body" idx="1" hasCustomPrompt="1"/>
          </p:nvPr>
        </p:nvSpPr>
        <p:spPr>
          <a:xfrm>
            <a:off x="831850" y="4589463"/>
            <a:ext cx="10515600" cy="1500187"/>
          </a:xfrm>
        </p:spPr>
        <p:txBody>
          <a:bodyPr>
            <a:normAutofit/>
          </a:bodyPr>
          <a:lstStyle>
            <a:lvl1pPr marL="0" indent="0">
              <a:buNone/>
              <a:defRPr sz="4000" b="1" baseline="0">
                <a:solidFill>
                  <a:srgbClr val="143C7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137720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593179" cy="1325563"/>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Content Placeholder 2"/>
          <p:cNvSpPr>
            <a:spLocks noGrp="1"/>
          </p:cNvSpPr>
          <p:nvPr>
            <p:ph sz="half" idx="1" hasCustomPrompt="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
        <p:nvSpPr>
          <p:cNvPr id="4" name="Content Placeholder 3"/>
          <p:cNvSpPr>
            <a:spLocks noGrp="1"/>
          </p:cNvSpPr>
          <p:nvPr>
            <p:ph sz="half" idx="2" hasCustomPrompt="1"/>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52390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0"/>
            <a:ext cx="9507370" cy="1325563"/>
          </a:xfrm>
        </p:spPr>
        <p:txBody>
          <a:bodyPr>
            <a:normAutofit/>
          </a:bodyPr>
          <a:lstStyle>
            <a:lvl1pPr>
              <a:defRPr sz="6000" baseline="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p:cNvSpPr>
            <a:spLocks noGrp="1"/>
          </p:cNvSpPr>
          <p:nvPr>
            <p:ph sz="quarter" idx="4" hasCustomPrompt="1"/>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388958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1540042"/>
            <a:ext cx="3932237" cy="1042570"/>
          </a:xfrm>
        </p:spPr>
        <p:txBody>
          <a:bodyPr anchor="b"/>
          <a:lstStyle>
            <a:lvl1pPr>
              <a:defRPr sz="3200">
                <a:latin typeface="Arial" panose="020B0604020202020204" pitchFamily="34" charset="0"/>
                <a:cs typeface="Arial" panose="020B0604020202020204" pitchFamily="34" charset="0"/>
              </a:defRPr>
            </a:lvl1pPr>
          </a:lstStyle>
          <a:p>
            <a:r>
              <a:rPr lang="en-US" dirty="0"/>
              <a:t>Click to add title</a:t>
            </a:r>
          </a:p>
        </p:txBody>
      </p:sp>
      <p:sp>
        <p:nvSpPr>
          <p:cNvPr id="3" name="Picture Placeholder 2"/>
          <p:cNvSpPr>
            <a:spLocks noGrp="1"/>
          </p:cNvSpPr>
          <p:nvPr>
            <p:ph type="pic" idx="1" hasCustomPrompt="1"/>
          </p:nvPr>
        </p:nvSpPr>
        <p:spPr>
          <a:xfrm>
            <a:off x="5183188" y="1540042"/>
            <a:ext cx="6172200" cy="4873625"/>
          </a:xfrm>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or content here</a:t>
            </a:r>
          </a:p>
        </p:txBody>
      </p:sp>
      <p:sp>
        <p:nvSpPr>
          <p:cNvPr id="4" name="Text Placeholder 3"/>
          <p:cNvSpPr>
            <a:spLocks noGrp="1"/>
          </p:cNvSpPr>
          <p:nvPr>
            <p:ph type="body" sz="half" idx="2" hasCustomPrompt="1"/>
          </p:nvPr>
        </p:nvSpPr>
        <p:spPr>
          <a:xfrm>
            <a:off x="839788" y="2602079"/>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a:t>
            </a:r>
          </a:p>
        </p:txBody>
      </p:sp>
    </p:spTree>
    <p:extLst>
      <p:ext uri="{BB962C8B-B14F-4D97-AF65-F5344CB8AC3E}">
        <p14:creationId xmlns:p14="http://schemas.microsoft.com/office/powerpoint/2010/main" val="40564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496926" cy="1325563"/>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154347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F9288-F186-429E-8A00-6FD29A87DB1F}" type="slidenum">
              <a:rPr lang="en-US" smtClean="0"/>
              <a:t>‹#›</a:t>
            </a:fld>
            <a:endParaRPr lang="en-US" dirty="0"/>
          </a:p>
        </p:txBody>
      </p:sp>
    </p:spTree>
    <p:extLst>
      <p:ext uri="{BB962C8B-B14F-4D97-AF65-F5344CB8AC3E}">
        <p14:creationId xmlns:p14="http://schemas.microsoft.com/office/powerpoint/2010/main" val="2018349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F83881-1DC1-4E37-B6FA-5003601B63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016" b="35803"/>
          <a:stretch/>
        </p:blipFill>
        <p:spPr>
          <a:xfrm>
            <a:off x="0" y="0"/>
            <a:ext cx="9776178" cy="4899378"/>
          </a:xfrm>
          <a:prstGeom prst="rect">
            <a:avLst/>
          </a:prstGeom>
        </p:spPr>
      </p:pic>
      <p:sp>
        <p:nvSpPr>
          <p:cNvPr id="2" name="Title 1"/>
          <p:cNvSpPr>
            <a:spLocks noGrp="1"/>
          </p:cNvSpPr>
          <p:nvPr>
            <p:ph type="ctrTitle"/>
          </p:nvPr>
        </p:nvSpPr>
        <p:spPr>
          <a:xfrm>
            <a:off x="296777" y="5298740"/>
            <a:ext cx="9605212" cy="1012950"/>
          </a:xfrm>
        </p:spPr>
        <p:txBody>
          <a:bodyPr>
            <a:normAutofit fontScale="90000"/>
          </a:bodyPr>
          <a:lstStyle/>
          <a:p>
            <a:r>
              <a:rPr lang="en-US" sz="6000" dirty="0">
                <a:effectLst/>
                <a:latin typeface="Times New Roman" panose="02020603050405020304" pitchFamily="18" charset="0"/>
                <a:ea typeface="Times New Roman" panose="02020603050405020304" pitchFamily="18" charset="0"/>
              </a:rPr>
              <a:t>Ordinance No. 1319 </a:t>
            </a:r>
            <a:br>
              <a:rPr lang="en-US" sz="60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Responsible Parties for Municipal Services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03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2BE8-92FD-43E9-B168-7FFD4635A79F}"/>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0B4FEF3-7B99-45C0-9716-FCD077A762CD}"/>
              </a:ext>
            </a:extLst>
          </p:cNvPr>
          <p:cNvSpPr>
            <a:spLocks noGrp="1"/>
          </p:cNvSpPr>
          <p:nvPr>
            <p:ph idx="1"/>
          </p:nvPr>
        </p:nvSpPr>
        <p:spPr>
          <a:xfrm>
            <a:off x="433137" y="1528011"/>
            <a:ext cx="10920663" cy="4648952"/>
          </a:xfrm>
        </p:spPr>
        <p:txBody>
          <a:bodyPr>
            <a:normAutofit/>
          </a:bodyPr>
          <a:lstStyle/>
          <a:p>
            <a:pPr lvl="1"/>
            <a:r>
              <a:rPr lang="en-US" sz="4000" dirty="0"/>
              <a:t>Municipal Services Provided </a:t>
            </a:r>
          </a:p>
          <a:p>
            <a:pPr lvl="2"/>
            <a:r>
              <a:rPr lang="en-US" sz="4000" dirty="0"/>
              <a:t>Water, Sewer and/or Solid Waste</a:t>
            </a:r>
          </a:p>
          <a:p>
            <a:pPr lvl="1"/>
            <a:r>
              <a:rPr lang="en-US" sz="4000" dirty="0"/>
              <a:t>Current Billing Process</a:t>
            </a:r>
          </a:p>
          <a:p>
            <a:pPr lvl="2"/>
            <a:r>
              <a:rPr lang="en-US" sz="4000" dirty="0"/>
              <a:t>Residential Accounts </a:t>
            </a:r>
          </a:p>
          <a:p>
            <a:pPr lvl="2"/>
            <a:r>
              <a:rPr lang="en-US" sz="4000" dirty="0"/>
              <a:t>Commercial Accounts </a:t>
            </a:r>
          </a:p>
          <a:p>
            <a:pPr marL="914400" lvl="2" indent="0">
              <a:buNone/>
            </a:pPr>
            <a:endParaRPr lang="en-US" dirty="0"/>
          </a:p>
        </p:txBody>
      </p:sp>
    </p:spTree>
    <p:extLst>
      <p:ext uri="{BB962C8B-B14F-4D97-AF65-F5344CB8AC3E}">
        <p14:creationId xmlns:p14="http://schemas.microsoft.com/office/powerpoint/2010/main" val="175183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80552-A081-4F8A-8AD5-76DE9D8984A4}"/>
              </a:ext>
            </a:extLst>
          </p:cNvPr>
          <p:cNvSpPr>
            <a:spLocks noGrp="1"/>
          </p:cNvSpPr>
          <p:nvPr>
            <p:ph type="title"/>
          </p:nvPr>
        </p:nvSpPr>
        <p:spPr/>
        <p:txBody>
          <a:bodyPr/>
          <a:lstStyle/>
          <a:p>
            <a:r>
              <a:rPr lang="en-US" dirty="0"/>
              <a:t>Background Continued </a:t>
            </a:r>
          </a:p>
        </p:txBody>
      </p:sp>
      <p:sp>
        <p:nvSpPr>
          <p:cNvPr id="3" name="Content Placeholder 2">
            <a:extLst>
              <a:ext uri="{FF2B5EF4-FFF2-40B4-BE49-F238E27FC236}">
                <a16:creationId xmlns:a16="http://schemas.microsoft.com/office/drawing/2014/main" id="{5248CBA2-AE0C-4D1B-A56E-56C20D26A53A}"/>
              </a:ext>
            </a:extLst>
          </p:cNvPr>
          <p:cNvSpPr>
            <a:spLocks noGrp="1"/>
          </p:cNvSpPr>
          <p:nvPr>
            <p:ph idx="1"/>
          </p:nvPr>
        </p:nvSpPr>
        <p:spPr>
          <a:xfrm>
            <a:off x="505326" y="1825625"/>
            <a:ext cx="10848474" cy="4351338"/>
          </a:xfrm>
        </p:spPr>
        <p:txBody>
          <a:bodyPr>
            <a:normAutofit lnSpcReduction="10000"/>
          </a:bodyPr>
          <a:lstStyle/>
          <a:p>
            <a:pPr>
              <a:lnSpc>
                <a:spcPct val="100000"/>
              </a:lnSpc>
            </a:pPr>
            <a:r>
              <a:rPr lang="en-US" dirty="0"/>
              <a:t>California Health and Safety Code section 5473</a:t>
            </a:r>
          </a:p>
          <a:p>
            <a:pPr>
              <a:lnSpc>
                <a:spcPct val="100000"/>
              </a:lnSpc>
            </a:pPr>
            <a:r>
              <a:rPr lang="en-US" dirty="0"/>
              <a:t>Folsom Municipal Code 3.20.040</a:t>
            </a:r>
          </a:p>
          <a:p>
            <a:pPr lvl="1">
              <a:lnSpc>
                <a:spcPct val="100000"/>
              </a:lnSpc>
            </a:pPr>
            <a:r>
              <a:rPr lang="en-US" sz="4000" dirty="0"/>
              <a:t>Unpaid charges may become a lien on any property to the extent authorized by law</a:t>
            </a:r>
          </a:p>
          <a:p>
            <a:pPr lvl="1">
              <a:lnSpc>
                <a:spcPct val="100000"/>
              </a:lnSpc>
            </a:pPr>
            <a:r>
              <a:rPr lang="en-US" sz="4000" dirty="0"/>
              <a:t>Annual direct levy process</a:t>
            </a:r>
          </a:p>
          <a:p>
            <a:pPr>
              <a:lnSpc>
                <a:spcPct val="100000"/>
              </a:lnSpc>
            </a:pPr>
            <a:r>
              <a:rPr lang="en-US" dirty="0"/>
              <a:t>Increased processing and administration  </a:t>
            </a:r>
          </a:p>
          <a:p>
            <a:pPr lvl="1">
              <a:lnSpc>
                <a:spcPct val="100000"/>
              </a:lnSpc>
            </a:pPr>
            <a:endParaRPr lang="en-US" sz="3200" dirty="0"/>
          </a:p>
        </p:txBody>
      </p:sp>
    </p:spTree>
    <p:extLst>
      <p:ext uri="{BB962C8B-B14F-4D97-AF65-F5344CB8AC3E}">
        <p14:creationId xmlns:p14="http://schemas.microsoft.com/office/powerpoint/2010/main" val="340132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40C4-AD7B-4653-94A1-C2CCA99C71D4}"/>
              </a:ext>
            </a:extLst>
          </p:cNvPr>
          <p:cNvSpPr>
            <a:spLocks noGrp="1"/>
          </p:cNvSpPr>
          <p:nvPr>
            <p:ph type="title"/>
          </p:nvPr>
        </p:nvSpPr>
        <p:spPr/>
        <p:txBody>
          <a:bodyPr>
            <a:normAutofit/>
          </a:bodyPr>
          <a:lstStyle/>
          <a:p>
            <a:r>
              <a:rPr lang="en-US" dirty="0"/>
              <a:t>Analysis</a:t>
            </a:r>
          </a:p>
        </p:txBody>
      </p:sp>
      <p:sp>
        <p:nvSpPr>
          <p:cNvPr id="4" name="Content Placeholder 2">
            <a:extLst>
              <a:ext uri="{FF2B5EF4-FFF2-40B4-BE49-F238E27FC236}">
                <a16:creationId xmlns:a16="http://schemas.microsoft.com/office/drawing/2014/main" id="{F187F17D-F01E-4CA3-A933-4BF46C3EF84E}"/>
              </a:ext>
            </a:extLst>
          </p:cNvPr>
          <p:cNvSpPr>
            <a:spLocks noGrp="1"/>
          </p:cNvSpPr>
          <p:nvPr>
            <p:ph idx="1"/>
          </p:nvPr>
        </p:nvSpPr>
        <p:spPr>
          <a:xfrm>
            <a:off x="445168" y="1825625"/>
            <a:ext cx="11165306" cy="4351338"/>
          </a:xfrm>
        </p:spPr>
        <p:txBody>
          <a:bodyPr>
            <a:normAutofit/>
          </a:bodyPr>
          <a:lstStyle/>
          <a:p>
            <a:r>
              <a:rPr lang="en-US" dirty="0"/>
              <a:t>Proposed amendment aligns with State and Folsom Municipal Code</a:t>
            </a:r>
          </a:p>
          <a:p>
            <a:r>
              <a:rPr lang="en-US" dirty="0"/>
              <a:t>American River Canyon and Folsom Plan Area</a:t>
            </a:r>
          </a:p>
          <a:p>
            <a:r>
              <a:rPr lang="en-US" dirty="0"/>
              <a:t>Increased accuracy and efficiency </a:t>
            </a:r>
          </a:p>
          <a:p>
            <a:r>
              <a:rPr lang="en-US" dirty="0"/>
              <a:t>Owner authorization form </a:t>
            </a:r>
          </a:p>
          <a:p>
            <a:r>
              <a:rPr lang="en-US" dirty="0"/>
              <a:t>18-month transition </a:t>
            </a:r>
          </a:p>
        </p:txBody>
      </p:sp>
    </p:spTree>
    <p:extLst>
      <p:ext uri="{BB962C8B-B14F-4D97-AF65-F5344CB8AC3E}">
        <p14:creationId xmlns:p14="http://schemas.microsoft.com/office/powerpoint/2010/main" val="349689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5B7B-781C-49F8-8DA7-BF891BCC8EDF}"/>
              </a:ext>
            </a:extLst>
          </p:cNvPr>
          <p:cNvSpPr>
            <a:spLocks noGrp="1"/>
          </p:cNvSpPr>
          <p:nvPr>
            <p:ph type="title"/>
          </p:nvPr>
        </p:nvSpPr>
        <p:spPr/>
        <p:txBody>
          <a:bodyPr/>
          <a:lstStyle/>
          <a:p>
            <a:r>
              <a:rPr lang="en-US" dirty="0"/>
              <a:t>Recommendation	</a:t>
            </a:r>
          </a:p>
        </p:txBody>
      </p:sp>
      <p:sp>
        <p:nvSpPr>
          <p:cNvPr id="3" name="Content Placeholder 2">
            <a:extLst>
              <a:ext uri="{FF2B5EF4-FFF2-40B4-BE49-F238E27FC236}">
                <a16:creationId xmlns:a16="http://schemas.microsoft.com/office/drawing/2014/main" id="{43DC1F51-A559-4647-92C7-FCD8156D0AA4}"/>
              </a:ext>
            </a:extLst>
          </p:cNvPr>
          <p:cNvSpPr>
            <a:spLocks noGrp="1"/>
          </p:cNvSpPr>
          <p:nvPr>
            <p:ph idx="1"/>
          </p:nvPr>
        </p:nvSpPr>
        <p:spPr/>
        <p:txBody>
          <a:bodyPr/>
          <a:lstStyle/>
          <a:p>
            <a:r>
              <a:rPr lang="en-US" dirty="0"/>
              <a:t>It is recommended that the City Council introduce and conduct the first reading of Ordinance No. 1319 </a:t>
            </a:r>
          </a:p>
        </p:txBody>
      </p:sp>
    </p:spTree>
    <p:extLst>
      <p:ext uri="{BB962C8B-B14F-4D97-AF65-F5344CB8AC3E}">
        <p14:creationId xmlns:p14="http://schemas.microsoft.com/office/powerpoint/2010/main" val="1962170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3" id="{54CA623D-F410-418B-B714-0654E259944E}" vid="{41E7EA36-A9D0-4AA6-ABC4-AE8531CAFB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PTT Template - Select a Photo</Template>
  <TotalTime>6946</TotalTime>
  <Words>868</Words>
  <Application>Microsoft Office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Georgia</vt:lpstr>
      <vt:lpstr>Times New Roman</vt:lpstr>
      <vt:lpstr>Office Theme</vt:lpstr>
      <vt:lpstr>Ordinance No. 1319  Responsible Parties for Municipal Services</vt:lpstr>
      <vt:lpstr>Background</vt:lpstr>
      <vt:lpstr>Background Continued </vt:lpstr>
      <vt:lpstr>Analysis</vt:lpstr>
      <vt:lpstr>Recommendation </vt:lpstr>
    </vt:vector>
  </TitlesOfParts>
  <Company>City of Folsom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Hanna</dc:creator>
  <cp:lastModifiedBy>Elizabeth Hanna</cp:lastModifiedBy>
  <cp:revision>13</cp:revision>
  <cp:lastPrinted>2021-11-10T00:46:00Z</cp:lastPrinted>
  <dcterms:created xsi:type="dcterms:W3CDTF">2021-09-10T16:22:35Z</dcterms:created>
  <dcterms:modified xsi:type="dcterms:W3CDTF">2021-11-10T00:50:31Z</dcterms:modified>
</cp:coreProperties>
</file>