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2" r:id="rId5"/>
    <p:sldId id="264" r:id="rId6"/>
    <p:sldId id="261" r:id="rId7"/>
    <p:sldId id="263" r:id="rId8"/>
    <p:sldId id="265"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C7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24" autoAdjust="0"/>
  </p:normalViewPr>
  <p:slideViewPr>
    <p:cSldViewPr snapToGrid="0">
      <p:cViewPr varScale="1">
        <p:scale>
          <a:sx n="86" d="100"/>
          <a:sy n="86" d="100"/>
        </p:scale>
        <p:origin x="14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6BBE07-856F-4F48-9455-9A4D8D77BE3B}" type="datetimeFigureOut">
              <a:rPr lang="en-US" smtClean="0"/>
              <a:t>11/9/2021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F86D925-4618-4BDF-AE04-2C273026D6EB}" type="slidenum">
              <a:rPr lang="en-US" smtClean="0"/>
              <a:t>‹#›</a:t>
            </a:fld>
            <a:endParaRPr lang="en-US" dirty="0"/>
          </a:p>
        </p:txBody>
      </p:sp>
    </p:spTree>
    <p:extLst>
      <p:ext uri="{BB962C8B-B14F-4D97-AF65-F5344CB8AC3E}">
        <p14:creationId xmlns:p14="http://schemas.microsoft.com/office/powerpoint/2010/main" val="124554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mayor Kozlowski and members of the council.</a:t>
            </a:r>
          </a:p>
          <a:p>
            <a:endParaRPr lang="en-US" dirty="0"/>
          </a:p>
          <a:p>
            <a:r>
              <a:rPr lang="en-US" dirty="0"/>
              <a:t>Marie McKeeth, General Services Manager for the Public Works Department. With me this evening is Sarah Isabel Moe, our new Recycling Supervisor who can help answer any questions.</a:t>
            </a:r>
          </a:p>
          <a:p>
            <a:endParaRPr lang="en-US" dirty="0"/>
          </a:p>
          <a:p>
            <a:r>
              <a:rPr lang="en-US" dirty="0"/>
              <a:t>In response to recent regulation, the Solid Waste Division is proposing to repeal and replace the existing ordinance relating to waste collection services.</a:t>
            </a:r>
          </a:p>
        </p:txBody>
      </p:sp>
      <p:sp>
        <p:nvSpPr>
          <p:cNvPr id="4" name="Slide Number Placeholder 3"/>
          <p:cNvSpPr>
            <a:spLocks noGrp="1"/>
          </p:cNvSpPr>
          <p:nvPr>
            <p:ph type="sldNum" sz="quarter" idx="5"/>
          </p:nvPr>
        </p:nvSpPr>
        <p:spPr/>
        <p:txBody>
          <a:bodyPr/>
          <a:lstStyle/>
          <a:p>
            <a:fld id="{7F86D925-4618-4BDF-AE04-2C273026D6EB}" type="slidenum">
              <a:rPr lang="en-US" smtClean="0"/>
              <a:t>1</a:t>
            </a:fld>
            <a:endParaRPr lang="en-US" dirty="0"/>
          </a:p>
        </p:txBody>
      </p:sp>
    </p:spTree>
    <p:extLst>
      <p:ext uri="{BB962C8B-B14F-4D97-AF65-F5344CB8AC3E}">
        <p14:creationId xmlns:p14="http://schemas.microsoft.com/office/powerpoint/2010/main" val="222407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200" dirty="0">
                <a:latin typeface="+mn-lt"/>
              </a:rPr>
              <a:t>Folsom Municipal Code chapter 8.32 governs waste collection activities within the City. It was last updated in 2006 to facilitate compliance with state recycling mandates.</a:t>
            </a:r>
          </a:p>
          <a:p>
            <a:pPr defTabSz="924916">
              <a:defRPr/>
            </a:pPr>
            <a:endParaRPr lang="en-US" sz="1200" dirty="0">
              <a:latin typeface="+mn-lt"/>
            </a:endParaRPr>
          </a:p>
          <a:p>
            <a:pPr defTabSz="924916">
              <a:defRPr/>
            </a:pPr>
            <a:r>
              <a:rPr lang="en-US" sz="1200" dirty="0">
                <a:latin typeface="+mn-lt"/>
              </a:rPr>
              <a:t>In 2016, Governor Brown signed into law Senate Bill 1383 setting methane reduction targets throughout the state. The primary goal of the law is to combat climate change, but the strategy to do this is to divert organic material from landfills. The decomposition of organic waste in landfills is the third largest source of methane in California.</a:t>
            </a:r>
          </a:p>
          <a:p>
            <a:pPr defTabSz="924916">
              <a:defRPr/>
            </a:pPr>
            <a:endParaRPr lang="en-US" sz="1200" dirty="0">
              <a:latin typeface="+mn-lt"/>
            </a:endParaRPr>
          </a:p>
          <a:p>
            <a:pPr defTabSz="924916">
              <a:defRPr/>
            </a:pPr>
            <a:r>
              <a:rPr lang="en-US" sz="1200" dirty="0">
                <a:latin typeface="+mn-lt"/>
              </a:rPr>
              <a:t>SB 1383 regulations require specific actions by jurisdictions to ensure organic waste does not end up in landfills. Many of these requirements are inconsistent with existing programs outlined in our code, or do not even exist. The proposed updates to the municipal code clearly provides the details </a:t>
            </a:r>
            <a:r>
              <a:rPr lang="en-US" sz="1200" dirty="0">
                <a:solidFill>
                  <a:srgbClr val="000000"/>
                </a:solidFill>
                <a:latin typeface="+mn-lt"/>
                <a:ea typeface="Times New Roman" panose="02020603050405020304" pitchFamily="18" charset="0"/>
              </a:rPr>
              <a:t>of collections, responsibilities, waivers, education and enforcement and other relevant topics surrounding the organics, recycling and garbage collection programs in accordance with SB 1383.</a:t>
            </a:r>
          </a:p>
          <a:p>
            <a:pPr defTabSz="924916">
              <a:defRPr/>
            </a:pPr>
            <a:endParaRPr lang="en-US" sz="1200" dirty="0">
              <a:solidFill>
                <a:srgbClr val="000000"/>
              </a:solidFill>
              <a:latin typeface="+mn-lt"/>
              <a:ea typeface="Times New Roman" panose="02020603050405020304" pitchFamily="18" charset="0"/>
            </a:endParaRPr>
          </a:p>
          <a:p>
            <a:pPr defTabSz="924916">
              <a:defRPr/>
            </a:pPr>
            <a:r>
              <a:rPr lang="en-US" sz="1200" dirty="0">
                <a:solidFill>
                  <a:srgbClr val="000000"/>
                </a:solidFill>
                <a:latin typeface="+mn-lt"/>
                <a:ea typeface="Times New Roman" panose="02020603050405020304" pitchFamily="18" charset="0"/>
              </a:rPr>
              <a:t>In addition, adopting an enforceable ordinance is a requirement of SB 1383 regulations.</a:t>
            </a:r>
            <a:endParaRPr lang="en-US" sz="1200" dirty="0">
              <a:latin typeface="+mn-lt"/>
            </a:endParaRPr>
          </a:p>
          <a:p>
            <a:pPr defTabSz="924916">
              <a:defRPr/>
            </a:pPr>
            <a:endParaRPr lang="en-US" sz="1200" dirty="0">
              <a:latin typeface="+mn-lt"/>
            </a:endParaRPr>
          </a:p>
          <a:p>
            <a:pPr defTabSz="924916">
              <a:defRPr/>
            </a:pPr>
            <a:r>
              <a:rPr lang="en-US" sz="1200" dirty="0">
                <a:latin typeface="+mn-lt"/>
              </a:rPr>
              <a:t>Due to the number of changes throughout the ordinance, a complete repeal and replace is being proposed. While some changes were made to clarify existing services (outdated references, definitions, consolidate language) the majority were to ensure the city is able to comply with SB 1383. </a:t>
            </a:r>
          </a:p>
          <a:p>
            <a:pPr defTabSz="924916">
              <a:defRPr/>
            </a:pPr>
            <a:endParaRPr lang="en-US" sz="1200" dirty="0">
              <a:latin typeface="+mn-lt"/>
            </a:endParaRPr>
          </a:p>
          <a:p>
            <a:pPr defTabSz="924916">
              <a:defRPr/>
            </a:pPr>
            <a:r>
              <a:rPr lang="en-US" sz="1200" dirty="0">
                <a:latin typeface="+mn-lt"/>
              </a:rPr>
              <a:t>For the remainder of my presentation, I will highlight the most significant updates.</a:t>
            </a:r>
          </a:p>
          <a:p>
            <a:pPr defTabSz="924916">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86D925-4618-4BDF-AE04-2C273026D6EB}" type="slidenum">
              <a:rPr lang="en-US" smtClean="0"/>
              <a:t>2</a:t>
            </a:fld>
            <a:endParaRPr lang="en-US" dirty="0"/>
          </a:p>
        </p:txBody>
      </p:sp>
    </p:spTree>
    <p:extLst>
      <p:ext uri="{BB962C8B-B14F-4D97-AF65-F5344CB8AC3E}">
        <p14:creationId xmlns:p14="http://schemas.microsoft.com/office/powerpoint/2010/main" val="276927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pPr>
            <a:r>
              <a:rPr lang="en-US" sz="1200" dirty="0">
                <a:solidFill>
                  <a:srgbClr val="000000"/>
                </a:solidFill>
                <a:latin typeface="+mn-lt"/>
                <a:ea typeface="Times New Roman" panose="02020603050405020304" pitchFamily="18" charset="0"/>
                <a:cs typeface="Times New Roman" panose="02020603050405020304" pitchFamily="18" charset="0"/>
              </a:rPr>
              <a:t>Currently residential participation in recycling and yard waste collection is optional. Even those who elect to participate may still throw yard waste or recyclables into their grey trash can at their discretion. In accordance with SB 1383, after the adoption of the new ordinance, placing items in the wrong can will be a violation of Folsom Municipal Code and subject to enforcement.</a:t>
            </a:r>
          </a:p>
          <a:p>
            <a:pPr fontAlgn="base">
              <a:lnSpc>
                <a:spcPct val="115000"/>
              </a:lnSpc>
            </a:pPr>
            <a:endParaRPr lang="en-US" sz="1200" dirty="0">
              <a:solidFill>
                <a:srgbClr val="000000"/>
              </a:solidFill>
              <a:latin typeface="+mn-lt"/>
              <a:ea typeface="Times New Roman" panose="02020603050405020304" pitchFamily="18" charset="0"/>
              <a:cs typeface="Times New Roman" panose="02020603050405020304" pitchFamily="18" charset="0"/>
            </a:endParaRPr>
          </a:p>
          <a:p>
            <a:pPr fontAlgn="base">
              <a:lnSpc>
                <a:spcPct val="115000"/>
              </a:lnSpc>
            </a:pPr>
            <a:r>
              <a:rPr lang="en-US" sz="1200" dirty="0">
                <a:solidFill>
                  <a:srgbClr val="000000"/>
                </a:solidFill>
                <a:latin typeface="+mn-lt"/>
                <a:ea typeface="Times New Roman" panose="02020603050405020304" pitchFamily="18" charset="0"/>
                <a:cs typeface="Times New Roman" panose="02020603050405020304" pitchFamily="18" charset="0"/>
              </a:rPr>
              <a:t>State law already requires businesses to have organics and recycling collection and SB 1383 expands on those requirements. The code revisions require containers to be used in accordance with program guidelines.</a:t>
            </a:r>
          </a:p>
          <a:p>
            <a:pPr fontAlgn="base">
              <a:lnSpc>
                <a:spcPct val="115000"/>
              </a:lnSpc>
            </a:pPr>
            <a:endParaRPr lang="en-US" sz="1200" dirty="0">
              <a:solidFill>
                <a:srgbClr val="000000"/>
              </a:solidFill>
              <a:latin typeface="+mn-lt"/>
              <a:ea typeface="Times New Roman" panose="02020603050405020304" pitchFamily="18" charset="0"/>
              <a:cs typeface="Times New Roman" panose="02020603050405020304" pitchFamily="18" charset="0"/>
            </a:endParaRPr>
          </a:p>
          <a:p>
            <a:pPr fontAlgn="base">
              <a:lnSpc>
                <a:spcPct val="115000"/>
              </a:lnSpc>
            </a:pPr>
            <a:r>
              <a:rPr lang="en-US" sz="1200" b="1" dirty="0">
                <a:solidFill>
                  <a:srgbClr val="000000"/>
                </a:solidFill>
                <a:latin typeface="+mn-lt"/>
                <a:ea typeface="Times New Roman" panose="02020603050405020304" pitchFamily="18" charset="0"/>
                <a:cs typeface="Times New Roman" panose="02020603050405020304" pitchFamily="18" charset="0"/>
              </a:rPr>
              <a:t>8.32.191 Sufficient service required.</a:t>
            </a:r>
            <a:endParaRPr lang="en-US" sz="1200" dirty="0">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86D925-4618-4BDF-AE04-2C273026D6EB}" type="slidenum">
              <a:rPr lang="en-US" smtClean="0"/>
              <a:t>3</a:t>
            </a:fld>
            <a:endParaRPr lang="en-US" dirty="0"/>
          </a:p>
        </p:txBody>
      </p:sp>
    </p:spTree>
    <p:extLst>
      <p:ext uri="{BB962C8B-B14F-4D97-AF65-F5344CB8AC3E}">
        <p14:creationId xmlns:p14="http://schemas.microsoft.com/office/powerpoint/2010/main" val="2092759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200" dirty="0">
                <a:latin typeface="+mn-lt"/>
                <a:ea typeface="Times New Roman" panose="02020603050405020304" pitchFamily="18" charset="0"/>
              </a:rPr>
              <a:t>Consistent with changes being proposed by the Finance Department to FMC section 3.20.040, the Waste &amp; Recycling code would make property owners responsible for utility bills. This has historically been a barrier to gaining compliance with mandatory commercial organics recycling. </a:t>
            </a:r>
          </a:p>
          <a:p>
            <a:endParaRPr lang="en-US" sz="1200" dirty="0">
              <a:latin typeface="+mn-lt"/>
            </a:endParaRPr>
          </a:p>
          <a:p>
            <a:r>
              <a:rPr lang="en-US" sz="1200" dirty="0">
                <a:latin typeface="+mn-lt"/>
                <a:ea typeface="Times New Roman" panose="02020603050405020304" pitchFamily="18" charset="0"/>
              </a:rPr>
              <a:t>Section 8.32.140 (B), charges for collection</a:t>
            </a:r>
            <a:endParaRPr lang="en-US" sz="1200" dirty="0">
              <a:latin typeface="+mn-lt"/>
            </a:endParaRPr>
          </a:p>
        </p:txBody>
      </p:sp>
      <p:sp>
        <p:nvSpPr>
          <p:cNvPr id="4" name="Slide Number Placeholder 3"/>
          <p:cNvSpPr>
            <a:spLocks noGrp="1"/>
          </p:cNvSpPr>
          <p:nvPr>
            <p:ph type="sldNum" sz="quarter" idx="5"/>
          </p:nvPr>
        </p:nvSpPr>
        <p:spPr/>
        <p:txBody>
          <a:bodyPr/>
          <a:lstStyle/>
          <a:p>
            <a:fld id="{7F86D925-4618-4BDF-AE04-2C273026D6EB}" type="slidenum">
              <a:rPr lang="en-US" smtClean="0"/>
              <a:t>4</a:t>
            </a:fld>
            <a:endParaRPr lang="en-US" dirty="0"/>
          </a:p>
        </p:txBody>
      </p:sp>
    </p:spTree>
    <p:extLst>
      <p:ext uri="{BB962C8B-B14F-4D97-AF65-F5344CB8AC3E}">
        <p14:creationId xmlns:p14="http://schemas.microsoft.com/office/powerpoint/2010/main" val="268477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mn-lt"/>
                <a:ea typeface="Times New Roman" panose="02020603050405020304" pitchFamily="18" charset="0"/>
              </a:rPr>
              <a:t>New sections</a:t>
            </a:r>
          </a:p>
          <a:p>
            <a:endParaRPr lang="en-US" sz="1200" dirty="0">
              <a:solidFill>
                <a:srgbClr val="000000"/>
              </a:solidFill>
              <a:latin typeface="+mn-lt"/>
              <a:ea typeface="Times New Roman" panose="02020603050405020304" pitchFamily="18" charset="0"/>
            </a:endParaRPr>
          </a:p>
          <a:p>
            <a:r>
              <a:rPr lang="en-US" sz="1200" dirty="0">
                <a:solidFill>
                  <a:srgbClr val="000000"/>
                </a:solidFill>
                <a:latin typeface="+mn-lt"/>
                <a:ea typeface="Times New Roman" panose="02020603050405020304" pitchFamily="18" charset="0"/>
              </a:rPr>
              <a:t>8.32.265 Requirements for Commercial Edible Food Generators</a:t>
            </a:r>
          </a:p>
          <a:p>
            <a:pPr defTabSz="924916">
              <a:defRPr/>
            </a:pPr>
            <a:r>
              <a:rPr lang="en-US" sz="1200" dirty="0">
                <a:solidFill>
                  <a:srgbClr val="000000"/>
                </a:solidFill>
                <a:latin typeface="+mn-lt"/>
                <a:ea typeface="Times New Roman" panose="02020603050405020304" pitchFamily="18" charset="0"/>
                <a:cs typeface="Times New Roman" panose="02020603050405020304" pitchFamily="18" charset="0"/>
              </a:rPr>
              <a:t>8.32.270 Requirements for Edible Food Recovery Organizations and Services. </a:t>
            </a:r>
          </a:p>
          <a:p>
            <a:pPr defTabSz="924916">
              <a:defRPr/>
            </a:pPr>
            <a:endParaRPr lang="en-US" sz="1200" dirty="0">
              <a:solidFill>
                <a:srgbClr val="000000"/>
              </a:solidFill>
              <a:latin typeface="+mn-lt"/>
              <a:ea typeface="Calibri" panose="020F0502020204030204" pitchFamily="34" charset="0"/>
              <a:cs typeface="Times New Roman" panose="02020603050405020304" pitchFamily="18" charset="0"/>
            </a:endParaRPr>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rPr>
              <a:t>Edible food recovery capacity planning and program will begin with “tier one” by 2022, including supermarkets, grocery stores with less than 10,000 square feet, food service providers, food distributors, and wholesale food vendors. “Tier two” will begin by 2024, to include restaurants with less than 250 seats or less than 5,000 square feet, hotels with food service and less than 200 rooms, health facilities with food service and less than 100 beds, large venues, large events, and schools with food service.</a:t>
            </a:r>
          </a:p>
          <a:p>
            <a:pPr defTabSz="924916">
              <a:defRPr/>
            </a:pPr>
            <a:endParaRPr lang="en-US" sz="1200" dirty="0">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86D925-4618-4BDF-AE04-2C273026D6EB}" type="slidenum">
              <a:rPr lang="en-US" smtClean="0"/>
              <a:t>5</a:t>
            </a:fld>
            <a:endParaRPr lang="en-US" dirty="0"/>
          </a:p>
        </p:txBody>
      </p:sp>
    </p:spTree>
    <p:extLst>
      <p:ext uri="{BB962C8B-B14F-4D97-AF65-F5344CB8AC3E}">
        <p14:creationId xmlns:p14="http://schemas.microsoft.com/office/powerpoint/2010/main" val="382386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fontAlgn="base">
              <a:lnSpc>
                <a:spcPct val="115000"/>
              </a:lnSpc>
              <a:spcAft>
                <a:spcPts val="1517"/>
              </a:spcAft>
              <a:defRPr/>
            </a:pPr>
            <a:r>
              <a:rPr lang="en-US" sz="1200" dirty="0">
                <a:latin typeface="+mn-lt"/>
              </a:rPr>
              <a:t>New section</a:t>
            </a:r>
          </a:p>
          <a:p>
            <a:pPr defTabSz="924916" fontAlgn="base">
              <a:lnSpc>
                <a:spcPct val="115000"/>
              </a:lnSpc>
              <a:spcAft>
                <a:spcPts val="1517"/>
              </a:spcAft>
              <a:defRPr/>
            </a:pPr>
            <a:endParaRPr lang="en-US" sz="1200" dirty="0">
              <a:latin typeface="+mn-lt"/>
            </a:endParaRPr>
          </a:p>
          <a:p>
            <a:pPr defTabSz="924916" fontAlgn="base">
              <a:lnSpc>
                <a:spcPct val="115000"/>
              </a:lnSpc>
              <a:spcAft>
                <a:spcPts val="1517"/>
              </a:spcAft>
              <a:defRPr/>
            </a:pPr>
            <a:r>
              <a:rPr lang="en-US" sz="1200" dirty="0">
                <a:latin typeface="+mn-lt"/>
              </a:rPr>
              <a:t>Although we have the authority to inspect under FMC 1.09.02, this section explicitly requires cooperation with random inspections. </a:t>
            </a:r>
          </a:p>
          <a:p>
            <a:pPr defTabSz="924916" fontAlgn="base">
              <a:lnSpc>
                <a:spcPct val="115000"/>
              </a:lnSpc>
              <a:spcAft>
                <a:spcPts val="1517"/>
              </a:spcAft>
              <a:defRPr/>
            </a:pPr>
            <a:endParaRPr lang="en-US" sz="1200" b="1" dirty="0">
              <a:solidFill>
                <a:srgbClr val="000000"/>
              </a:solidFill>
              <a:latin typeface="+mn-lt"/>
              <a:ea typeface="Times New Roman" panose="02020603050405020304" pitchFamily="18" charset="0"/>
              <a:cs typeface="Times New Roman" panose="02020603050405020304" pitchFamily="18" charset="0"/>
            </a:endParaRPr>
          </a:p>
          <a:p>
            <a:pPr defTabSz="924916" fontAlgn="base">
              <a:lnSpc>
                <a:spcPct val="115000"/>
              </a:lnSpc>
              <a:spcAft>
                <a:spcPts val="1517"/>
              </a:spcAft>
              <a:defRPr/>
            </a:pPr>
            <a:r>
              <a:rPr lang="en-US" sz="1200" dirty="0">
                <a:latin typeface="+mn-lt"/>
              </a:rPr>
              <a:t>Also, explicitly restricts access to residential interiors which may be helpful to alleviate any misconceptions. Residential inspections will be inspected when cans are set out for service.</a:t>
            </a:r>
          </a:p>
          <a:p>
            <a:pPr fontAlgn="base">
              <a:lnSpc>
                <a:spcPct val="115000"/>
              </a:lnSpc>
              <a:spcAft>
                <a:spcPts val="1517"/>
              </a:spcAft>
            </a:pPr>
            <a:endParaRPr lang="en-US" sz="1200" b="1" dirty="0">
              <a:solidFill>
                <a:srgbClr val="000000"/>
              </a:solidFill>
              <a:latin typeface="+mn-lt"/>
              <a:ea typeface="Times New Roman" panose="02020603050405020304" pitchFamily="18" charset="0"/>
              <a:cs typeface="Times New Roman" panose="02020603050405020304" pitchFamily="18" charset="0"/>
            </a:endParaRPr>
          </a:p>
          <a:p>
            <a:pPr defTabSz="924916" fontAlgn="base">
              <a:lnSpc>
                <a:spcPct val="115000"/>
              </a:lnSpc>
              <a:spcAft>
                <a:spcPts val="1517"/>
              </a:spcAft>
              <a:defRPr/>
            </a:pPr>
            <a:r>
              <a:rPr lang="en-US" sz="1200" dirty="0">
                <a:latin typeface="+mn-lt"/>
              </a:rPr>
              <a:t>8.32.275	Inspections and Investigations</a:t>
            </a:r>
          </a:p>
        </p:txBody>
      </p:sp>
      <p:sp>
        <p:nvSpPr>
          <p:cNvPr id="4" name="Slide Number Placeholder 3"/>
          <p:cNvSpPr>
            <a:spLocks noGrp="1"/>
          </p:cNvSpPr>
          <p:nvPr>
            <p:ph type="sldNum" sz="quarter" idx="5"/>
          </p:nvPr>
        </p:nvSpPr>
        <p:spPr/>
        <p:txBody>
          <a:bodyPr/>
          <a:lstStyle/>
          <a:p>
            <a:fld id="{7F86D925-4618-4BDF-AE04-2C273026D6EB}" type="slidenum">
              <a:rPr lang="en-US" smtClean="0"/>
              <a:t>6</a:t>
            </a:fld>
            <a:endParaRPr lang="en-US" dirty="0"/>
          </a:p>
        </p:txBody>
      </p:sp>
    </p:spTree>
    <p:extLst>
      <p:ext uri="{BB962C8B-B14F-4D97-AF65-F5344CB8AC3E}">
        <p14:creationId xmlns:p14="http://schemas.microsoft.com/office/powerpoint/2010/main" val="411148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recognition that this is a new program for residential customers, the enforcement section defines a period where the focus will be education rather than administrative penalties.</a:t>
            </a:r>
          </a:p>
          <a:p>
            <a:endParaRPr lang="en-US" sz="1200" dirty="0">
              <a:latin typeface="+mn-lt"/>
            </a:endParaRPr>
          </a:p>
          <a:p>
            <a:r>
              <a:rPr lang="en-US" sz="1200" dirty="0">
                <a:latin typeface="+mn-lt"/>
              </a:rPr>
              <a:t>Despite the focus on education, nothing in the chapter prohibits further enforcement action if education efforts are unsuccessful.</a:t>
            </a:r>
          </a:p>
          <a:p>
            <a:endParaRPr lang="en-US" sz="1200" dirty="0">
              <a:latin typeface="+mn-lt"/>
            </a:endParaRPr>
          </a:p>
          <a:p>
            <a:r>
              <a:rPr lang="en-US" sz="1200" dirty="0">
                <a:latin typeface="+mn-lt"/>
              </a:rPr>
              <a:t>There is no defined education period for businesses since organics recycling is already mandatory, but enforcement steps provide an opportunity to comply prior to administrative civil penalties.</a:t>
            </a:r>
          </a:p>
          <a:p>
            <a:endParaRPr lang="en-US" sz="1200" dirty="0">
              <a:latin typeface="+mn-lt"/>
            </a:endParaRPr>
          </a:p>
          <a:p>
            <a:r>
              <a:rPr lang="en-US" sz="1200" dirty="0">
                <a:latin typeface="+mn-lt"/>
              </a:rPr>
              <a:t>Penalty amounts were revised for compliance with SB 1383.</a:t>
            </a:r>
          </a:p>
          <a:p>
            <a:endParaRPr lang="en-US" sz="1200" dirty="0">
              <a:latin typeface="+mn-lt"/>
            </a:endParaRPr>
          </a:p>
          <a:p>
            <a:r>
              <a:rPr lang="en-US" sz="1200" dirty="0">
                <a:latin typeface="+mn-lt"/>
              </a:rPr>
              <a:t>8.32.280 Enforcement</a:t>
            </a:r>
          </a:p>
          <a:p>
            <a:pPr defTabSz="924916"/>
            <a:r>
              <a:rPr lang="en-US" sz="1200" dirty="0">
                <a:latin typeface="+mn-lt"/>
              </a:rPr>
              <a:t>8.32.285 Penalties</a:t>
            </a:r>
          </a:p>
        </p:txBody>
      </p:sp>
      <p:sp>
        <p:nvSpPr>
          <p:cNvPr id="4" name="Slide Number Placeholder 3"/>
          <p:cNvSpPr>
            <a:spLocks noGrp="1"/>
          </p:cNvSpPr>
          <p:nvPr>
            <p:ph type="sldNum" sz="quarter" idx="5"/>
          </p:nvPr>
        </p:nvSpPr>
        <p:spPr/>
        <p:txBody>
          <a:bodyPr/>
          <a:lstStyle/>
          <a:p>
            <a:fld id="{7F86D925-4618-4BDF-AE04-2C273026D6EB}" type="slidenum">
              <a:rPr lang="en-US" smtClean="0"/>
              <a:t>7</a:t>
            </a:fld>
            <a:endParaRPr lang="en-US" dirty="0"/>
          </a:p>
        </p:txBody>
      </p:sp>
    </p:spTree>
    <p:extLst>
      <p:ext uri="{BB962C8B-B14F-4D97-AF65-F5344CB8AC3E}">
        <p14:creationId xmlns:p14="http://schemas.microsoft.com/office/powerpoint/2010/main" val="296436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86D925-4618-4BDF-AE04-2C273026D6EB}" type="slidenum">
              <a:rPr lang="en-US" smtClean="0"/>
              <a:t>8</a:t>
            </a:fld>
            <a:endParaRPr lang="en-US" dirty="0"/>
          </a:p>
        </p:txBody>
      </p:sp>
    </p:spTree>
    <p:extLst>
      <p:ext uri="{BB962C8B-B14F-4D97-AF65-F5344CB8AC3E}">
        <p14:creationId xmlns:p14="http://schemas.microsoft.com/office/powerpoint/2010/main" val="3249942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6CE23-2493-4887-A732-CF57FCD48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8195" b="20316"/>
          <a:stretch/>
        </p:blipFill>
        <p:spPr>
          <a:xfrm>
            <a:off x="0" y="0"/>
            <a:ext cx="12192000" cy="499469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296777" y="5298740"/>
            <a:ext cx="9144000" cy="1012950"/>
          </a:xfrm>
        </p:spPr>
        <p:txBody>
          <a:bodyPr anchor="ctr"/>
          <a:lstStyle>
            <a:lvl1pPr algn="l">
              <a:defRPr sz="6000" baseline="0">
                <a:solidFill>
                  <a:schemeClr val="bg1"/>
                </a:solidFill>
                <a:latin typeface="Georgia" panose="02040502050405020303" pitchFamily="18" charset="0"/>
              </a:defRPr>
            </a:lvl1pPr>
          </a:lstStyle>
          <a:p>
            <a:r>
              <a:rPr lang="en-US" dirty="0"/>
              <a:t>Click to add title</a:t>
            </a:r>
          </a:p>
        </p:txBody>
      </p:sp>
    </p:spTree>
    <p:extLst>
      <p:ext uri="{BB962C8B-B14F-4D97-AF65-F5344CB8AC3E}">
        <p14:creationId xmlns:p14="http://schemas.microsoft.com/office/powerpoint/2010/main" val="135695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617242"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sz="4000">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40650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latin typeface="Georgia" panose="02040502050405020303" pitchFamily="18"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1850" y="4589463"/>
            <a:ext cx="10515600" cy="1500187"/>
          </a:xfrm>
        </p:spPr>
        <p:txBody>
          <a:bodyPr>
            <a:normAutofit/>
          </a:bodyPr>
          <a:lstStyle>
            <a:lvl1pPr marL="0" indent="0">
              <a:buNone/>
              <a:defRPr sz="4000" b="1" baseline="0">
                <a:solidFill>
                  <a:srgbClr val="143C7F"/>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37720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593179"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4" name="Content Placeholder 3"/>
          <p:cNvSpPr>
            <a:spLocks noGrp="1"/>
          </p:cNvSpPr>
          <p:nvPr>
            <p:ph sz="half" idx="2" hasCustomPrompt="1"/>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5239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0"/>
            <a:ext cx="9507370" cy="1325563"/>
          </a:xfrm>
        </p:spPr>
        <p:txBody>
          <a:bodyPr>
            <a:normAutofit/>
          </a:bodyPr>
          <a:lstStyle>
            <a:lvl1pPr>
              <a:defRPr sz="6000"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hasCustomPrompt="1"/>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stStyle>
          <a:p>
            <a:pPr lvl="0"/>
            <a:r>
              <a:rPr lang="en-US" dirty="0"/>
              <a:t>Click to add content</a:t>
            </a:r>
          </a:p>
        </p:txBody>
      </p:sp>
    </p:spTree>
    <p:extLst>
      <p:ext uri="{BB962C8B-B14F-4D97-AF65-F5344CB8AC3E}">
        <p14:creationId xmlns:p14="http://schemas.microsoft.com/office/powerpoint/2010/main" val="388958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1540042"/>
            <a:ext cx="3932237" cy="1042570"/>
          </a:xfrm>
        </p:spPr>
        <p:txBody>
          <a:bodyPr anchor="b"/>
          <a:lstStyle>
            <a:lvl1pPr>
              <a:defRPr sz="3200">
                <a:latin typeface="Arial" panose="020B0604020202020204" pitchFamily="34" charset="0"/>
                <a:cs typeface="Arial" panose="020B0604020202020204" pitchFamily="34" charset="0"/>
              </a:defRPr>
            </a:lvl1pPr>
          </a:lstStyle>
          <a:p>
            <a:r>
              <a:rPr lang="en-US" dirty="0"/>
              <a:t>Click to add title</a:t>
            </a:r>
          </a:p>
        </p:txBody>
      </p:sp>
      <p:sp>
        <p:nvSpPr>
          <p:cNvPr id="3" name="Picture Placeholder 2"/>
          <p:cNvSpPr>
            <a:spLocks noGrp="1"/>
          </p:cNvSpPr>
          <p:nvPr>
            <p:ph type="pic" idx="1" hasCustomPrompt="1"/>
          </p:nvPr>
        </p:nvSpPr>
        <p:spPr>
          <a:xfrm>
            <a:off x="5183188" y="1540042"/>
            <a:ext cx="6172200" cy="4873625"/>
          </a:xfrm>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or content here</a:t>
            </a:r>
          </a:p>
        </p:txBody>
      </p:sp>
      <p:sp>
        <p:nvSpPr>
          <p:cNvPr id="4" name="Text Placeholder 3"/>
          <p:cNvSpPr>
            <a:spLocks noGrp="1"/>
          </p:cNvSpPr>
          <p:nvPr>
            <p:ph type="body" sz="half" idx="2" hasCustomPrompt="1"/>
          </p:nvPr>
        </p:nvSpPr>
        <p:spPr>
          <a:xfrm>
            <a:off x="839788" y="2602079"/>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a:t>
            </a:r>
          </a:p>
        </p:txBody>
      </p:sp>
    </p:spTree>
    <p:extLst>
      <p:ext uri="{BB962C8B-B14F-4D97-AF65-F5344CB8AC3E}">
        <p14:creationId xmlns:p14="http://schemas.microsoft.com/office/powerpoint/2010/main" val="40564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0"/>
            <a:ext cx="9496926" cy="1325563"/>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54347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B0B2A-0360-4BCF-ACA4-3AAB2D110120}" type="datetimeFigureOut">
              <a:rPr lang="en-US" smtClean="0"/>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F9288-F186-429E-8A00-6FD29A87DB1F}" type="slidenum">
              <a:rPr lang="en-US" smtClean="0"/>
              <a:t>‹#›</a:t>
            </a:fld>
            <a:endParaRPr lang="en-US" dirty="0"/>
          </a:p>
        </p:txBody>
      </p:sp>
    </p:spTree>
    <p:extLst>
      <p:ext uri="{BB962C8B-B14F-4D97-AF65-F5344CB8AC3E}">
        <p14:creationId xmlns:p14="http://schemas.microsoft.com/office/powerpoint/2010/main" val="201834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9" y="5016137"/>
            <a:ext cx="9544594" cy="1584960"/>
          </a:xfrm>
        </p:spPr>
        <p:txBody>
          <a:bodyPr>
            <a:normAutofit fontScale="90000"/>
          </a:bodyPr>
          <a:lstStyle/>
          <a:p>
            <a:r>
              <a:rPr lang="en-US" dirty="0"/>
              <a:t>Waste &amp; Recycling Ordinance</a:t>
            </a:r>
            <a:br>
              <a:rPr lang="en-US" dirty="0"/>
            </a:br>
            <a:r>
              <a:rPr lang="en-US" sz="4400" dirty="0"/>
              <a:t>November 9, 2021</a:t>
            </a:r>
          </a:p>
        </p:txBody>
      </p:sp>
    </p:spTree>
    <p:extLst>
      <p:ext uri="{BB962C8B-B14F-4D97-AF65-F5344CB8AC3E}">
        <p14:creationId xmlns:p14="http://schemas.microsoft.com/office/powerpoint/2010/main" val="255703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49E6-5DDD-4C0A-B80F-05B882CAE38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E7AE3F8-86B4-4125-A11C-A421E8E1A3EB}"/>
              </a:ext>
            </a:extLst>
          </p:cNvPr>
          <p:cNvSpPr>
            <a:spLocks noGrp="1"/>
          </p:cNvSpPr>
          <p:nvPr>
            <p:ph idx="1"/>
          </p:nvPr>
        </p:nvSpPr>
        <p:spPr>
          <a:xfrm>
            <a:off x="389021" y="1645920"/>
            <a:ext cx="8609836" cy="4958080"/>
          </a:xfrm>
        </p:spPr>
        <p:txBody>
          <a:bodyPr>
            <a:normAutofit lnSpcReduction="10000"/>
          </a:bodyPr>
          <a:lstStyle/>
          <a:p>
            <a:pPr>
              <a:spcBef>
                <a:spcPts val="2400"/>
              </a:spcBef>
            </a:pPr>
            <a:r>
              <a:rPr lang="en-US" sz="3300" dirty="0"/>
              <a:t>FMC Chapter 8.32, Garbage Collection, was last updated in 2006.</a:t>
            </a:r>
          </a:p>
          <a:p>
            <a:pPr>
              <a:spcBef>
                <a:spcPts val="2400"/>
              </a:spcBef>
            </a:pPr>
            <a:r>
              <a:rPr lang="en-US" sz="3300" dirty="0"/>
              <a:t>SB1383, California’s Short-Lived Climate Pollutant Reduction.</a:t>
            </a:r>
          </a:p>
          <a:p>
            <a:pPr>
              <a:spcBef>
                <a:spcPts val="2400"/>
              </a:spcBef>
            </a:pPr>
            <a:r>
              <a:rPr lang="en-US" sz="3300" dirty="0"/>
              <a:t>SB 1383 requires jurisdictions to adopt an enforceable ordinance requiring entities under its authority to comply with the regulations.</a:t>
            </a:r>
          </a:p>
          <a:p>
            <a:pPr>
              <a:spcBef>
                <a:spcPts val="1800"/>
              </a:spcBef>
            </a:pPr>
            <a:r>
              <a:rPr lang="en-US" sz="3300" dirty="0"/>
              <a:t>New title: “Waste and Recycling Collection”</a:t>
            </a:r>
          </a:p>
          <a:p>
            <a:pPr>
              <a:spcBef>
                <a:spcPts val="2400"/>
              </a:spcBef>
            </a:pPr>
            <a:endParaRPr lang="en-US" b="1" dirty="0">
              <a:effectLst/>
              <a:latin typeface="Arial" panose="020B0604020202020204" pitchFamily="34" charset="0"/>
            </a:endParaRPr>
          </a:p>
          <a:p>
            <a:endParaRPr lang="en-US" dirty="0"/>
          </a:p>
          <a:p>
            <a:endParaRPr lang="en-US" dirty="0"/>
          </a:p>
        </p:txBody>
      </p:sp>
      <p:pic>
        <p:nvPicPr>
          <p:cNvPr id="5" name="Picture 4">
            <a:extLst>
              <a:ext uri="{FF2B5EF4-FFF2-40B4-BE49-F238E27FC236}">
                <a16:creationId xmlns:a16="http://schemas.microsoft.com/office/drawing/2014/main" id="{2576663C-FA1E-42F8-A517-30AB4A79E4DD}"/>
              </a:ext>
            </a:extLst>
          </p:cNvPr>
          <p:cNvPicPr>
            <a:picLocks noChangeAspect="1"/>
          </p:cNvPicPr>
          <p:nvPr/>
        </p:nvPicPr>
        <p:blipFill rotWithShape="1">
          <a:blip r:embed="rId3"/>
          <a:srcRect l="53293" t="1524" r="12576" b="1334"/>
          <a:stretch/>
        </p:blipFill>
        <p:spPr>
          <a:xfrm>
            <a:off x="9114971" y="1693091"/>
            <a:ext cx="2888343" cy="4623977"/>
          </a:xfrm>
          <a:prstGeom prst="rect">
            <a:avLst/>
          </a:prstGeom>
        </p:spPr>
      </p:pic>
    </p:spTree>
    <p:extLst>
      <p:ext uri="{BB962C8B-B14F-4D97-AF65-F5344CB8AC3E}">
        <p14:creationId xmlns:p14="http://schemas.microsoft.com/office/powerpoint/2010/main" val="163731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BC13-2457-4B0B-98BC-41344DE69494}"/>
              </a:ext>
            </a:extLst>
          </p:cNvPr>
          <p:cNvSpPr>
            <a:spLocks noGrp="1"/>
          </p:cNvSpPr>
          <p:nvPr>
            <p:ph type="title"/>
          </p:nvPr>
        </p:nvSpPr>
        <p:spPr>
          <a:xfrm>
            <a:off x="351319" y="0"/>
            <a:ext cx="9617242" cy="1325563"/>
          </a:xfrm>
        </p:spPr>
        <p:txBody>
          <a:bodyPr>
            <a:normAutofit/>
          </a:bodyPr>
          <a:lstStyle/>
          <a:p>
            <a:r>
              <a:rPr lang="en-US" dirty="0"/>
              <a:t>1. Mandatory Participation</a:t>
            </a:r>
          </a:p>
        </p:txBody>
      </p:sp>
      <p:sp>
        <p:nvSpPr>
          <p:cNvPr id="3" name="Content Placeholder 2">
            <a:extLst>
              <a:ext uri="{FF2B5EF4-FFF2-40B4-BE49-F238E27FC236}">
                <a16:creationId xmlns:a16="http://schemas.microsoft.com/office/drawing/2014/main" id="{936EDF95-06D7-4B86-80A1-0ED8C12DE3C2}"/>
              </a:ext>
            </a:extLst>
          </p:cNvPr>
          <p:cNvSpPr>
            <a:spLocks noGrp="1"/>
          </p:cNvSpPr>
          <p:nvPr>
            <p:ph idx="1"/>
          </p:nvPr>
        </p:nvSpPr>
        <p:spPr>
          <a:xfrm>
            <a:off x="351319" y="1564367"/>
            <a:ext cx="8154052" cy="4836431"/>
          </a:xfrm>
        </p:spPr>
        <p:txBody>
          <a:bodyPr>
            <a:normAutofit/>
          </a:bodyPr>
          <a:lstStyle/>
          <a:p>
            <a:r>
              <a:rPr lang="en-US" dirty="0"/>
              <a:t>All business and residents are subject to SB 1383.</a:t>
            </a:r>
          </a:p>
          <a:p>
            <a:pPr>
              <a:spcBef>
                <a:spcPts val="2400"/>
              </a:spcBef>
            </a:pPr>
            <a:r>
              <a:rPr lang="en-US" dirty="0"/>
              <a:t>All residents and businesses shall:</a:t>
            </a:r>
          </a:p>
          <a:p>
            <a:pPr lvl="1"/>
            <a:r>
              <a:rPr lang="en-US" sz="2800" dirty="0"/>
              <a:t>Accept garbage, recycling, and organics service sufficient to removed the amount generated.</a:t>
            </a:r>
          </a:p>
          <a:p>
            <a:pPr lvl="1"/>
            <a:r>
              <a:rPr lang="en-US" sz="2800" dirty="0"/>
              <a:t>Participate in the City’s organic waste collection service(s) by placing designated materials in designated containers.</a:t>
            </a:r>
          </a:p>
          <a:p>
            <a:endParaRPr lang="en-US" dirty="0"/>
          </a:p>
          <a:p>
            <a:endParaRPr lang="en-US" dirty="0"/>
          </a:p>
        </p:txBody>
      </p:sp>
      <p:pic>
        <p:nvPicPr>
          <p:cNvPr id="4" name="Picture 3">
            <a:extLst>
              <a:ext uri="{FF2B5EF4-FFF2-40B4-BE49-F238E27FC236}">
                <a16:creationId xmlns:a16="http://schemas.microsoft.com/office/drawing/2014/main" id="{032F0B4E-1A4F-4277-98A3-C64E3417A867}"/>
              </a:ext>
            </a:extLst>
          </p:cNvPr>
          <p:cNvPicPr>
            <a:picLocks noChangeAspect="1"/>
          </p:cNvPicPr>
          <p:nvPr/>
        </p:nvPicPr>
        <p:blipFill>
          <a:blip r:embed="rId3"/>
          <a:stretch>
            <a:fillRect/>
          </a:stretch>
        </p:blipFill>
        <p:spPr>
          <a:xfrm>
            <a:off x="8737600" y="1624598"/>
            <a:ext cx="3288139" cy="4776201"/>
          </a:xfrm>
          <a:prstGeom prst="rect">
            <a:avLst/>
          </a:prstGeom>
        </p:spPr>
      </p:pic>
    </p:spTree>
    <p:extLst>
      <p:ext uri="{BB962C8B-B14F-4D97-AF65-F5344CB8AC3E}">
        <p14:creationId xmlns:p14="http://schemas.microsoft.com/office/powerpoint/2010/main" val="239394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D8EE-0FAA-4577-A91F-98031E4EAEA1}"/>
              </a:ext>
            </a:extLst>
          </p:cNvPr>
          <p:cNvSpPr>
            <a:spLocks noGrp="1"/>
          </p:cNvSpPr>
          <p:nvPr>
            <p:ph type="title"/>
          </p:nvPr>
        </p:nvSpPr>
        <p:spPr/>
        <p:txBody>
          <a:bodyPr>
            <a:normAutofit fontScale="90000"/>
          </a:bodyPr>
          <a:lstStyle/>
          <a:p>
            <a:r>
              <a:rPr lang="en-US" dirty="0"/>
              <a:t>2. Establishes Responsibility</a:t>
            </a:r>
          </a:p>
        </p:txBody>
      </p:sp>
      <p:sp>
        <p:nvSpPr>
          <p:cNvPr id="3" name="Content Placeholder 2">
            <a:extLst>
              <a:ext uri="{FF2B5EF4-FFF2-40B4-BE49-F238E27FC236}">
                <a16:creationId xmlns:a16="http://schemas.microsoft.com/office/drawing/2014/main" id="{28EA3465-BB22-4640-95BF-71F1137BB0E6}"/>
              </a:ext>
            </a:extLst>
          </p:cNvPr>
          <p:cNvSpPr>
            <a:spLocks noGrp="1"/>
          </p:cNvSpPr>
          <p:nvPr>
            <p:ph idx="1"/>
          </p:nvPr>
        </p:nvSpPr>
        <p:spPr>
          <a:xfrm>
            <a:off x="838200" y="1538514"/>
            <a:ext cx="10515600" cy="4638449"/>
          </a:xfrm>
        </p:spPr>
        <p:txBody>
          <a:bodyPr/>
          <a:lstStyle/>
          <a:p>
            <a:r>
              <a:rPr lang="en-US" dirty="0"/>
              <a:t>When multiple tenants share solid waste containers, the property owner will be responsible for paying for services.</a:t>
            </a:r>
          </a:p>
          <a:p>
            <a:pPr>
              <a:spcBef>
                <a:spcPts val="2400"/>
              </a:spcBef>
            </a:pPr>
            <a:r>
              <a:rPr lang="en-US" dirty="0"/>
              <a:t>Current barrier to mandatory organics recycling compliance.</a:t>
            </a:r>
          </a:p>
          <a:p>
            <a:endParaRPr lang="en-US" dirty="0"/>
          </a:p>
        </p:txBody>
      </p:sp>
      <p:pic>
        <p:nvPicPr>
          <p:cNvPr id="4" name="Picture 3">
            <a:extLst>
              <a:ext uri="{FF2B5EF4-FFF2-40B4-BE49-F238E27FC236}">
                <a16:creationId xmlns:a16="http://schemas.microsoft.com/office/drawing/2014/main" id="{0C0CCB80-E6CE-4B34-B4CB-2286B4BCE668}"/>
              </a:ext>
            </a:extLst>
          </p:cNvPr>
          <p:cNvPicPr>
            <a:picLocks noChangeAspect="1"/>
          </p:cNvPicPr>
          <p:nvPr/>
        </p:nvPicPr>
        <p:blipFill>
          <a:blip r:embed="rId3"/>
          <a:stretch>
            <a:fillRect/>
          </a:stretch>
        </p:blipFill>
        <p:spPr>
          <a:xfrm>
            <a:off x="10202456" y="3878144"/>
            <a:ext cx="1627773" cy="2511770"/>
          </a:xfrm>
          <a:prstGeom prst="rect">
            <a:avLst/>
          </a:prstGeom>
        </p:spPr>
      </p:pic>
    </p:spTree>
    <p:extLst>
      <p:ext uri="{BB962C8B-B14F-4D97-AF65-F5344CB8AC3E}">
        <p14:creationId xmlns:p14="http://schemas.microsoft.com/office/powerpoint/2010/main" val="355305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D351-668E-4F3F-A010-A6A247BDB4BA}"/>
              </a:ext>
            </a:extLst>
          </p:cNvPr>
          <p:cNvSpPr>
            <a:spLocks noGrp="1"/>
          </p:cNvSpPr>
          <p:nvPr>
            <p:ph type="title"/>
          </p:nvPr>
        </p:nvSpPr>
        <p:spPr/>
        <p:txBody>
          <a:bodyPr/>
          <a:lstStyle/>
          <a:p>
            <a:r>
              <a:rPr lang="en-US" dirty="0"/>
              <a:t>3. Edible Food Recovery</a:t>
            </a:r>
          </a:p>
        </p:txBody>
      </p:sp>
      <p:sp>
        <p:nvSpPr>
          <p:cNvPr id="3" name="Content Placeholder 2">
            <a:extLst>
              <a:ext uri="{FF2B5EF4-FFF2-40B4-BE49-F238E27FC236}">
                <a16:creationId xmlns:a16="http://schemas.microsoft.com/office/drawing/2014/main" id="{915B8A8B-B184-4C5E-8FBB-C72A29473010}"/>
              </a:ext>
            </a:extLst>
          </p:cNvPr>
          <p:cNvSpPr>
            <a:spLocks noGrp="1"/>
          </p:cNvSpPr>
          <p:nvPr>
            <p:ph idx="1"/>
          </p:nvPr>
        </p:nvSpPr>
        <p:spPr>
          <a:xfrm>
            <a:off x="159657" y="3852919"/>
            <a:ext cx="10697028" cy="4351338"/>
          </a:xfrm>
        </p:spPr>
        <p:txBody>
          <a:bodyPr>
            <a:normAutofit/>
          </a:bodyPr>
          <a:lstStyle/>
          <a:p>
            <a:r>
              <a:rPr lang="en-US" dirty="0"/>
              <a:t>Commercial edible food generators shall:</a:t>
            </a:r>
          </a:p>
          <a:p>
            <a:pPr lvl="1"/>
            <a:r>
              <a:rPr lang="en-US" dirty="0"/>
              <a:t>Maximize edible food recovery</a:t>
            </a:r>
          </a:p>
          <a:p>
            <a:pPr lvl="1"/>
            <a:r>
              <a:rPr lang="en-US" dirty="0"/>
              <a:t>Contract with food recovery organization(s)</a:t>
            </a:r>
          </a:p>
          <a:p>
            <a:pPr lvl="1"/>
            <a:r>
              <a:rPr lang="en-US" dirty="0"/>
              <a:t>Allow for inspections</a:t>
            </a:r>
          </a:p>
          <a:p>
            <a:pPr lvl="1"/>
            <a:r>
              <a:rPr lang="en-US" dirty="0"/>
              <a:t>Maintains detailed records</a:t>
            </a:r>
          </a:p>
        </p:txBody>
      </p:sp>
      <p:pic>
        <p:nvPicPr>
          <p:cNvPr id="4" name="Picture 3">
            <a:extLst>
              <a:ext uri="{FF2B5EF4-FFF2-40B4-BE49-F238E27FC236}">
                <a16:creationId xmlns:a16="http://schemas.microsoft.com/office/drawing/2014/main" id="{A952EEE3-34E3-44E5-8656-C79105B11649}"/>
              </a:ext>
            </a:extLst>
          </p:cNvPr>
          <p:cNvPicPr>
            <a:picLocks noChangeAspect="1"/>
          </p:cNvPicPr>
          <p:nvPr/>
        </p:nvPicPr>
        <p:blipFill>
          <a:blip r:embed="rId3"/>
          <a:stretch>
            <a:fillRect/>
          </a:stretch>
        </p:blipFill>
        <p:spPr>
          <a:xfrm>
            <a:off x="7862318" y="4555873"/>
            <a:ext cx="4170025" cy="2066723"/>
          </a:xfrm>
          <a:prstGeom prst="rect">
            <a:avLst/>
          </a:prstGeom>
        </p:spPr>
      </p:pic>
      <p:sp>
        <p:nvSpPr>
          <p:cNvPr id="5" name="Content Placeholder 2">
            <a:extLst>
              <a:ext uri="{FF2B5EF4-FFF2-40B4-BE49-F238E27FC236}">
                <a16:creationId xmlns:a16="http://schemas.microsoft.com/office/drawing/2014/main" id="{FF2E3BC9-2652-4D27-9C8D-31AA3302E37F}"/>
              </a:ext>
            </a:extLst>
          </p:cNvPr>
          <p:cNvSpPr txBox="1">
            <a:spLocks/>
          </p:cNvSpPr>
          <p:nvPr/>
        </p:nvSpPr>
        <p:spPr>
          <a:xfrm>
            <a:off x="159657" y="1599407"/>
            <a:ext cx="11872686" cy="2103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Food recovery organizations &amp; services shall:</a:t>
            </a:r>
          </a:p>
          <a:p>
            <a:pPr lvl="1"/>
            <a:r>
              <a:rPr lang="en-US" dirty="0"/>
              <a:t>Maintain contact information for contracted food generators and recovery organizations</a:t>
            </a:r>
          </a:p>
          <a:p>
            <a:pPr lvl="1"/>
            <a:r>
              <a:rPr lang="en-US" dirty="0"/>
              <a:t>Maintain records of pounds of edible food from each generator and to each recovery organization per month</a:t>
            </a:r>
          </a:p>
          <a:p>
            <a:endParaRPr lang="en-US" dirty="0"/>
          </a:p>
        </p:txBody>
      </p:sp>
    </p:spTree>
    <p:extLst>
      <p:ext uri="{BB962C8B-B14F-4D97-AF65-F5344CB8AC3E}">
        <p14:creationId xmlns:p14="http://schemas.microsoft.com/office/powerpoint/2010/main" val="245381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7F92-4FBA-4723-8215-9093786411C4}"/>
              </a:ext>
            </a:extLst>
          </p:cNvPr>
          <p:cNvSpPr>
            <a:spLocks noGrp="1"/>
          </p:cNvSpPr>
          <p:nvPr>
            <p:ph type="title"/>
          </p:nvPr>
        </p:nvSpPr>
        <p:spPr>
          <a:xfrm>
            <a:off x="261257" y="0"/>
            <a:ext cx="10194185" cy="1325563"/>
          </a:xfrm>
        </p:spPr>
        <p:txBody>
          <a:bodyPr>
            <a:normAutofit fontScale="90000"/>
          </a:bodyPr>
          <a:lstStyle/>
          <a:p>
            <a:r>
              <a:rPr lang="en-US" dirty="0"/>
              <a:t>4. Inspections and Investigations </a:t>
            </a:r>
          </a:p>
        </p:txBody>
      </p:sp>
      <p:sp>
        <p:nvSpPr>
          <p:cNvPr id="3" name="Content Placeholder 2">
            <a:extLst>
              <a:ext uri="{FF2B5EF4-FFF2-40B4-BE49-F238E27FC236}">
                <a16:creationId xmlns:a16="http://schemas.microsoft.com/office/drawing/2014/main" id="{3DD046B1-6AFC-461E-A778-B1C2436A8707}"/>
              </a:ext>
            </a:extLst>
          </p:cNvPr>
          <p:cNvSpPr>
            <a:spLocks noGrp="1"/>
          </p:cNvSpPr>
          <p:nvPr>
            <p:ph idx="1"/>
          </p:nvPr>
        </p:nvSpPr>
        <p:spPr>
          <a:xfrm>
            <a:off x="261257" y="1825625"/>
            <a:ext cx="7691211" cy="4351338"/>
          </a:xfrm>
        </p:spPr>
        <p:txBody>
          <a:bodyPr/>
          <a:lstStyle/>
          <a:p>
            <a:r>
              <a:rPr lang="en-US" dirty="0"/>
              <a:t>Authority to conduct random inspections and investigations to verify compliance</a:t>
            </a:r>
          </a:p>
          <a:p>
            <a:pPr>
              <a:spcBef>
                <a:spcPts val="2400"/>
              </a:spcBef>
            </a:pPr>
            <a:r>
              <a:rPr lang="en-US" dirty="0"/>
              <a:t>Requires regulated entities to cooperate and allow access</a:t>
            </a:r>
          </a:p>
          <a:p>
            <a:endParaRPr lang="en-US" dirty="0"/>
          </a:p>
        </p:txBody>
      </p:sp>
      <p:pic>
        <p:nvPicPr>
          <p:cNvPr id="5" name="Picture 4">
            <a:extLst>
              <a:ext uri="{FF2B5EF4-FFF2-40B4-BE49-F238E27FC236}">
                <a16:creationId xmlns:a16="http://schemas.microsoft.com/office/drawing/2014/main" id="{B8E65FA7-64A0-4F78-8EB3-6B5B01FAA336}"/>
              </a:ext>
            </a:extLst>
          </p:cNvPr>
          <p:cNvPicPr>
            <a:picLocks noChangeAspect="1"/>
          </p:cNvPicPr>
          <p:nvPr/>
        </p:nvPicPr>
        <p:blipFill>
          <a:blip r:embed="rId3"/>
          <a:stretch>
            <a:fillRect/>
          </a:stretch>
        </p:blipFill>
        <p:spPr>
          <a:xfrm>
            <a:off x="7952468" y="2000250"/>
            <a:ext cx="4095750" cy="2857500"/>
          </a:xfrm>
          <a:prstGeom prst="rect">
            <a:avLst/>
          </a:prstGeom>
          <a:ln>
            <a:solidFill>
              <a:srgbClr val="002060"/>
            </a:solidFill>
          </a:ln>
        </p:spPr>
      </p:pic>
    </p:spTree>
    <p:extLst>
      <p:ext uri="{BB962C8B-B14F-4D97-AF65-F5344CB8AC3E}">
        <p14:creationId xmlns:p14="http://schemas.microsoft.com/office/powerpoint/2010/main" val="10020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2ECF-E9A4-4CA1-9E62-F19C1D0A1A44}"/>
              </a:ext>
            </a:extLst>
          </p:cNvPr>
          <p:cNvSpPr>
            <a:spLocks noGrp="1"/>
          </p:cNvSpPr>
          <p:nvPr>
            <p:ph type="title"/>
          </p:nvPr>
        </p:nvSpPr>
        <p:spPr/>
        <p:txBody>
          <a:bodyPr/>
          <a:lstStyle/>
          <a:p>
            <a:r>
              <a:rPr lang="en-US" dirty="0"/>
              <a:t>5. Enforcement</a:t>
            </a:r>
          </a:p>
        </p:txBody>
      </p:sp>
      <p:sp>
        <p:nvSpPr>
          <p:cNvPr id="3" name="Content Placeholder 2">
            <a:extLst>
              <a:ext uri="{FF2B5EF4-FFF2-40B4-BE49-F238E27FC236}">
                <a16:creationId xmlns:a16="http://schemas.microsoft.com/office/drawing/2014/main" id="{2C8EA316-7BFA-4256-945C-1B2C6384A011}"/>
              </a:ext>
            </a:extLst>
          </p:cNvPr>
          <p:cNvSpPr>
            <a:spLocks noGrp="1"/>
          </p:cNvSpPr>
          <p:nvPr>
            <p:ph idx="1"/>
          </p:nvPr>
        </p:nvSpPr>
        <p:spPr/>
        <p:txBody>
          <a:bodyPr/>
          <a:lstStyle/>
          <a:p>
            <a:r>
              <a:rPr lang="en-US" dirty="0"/>
              <a:t>Defines an education period for residential compliance</a:t>
            </a:r>
          </a:p>
          <a:p>
            <a:r>
              <a:rPr lang="en-US" dirty="0"/>
              <a:t>Defines enforcement procedures and give authority</a:t>
            </a:r>
          </a:p>
          <a:p>
            <a:r>
              <a:rPr lang="en-US" dirty="0"/>
              <a:t>Penalty amounts defined by SB 1383</a:t>
            </a:r>
          </a:p>
        </p:txBody>
      </p:sp>
      <p:pic>
        <p:nvPicPr>
          <p:cNvPr id="4" name="Picture 3">
            <a:extLst>
              <a:ext uri="{FF2B5EF4-FFF2-40B4-BE49-F238E27FC236}">
                <a16:creationId xmlns:a16="http://schemas.microsoft.com/office/drawing/2014/main" id="{E099744F-3CD4-4388-8888-05E8071AD854}"/>
              </a:ext>
            </a:extLst>
          </p:cNvPr>
          <p:cNvPicPr>
            <a:picLocks noChangeAspect="1"/>
          </p:cNvPicPr>
          <p:nvPr/>
        </p:nvPicPr>
        <p:blipFill>
          <a:blip r:embed="rId3"/>
          <a:stretch>
            <a:fillRect/>
          </a:stretch>
        </p:blipFill>
        <p:spPr>
          <a:xfrm>
            <a:off x="10455442" y="4001294"/>
            <a:ext cx="1627773" cy="2511770"/>
          </a:xfrm>
          <a:prstGeom prst="rect">
            <a:avLst/>
          </a:prstGeom>
        </p:spPr>
      </p:pic>
    </p:spTree>
    <p:extLst>
      <p:ext uri="{BB962C8B-B14F-4D97-AF65-F5344CB8AC3E}">
        <p14:creationId xmlns:p14="http://schemas.microsoft.com/office/powerpoint/2010/main" val="114226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7C17-F38B-4E69-A9BA-4FFD887C8AE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69FCD1A-8208-4407-B14A-4A92D83E42FB}"/>
              </a:ext>
            </a:extLst>
          </p:cNvPr>
          <p:cNvSpPr>
            <a:spLocks noGrp="1"/>
          </p:cNvSpPr>
          <p:nvPr>
            <p:ph idx="1"/>
          </p:nvPr>
        </p:nvSpPr>
        <p:spPr>
          <a:xfrm>
            <a:off x="838200" y="1944915"/>
            <a:ext cx="10515600" cy="4232048"/>
          </a:xfrm>
        </p:spPr>
        <p:txBody>
          <a:bodyPr>
            <a:normAutofit/>
          </a:bodyPr>
          <a:lstStyle/>
          <a:p>
            <a:pPr marL="0" indent="0" algn="ctr">
              <a:buNone/>
            </a:pPr>
            <a:endParaRPr lang="en-US" dirty="0"/>
          </a:p>
          <a:p>
            <a:pPr marL="0" indent="0" algn="ctr">
              <a:buNone/>
            </a:pPr>
            <a:endParaRPr lang="en-US" dirty="0"/>
          </a:p>
          <a:p>
            <a:pPr marL="0" indent="0" algn="ctr">
              <a:buNone/>
            </a:pPr>
            <a:r>
              <a:rPr lang="en-US" sz="4800" dirty="0"/>
              <a:t>Waste and Recycling Division</a:t>
            </a:r>
          </a:p>
          <a:p>
            <a:pPr marL="0" indent="0" algn="ctr">
              <a:buNone/>
            </a:pPr>
            <a:r>
              <a:rPr lang="en-US" sz="4800" dirty="0"/>
              <a:t>916.461.6730</a:t>
            </a:r>
          </a:p>
          <a:p>
            <a:pPr marL="0" indent="0" algn="ctr">
              <a:buNone/>
            </a:pPr>
            <a:r>
              <a:rPr lang="en-US" sz="4800" dirty="0"/>
              <a:t>solidwaste@folsom.ca.us</a:t>
            </a:r>
          </a:p>
        </p:txBody>
      </p:sp>
    </p:spTree>
    <p:extLst>
      <p:ext uri="{BB962C8B-B14F-4D97-AF65-F5344CB8AC3E}">
        <p14:creationId xmlns:p14="http://schemas.microsoft.com/office/powerpoint/2010/main" val="214084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3" id="{54CA623D-F410-418B-B714-0654E259944E}" vid="{41E7EA36-A9D0-4AA6-ABC4-AE8531CAFB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PTT Template - Select a Photo</Template>
  <TotalTime>365</TotalTime>
  <Words>1014</Words>
  <Application>Microsoft Office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Georgia</vt:lpstr>
      <vt:lpstr>Office Theme</vt:lpstr>
      <vt:lpstr>Waste &amp; Recycling Ordinance November 9, 2021</vt:lpstr>
      <vt:lpstr>Overview</vt:lpstr>
      <vt:lpstr>1. Mandatory Participation</vt:lpstr>
      <vt:lpstr>2. Establishes Responsibility</vt:lpstr>
      <vt:lpstr>3. Edible Food Recovery</vt:lpstr>
      <vt:lpstr>4. Inspections and Investigations </vt:lpstr>
      <vt:lpstr>5. Enforcement</vt:lpstr>
      <vt:lpstr>Questions?</vt:lpstr>
    </vt:vector>
  </TitlesOfParts>
  <Company>City of Folsom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McKeeth</dc:creator>
  <cp:lastModifiedBy>Marie McKeeth</cp:lastModifiedBy>
  <cp:revision>16</cp:revision>
  <cp:lastPrinted>2021-11-10T02:00:02Z</cp:lastPrinted>
  <dcterms:created xsi:type="dcterms:W3CDTF">2021-11-06T18:46:53Z</dcterms:created>
  <dcterms:modified xsi:type="dcterms:W3CDTF">2021-11-10T02:02:07Z</dcterms:modified>
</cp:coreProperties>
</file>