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620" r:id="rId2"/>
    <p:sldId id="626" r:id="rId3"/>
    <p:sldId id="571" r:id="rId4"/>
    <p:sldId id="449" r:id="rId5"/>
    <p:sldId id="627" r:id="rId6"/>
    <p:sldId id="605" r:id="rId7"/>
    <p:sldId id="628" r:id="rId8"/>
    <p:sldId id="581" r:id="rId9"/>
    <p:sldId id="512" r:id="rId10"/>
    <p:sldId id="451" r:id="rId11"/>
    <p:sldId id="631" r:id="rId12"/>
    <p:sldId id="624" r:id="rId13"/>
    <p:sldId id="633" r:id="rId14"/>
    <p:sldId id="632" r:id="rId15"/>
    <p:sldId id="458" r:id="rId16"/>
    <p:sldId id="636" r:id="rId17"/>
    <p:sldId id="635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658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789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920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051" algn="l" defTabSz="91426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00CC00"/>
    <a:srgbClr val="990099"/>
    <a:srgbClr val="66FF33"/>
    <a:srgbClr val="00CCFF"/>
    <a:srgbClr val="32EE44"/>
    <a:srgbClr val="FF00FF"/>
    <a:srgbClr val="3399FF"/>
    <a:srgbClr val="D85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397" autoAdjust="0"/>
    <p:restoredTop sz="94660"/>
  </p:normalViewPr>
  <p:slideViewPr>
    <p:cSldViewPr>
      <p:cViewPr varScale="1">
        <p:scale>
          <a:sx n="114" d="100"/>
          <a:sy n="114" d="100"/>
        </p:scale>
        <p:origin x="11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63A5AB9B-77BE-45F1-B8D5-A16FD88A0A15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F8C91C4-2A5B-47A2-9074-8610A3F64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>
            <a:lvl1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2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28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40" y="330200"/>
            <a:ext cx="9723437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08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>
            <a:lvl1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1pPr>
            <a:lvl2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2pPr>
            <a:lvl3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3pPr>
            <a:lvl4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4pPr>
            <a:lvl5pPr>
              <a:defRPr sz="2800">
                <a:solidFill>
                  <a:schemeClr val="tx1"/>
                </a:solidFill>
                <a:latin typeface="Arial Hebrew Light"/>
                <a:cs typeface="Arial Hebrew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8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49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2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19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42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9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12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8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8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9DA4493-6B3E-FC40-BF34-286EC3D7DEBB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1/6/2022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64005" tIns="32003" rIns="64005" bIns="32003"/>
          <a:lstStyle/>
          <a:p>
            <a:pPr defTabSz="457154" fontAlgn="auto">
              <a:spcBef>
                <a:spcPts val="0"/>
              </a:spcBef>
              <a:spcAft>
                <a:spcPts val="0"/>
              </a:spcAft>
            </a:pPr>
            <a:fld id="{4A71DD21-02E8-0740-B280-33B9D3334FFF}" type="slidenum">
              <a:rPr lang="en-US" smtClean="0">
                <a:solidFill>
                  <a:prstClr val="black"/>
                </a:solidFill>
                <a:latin typeface="Calibri"/>
              </a:rPr>
              <a:pPr defTabSz="45715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8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54" rtl="0" eaLnBrk="1" latinLnBrk="0" hangingPunct="1">
        <a:spcBef>
          <a:spcPct val="0"/>
        </a:spcBef>
        <a:buNone/>
        <a:defRPr sz="4200" kern="1200">
          <a:solidFill>
            <a:srgbClr val="26407C"/>
          </a:solidFill>
          <a:latin typeface="Calluna"/>
          <a:ea typeface="+mj-ea"/>
          <a:cs typeface="Calluna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2pPr>
      <a:lvl3pPr marL="1142886" indent="-228577" algn="l" defTabSz="457154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3pPr>
      <a:lvl4pPr marL="1600040" indent="-228577" algn="l" defTabSz="457154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4pPr>
      <a:lvl5pPr marL="2057194" indent="-228577" algn="l" defTabSz="457154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Hebrew Scholar Light"/>
          <a:ea typeface="+mn-ea"/>
          <a:cs typeface="Arial Hebrew Scholar Light"/>
        </a:defRPr>
      </a:lvl5pPr>
      <a:lvl6pPr marL="2514348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Toll Brothers at Folsom Ranch Phase 2 Subdivision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83820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86868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4E30A-4567-4279-80C8-EA40AC912EE4}"/>
              </a:ext>
            </a:extLst>
          </p:cNvPr>
          <p:cNvSpPr/>
          <p:nvPr/>
        </p:nvSpPr>
        <p:spPr>
          <a:xfrm>
            <a:off x="457200" y="2133600"/>
            <a:ext cx="82296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DDE3-9B8C-4864-9BF5-2F1D50B50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64BB44-9715-491D-A563-BBA14AC5FDC0}"/>
              </a:ext>
            </a:extLst>
          </p:cNvPr>
          <p:cNvSpPr/>
          <p:nvPr/>
        </p:nvSpPr>
        <p:spPr>
          <a:xfrm>
            <a:off x="457200" y="2286000"/>
            <a:ext cx="8229600" cy="23083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Small-Lot Vesting Tentative Subdivision Map and Minor Administrative Modification for Development of 329-Unit Active Adult Community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Measure W Open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DB6AFA6-058E-4D40-BB84-9DEF689B7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08874"/>
              </p:ext>
            </p:extLst>
          </p:nvPr>
        </p:nvGraphicFramePr>
        <p:xfrm>
          <a:off x="533400" y="1371599"/>
          <a:ext cx="8077199" cy="5257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5" name="Acrobat Document" r:id="rId3" imgW="11658331" imgH="7543680" progId="AcroExch.Document.DC">
                  <p:embed/>
                </p:oleObj>
              </mc:Choice>
              <mc:Fallback>
                <p:oleObj name="Acrobat Document" r:id="rId3" imgW="11658331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371599"/>
                        <a:ext cx="8077199" cy="5257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7B51004-28D5-44C3-AF8F-5DCA78C63B5E}"/>
              </a:ext>
            </a:extLst>
          </p:cNvPr>
          <p:cNvSpPr/>
          <p:nvPr/>
        </p:nvSpPr>
        <p:spPr>
          <a:xfrm>
            <a:off x="6858000" y="5715000"/>
            <a:ext cx="2209800" cy="861774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W Open Space</a:t>
            </a:r>
          </a:p>
          <a:p>
            <a:pPr marL="171424" lvl="0" indent="-17142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Existing: 83.9-Acres </a:t>
            </a:r>
          </a:p>
          <a:p>
            <a:pPr marL="171424" lvl="0" indent="-17142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Approved: 86.1-Acres</a:t>
            </a:r>
          </a:p>
          <a:p>
            <a:pPr marL="171424" lvl="0" indent="-17142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of 2.2-Acres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0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Private Park Amenities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CCB6810-A60D-4F74-ADCC-FCF9A0382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51000"/>
            <a:ext cx="72390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Project-Specific Oak Tree Preservation and Removal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 lnSpcReduction="1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27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Total Oak Trees  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14 Trees to be Removed Due to Excessive Cut-Fill Conditions (Purple Color) 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8 Trees to be Removed Due to Poor Health and Structure (Pink Color)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5 Oak Trees to be Preserved (Green Color)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139155-BDA1-4564-9181-F9B6BBC2C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2590799"/>
            <a:ext cx="6629401" cy="403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3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Oak Trees to be Preserved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200" dirty="0"/>
          </a:p>
        </p:txBody>
      </p:sp>
      <p:pic>
        <p:nvPicPr>
          <p:cNvPr id="6" name="Picture 5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580F22C6-2A62-414E-AFD3-67F6C88A9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2633"/>
            <a:ext cx="3048000" cy="2514600"/>
          </a:xfrm>
          <a:prstGeom prst="rect">
            <a:avLst/>
          </a:prstGeom>
        </p:spPr>
      </p:pic>
      <p:pic>
        <p:nvPicPr>
          <p:cNvPr id="8" name="Picture 7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6C523BCE-E9A3-4BFC-9C5E-00416CF95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98" y="4191000"/>
            <a:ext cx="3276600" cy="2362200"/>
          </a:xfrm>
          <a:prstGeom prst="rect">
            <a:avLst/>
          </a:prstGeom>
        </p:spPr>
      </p:pic>
      <p:pic>
        <p:nvPicPr>
          <p:cNvPr id="10" name="Picture 9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DF29CA97-5E8E-4845-8FB2-A963852AB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191000"/>
            <a:ext cx="2438400" cy="2438400"/>
          </a:xfrm>
          <a:prstGeom prst="rect">
            <a:avLst/>
          </a:prstGeom>
        </p:spPr>
      </p:pic>
      <p:pic>
        <p:nvPicPr>
          <p:cNvPr id="12" name="Picture 11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FB6271C1-6CB7-464A-AA66-40C10D043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63" y="1482633"/>
            <a:ext cx="276527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Minor Administrative Modification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758F275-44B3-4EB7-9387-64B56552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599"/>
            <a:ext cx="76200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5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Environmental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pPr marL="342849" indent="-342849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Addendum to the Folsom Plan Area Specific Plan EIR/EIS was previously adopted by the City Council on March 10, 2020 for the Toll Brothers at Folsom Ranch project in accordance with the California Environmental Quality Act (CEQA). 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49" indent="-342849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Memorandum Prepared for the Toll Brothers at Folsom Ranch Phase 2 Subdivision Project Demonstrates that No New or Substantially more Adverse Impacts Would Occur Through Implementation of the Proposed Project. 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3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Planning Commission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Commission Evaluated Project at its December 1, 2021 Meeting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Members of the Public Spoke at the Meeting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Commission Focused on Number of Topics Including:</a:t>
            </a:r>
          </a:p>
          <a:p>
            <a:pPr marL="68576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Use of Drought Tolerant Landscaping (Including Grass Groundcover)</a:t>
            </a:r>
          </a:p>
          <a:p>
            <a:pPr marL="68576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Private Park Amenities and Use</a:t>
            </a:r>
          </a:p>
          <a:p>
            <a:pPr marL="68576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Tree Preservation</a:t>
            </a:r>
          </a:p>
          <a:p>
            <a:pPr marL="68576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Transfer of Allocated Dwelling Units (MAM)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Commission Voted to Recommend Approval of Project (6-1-0-0)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76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76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1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Staff Recommendation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82296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D6B76-E3F9-4620-A5F7-BC436F9F3019}"/>
              </a:ext>
            </a:extLst>
          </p:cNvPr>
          <p:cNvSpPr/>
          <p:nvPr/>
        </p:nvSpPr>
        <p:spPr>
          <a:xfrm>
            <a:off x="685800" y="2057399"/>
            <a:ext cx="7772400" cy="64633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D35863E8-418D-4446-93D2-9BCF13EA4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25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06308C-3A29-45CC-8AE0-2F189111A871}"/>
              </a:ext>
            </a:extLst>
          </p:cNvPr>
          <p:cNvSpPr txBox="1"/>
          <p:nvPr/>
        </p:nvSpPr>
        <p:spPr>
          <a:xfrm>
            <a:off x="228600" y="2133600"/>
            <a:ext cx="8686800" cy="34925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Staff Forwards Planning Commission Recommendation to City Council for Approval of the Toll Brothers at Folsom Ranch Phase 2 Small-Lot Vesting Tentative Subdivision Map and Minor Administrative Modification  </a:t>
            </a:r>
          </a:p>
        </p:txBody>
      </p:sp>
    </p:spTree>
    <p:extLst>
      <p:ext uri="{BB962C8B-B14F-4D97-AF65-F5344CB8AC3E}">
        <p14:creationId xmlns:p14="http://schemas.microsoft.com/office/powerpoint/2010/main" val="321945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Vicinity 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981200"/>
            <a:ext cx="1371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B07B310-BD49-4E4C-99FF-82BCB3E7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153400" cy="5257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5981D9-ECE6-49D1-913E-52C93ACC67C2}"/>
              </a:ext>
            </a:extLst>
          </p:cNvPr>
          <p:cNvSpPr/>
          <p:nvPr/>
        </p:nvSpPr>
        <p:spPr>
          <a:xfrm>
            <a:off x="2819400" y="3962400"/>
            <a:ext cx="2133600" cy="15240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8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Project 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March 10, 2020:  City Council Approval of a General Plan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Amendment, Specific Plan Amendment, Small-Lot Vesting Tentative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Subdivision Map, Development Agreement Amendments, Planned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Development Permit, and Inclusionary Housing Plan for Development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of 1,225-Unit Active Adult and Traditional Single-Family Residential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Subdivision </a:t>
            </a: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October 7, 2020:  Planning Commission Approval of Design Review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Application for Development of 18,600-Square-Foot Clubhouse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Building and Associated Recreational Amenities</a:t>
            </a: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Key Project Details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Toll Brothers at Folsom Ranch Phase 2 Subdivision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329-Unit Residential Development on 64.7-Acre Site 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Age-Restricted Units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Detached and Attached Single-Story Homes (Design Previously Approved)   </a:t>
            </a:r>
            <a:endParaRPr lang="en-US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Small-Lot Vesting Tentative Subdivision Map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Create 348 Total Lots </a:t>
            </a: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329 Residential Lots</a:t>
            </a: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14 Landscape Lots</a:t>
            </a: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 Open Space Lots</a:t>
            </a: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 Dog Park Lot</a:t>
            </a:r>
          </a:p>
          <a:p>
            <a:pPr marL="857141" lvl="2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1 Private Recreational Lot</a:t>
            </a: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Private Recreational Amenities</a:t>
            </a: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Private Gated Community with Private Streets</a:t>
            </a: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Project Access (East Bidwell Street and Mangini Parkway)</a:t>
            </a:r>
            <a:endParaRPr lang="en-US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Minor Administrative Modification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0001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Transfer 92 Allocated Dwelling Units to Other Locations in Folsom Plan Area</a:t>
            </a: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0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Project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General Plan and Zoning Consistency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Small-Lot Vesting Tentative Subdivision Map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Traffic/Access/Circulation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Parking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Noise Impacts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Walls/Fencing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Measure W and Open Space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Private Park Amenities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Oak Tree Preservation and Removal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Inclusionary Housing Plan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Minor Administrative Modification</a:t>
            </a:r>
          </a:p>
          <a:p>
            <a:pPr marL="400010" lvl="1" indent="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31" lvl="1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0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Master Plan Exhibit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66FCE46-1517-4CB5-8A25-B8D053C42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239000" cy="5257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0DEC8E-E985-4128-9B78-BF8521C72697}"/>
              </a:ext>
            </a:extLst>
          </p:cNvPr>
          <p:cNvSpPr/>
          <p:nvPr/>
        </p:nvSpPr>
        <p:spPr>
          <a:xfrm>
            <a:off x="2667000" y="3810000"/>
            <a:ext cx="2971800" cy="22098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18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Tentative Subdivision Map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6BB2C5D-3645-400D-9045-4708D869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400800" cy="525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DC7998-D622-49A2-AC61-354A9EC5C811}"/>
              </a:ext>
            </a:extLst>
          </p:cNvPr>
          <p:cNvSpPr txBox="1"/>
          <p:nvPr/>
        </p:nvSpPr>
        <p:spPr>
          <a:xfrm>
            <a:off x="5867400" y="5181600"/>
            <a:ext cx="3200400" cy="1415772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Small-Lot Subdivision Map</a:t>
            </a:r>
          </a:p>
          <a:p>
            <a:pPr marL="171424" marR="0" lvl="0" indent="-17142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329 Single-Family Residential Lots (Phase 2)</a:t>
            </a:r>
          </a:p>
          <a:p>
            <a:pPr marL="171424" marR="0" lvl="0" indent="-17142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Lots Range from 3,456 to 12,550 S.F. in Size </a:t>
            </a:r>
          </a:p>
          <a:p>
            <a:pPr marL="171424" marR="0" lvl="0" indent="-17142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Lots Meet Minimum Requirements for Size/Shape</a:t>
            </a:r>
          </a:p>
          <a:p>
            <a:pPr marL="171424" marR="0" lvl="0" indent="-17142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Private Streets within Subdivision</a:t>
            </a:r>
          </a:p>
          <a:p>
            <a:pPr marL="171424" marR="0" lvl="0" indent="-17142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Private Recreational Amenities</a:t>
            </a:r>
          </a:p>
        </p:txBody>
      </p:sp>
    </p:spTree>
    <p:extLst>
      <p:ext uri="{BB962C8B-B14F-4D97-AF65-F5344CB8AC3E}">
        <p14:creationId xmlns:p14="http://schemas.microsoft.com/office/powerpoint/2010/main" val="347942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Traffic/Access/Circulation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18AC9-943E-43F8-8437-D336596C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1" y="1378291"/>
            <a:ext cx="6496957" cy="52511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639200-DF9B-4701-86A4-688A896E78D3}"/>
              </a:ext>
            </a:extLst>
          </p:cNvPr>
          <p:cNvSpPr/>
          <p:nvPr/>
        </p:nvSpPr>
        <p:spPr>
          <a:xfrm>
            <a:off x="5562600" y="5562600"/>
            <a:ext cx="3505200" cy="104644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Traffic/Access/Circulation</a:t>
            </a:r>
          </a:p>
          <a:p>
            <a:pPr marL="171424" lvl="0" indent="-17142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Impact Analysis</a:t>
            </a:r>
          </a:p>
          <a:p>
            <a:pPr marL="171424" lvl="0" indent="-17142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6,718 Daily Vehicle Trips</a:t>
            </a:r>
          </a:p>
          <a:p>
            <a:pPr marL="171424" lvl="0" indent="-17142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439 AM Peak Hour Trips/557 PM Peak Hour Trips</a:t>
            </a:r>
          </a:p>
          <a:p>
            <a:pPr marL="171424" lvl="0" indent="-17142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New Significant Impacts </a:t>
            </a:r>
          </a:p>
        </p:txBody>
      </p:sp>
    </p:spTree>
    <p:extLst>
      <p:ext uri="{BB962C8B-B14F-4D97-AF65-F5344CB8AC3E}">
        <p14:creationId xmlns:p14="http://schemas.microsoft.com/office/powerpoint/2010/main" val="34469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7002"/>
            <a:ext cx="7162800" cy="109802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Wall and Fencing Exhibit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3875" y="1651000"/>
            <a:ext cx="6762750" cy="45085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56EA70A-6A50-4F0E-B6C0-70987EDD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157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0000FF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619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Hebrew Light</vt:lpstr>
      <vt:lpstr>Arial Hebrew Scholar Light</vt:lpstr>
      <vt:lpstr>Calibri</vt:lpstr>
      <vt:lpstr>Calluna</vt:lpstr>
      <vt:lpstr>Times New Roman</vt:lpstr>
      <vt:lpstr>2_Office Theme</vt:lpstr>
      <vt:lpstr>Acrobat Document</vt:lpstr>
      <vt:lpstr>Toll Brothers at Folsom Ranch Phase 2 Subdivision</vt:lpstr>
      <vt:lpstr>Vicinity Map</vt:lpstr>
      <vt:lpstr> Project Background</vt:lpstr>
      <vt:lpstr>Key Project Details</vt:lpstr>
      <vt:lpstr>Project Analysis</vt:lpstr>
      <vt:lpstr>Master Plan Exhibit</vt:lpstr>
      <vt:lpstr>Tentative Subdivision Map </vt:lpstr>
      <vt:lpstr>Traffic/Access/Circulation</vt:lpstr>
      <vt:lpstr>Wall and Fencing Exhibit</vt:lpstr>
      <vt:lpstr>Measure W Open Space</vt:lpstr>
      <vt:lpstr>Private Park Amenities</vt:lpstr>
      <vt:lpstr>Project-Specific Oak Tree Preservation and Removal Plan</vt:lpstr>
      <vt:lpstr>Oak Trees to be Preserved</vt:lpstr>
      <vt:lpstr>Minor Administrative Modification </vt:lpstr>
      <vt:lpstr>Environmental Review</vt:lpstr>
      <vt:lpstr>Planning Commission Meeting</vt:lpstr>
      <vt:lpstr>Staff Recommendation</vt:lpstr>
    </vt:vector>
  </TitlesOfParts>
  <Company>City of Folsom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sbanks</dc:creator>
  <cp:lastModifiedBy>Christa Freemantle</cp:lastModifiedBy>
  <cp:revision>730</cp:revision>
  <cp:lastPrinted>2022-01-06T17:20:28Z</cp:lastPrinted>
  <dcterms:created xsi:type="dcterms:W3CDTF">2010-09-09T16:37:32Z</dcterms:created>
  <dcterms:modified xsi:type="dcterms:W3CDTF">2022-01-06T22:43:20Z</dcterms:modified>
</cp:coreProperties>
</file>