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9"/>
  </p:notesMasterIdLst>
  <p:sldIdLst>
    <p:sldId id="256" r:id="rId3"/>
    <p:sldId id="298" r:id="rId4"/>
    <p:sldId id="299" r:id="rId5"/>
    <p:sldId id="258" r:id="rId6"/>
    <p:sldId id="320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28" r:id="rId18"/>
    <p:sldId id="321" r:id="rId19"/>
    <p:sldId id="329" r:id="rId20"/>
    <p:sldId id="324" r:id="rId21"/>
    <p:sldId id="325" r:id="rId22"/>
    <p:sldId id="326" r:id="rId23"/>
    <p:sldId id="340" r:id="rId24"/>
    <p:sldId id="341" r:id="rId25"/>
    <p:sldId id="342" r:id="rId26"/>
    <p:sldId id="343" r:id="rId27"/>
    <p:sldId id="301" r:id="rId28"/>
  </p:sldIdLst>
  <p:sldSz cx="9144000" cy="6858000" type="screen4x3"/>
  <p:notesSz cx="7010400" cy="9236075"/>
  <p:embeddedFontLst>
    <p:embeddedFont>
      <p:font typeface="Garamond" pitchFamily="18" charset="0"/>
      <p:regular r:id="rId30"/>
      <p:bold r:id="rId31"/>
      <p:italic r:id="rId32"/>
    </p:embeddedFont>
    <p:embeddedFont>
      <p:font typeface="EB Garamond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w Cen MT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2+imgXNDS+QYhxlZmLSSQxnB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92EE1-482D-476E-91BA-50F25D76709D}" v="177" dt="2021-09-09T15:40:19.014"/>
  </p1510:revLst>
</p1510:revInfo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96" autoAdjust="0"/>
    <p:restoredTop sz="95107" autoAdjust="0"/>
  </p:normalViewPr>
  <p:slideViewPr>
    <p:cSldViewPr snapToGrid="0">
      <p:cViewPr varScale="1">
        <p:scale>
          <a:sx n="124" d="100"/>
          <a:sy n="124" d="100"/>
        </p:scale>
        <p:origin x="-13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09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Tilton" userId="563df1d82712fb61" providerId="LiveId" clId="{BD775473-E212-4C19-996A-A3E0350C2BBD}"/>
    <pc:docChg chg="modSld">
      <pc:chgData name="Jeff Tilton" userId="563df1d82712fb61" providerId="LiveId" clId="{BD775473-E212-4C19-996A-A3E0350C2BBD}" dt="2021-09-02T22:43:00.757" v="11" actId="20577"/>
      <pc:docMkLst>
        <pc:docMk/>
      </pc:docMkLst>
      <pc:sldChg chg="modSp mod">
        <pc:chgData name="Jeff Tilton" userId="563df1d82712fb61" providerId="LiveId" clId="{BD775473-E212-4C19-996A-A3E0350C2BBD}" dt="2021-09-02T22:40:57.462" v="3" actId="20577"/>
        <pc:sldMkLst>
          <pc:docMk/>
          <pc:sldMk cId="3021992914" sldId="298"/>
        </pc:sldMkLst>
        <pc:graphicFrameChg chg="modGraphic">
          <ac:chgData name="Jeff Tilton" userId="563df1d82712fb61" providerId="LiveId" clId="{BD775473-E212-4C19-996A-A3E0350C2BBD}" dt="2021-09-02T22:40:57.462" v="3" actId="20577"/>
          <ac:graphicFrameMkLst>
            <pc:docMk/>
            <pc:sldMk cId="3021992914" sldId="298"/>
            <ac:graphicFrameMk id="9" creationId="{B9F0BD4C-ED44-432A-B9E3-CC893CA11FCE}"/>
          </ac:graphicFrameMkLst>
        </pc:graphicFrameChg>
      </pc:sldChg>
      <pc:sldChg chg="modSp mod">
        <pc:chgData name="Jeff Tilton" userId="563df1d82712fb61" providerId="LiveId" clId="{BD775473-E212-4C19-996A-A3E0350C2BBD}" dt="2021-09-02T22:43:00.757" v="11" actId="20577"/>
        <pc:sldMkLst>
          <pc:docMk/>
          <pc:sldMk cId="2638840071" sldId="299"/>
        </pc:sldMkLst>
        <pc:graphicFrameChg chg="modGraphic">
          <ac:chgData name="Jeff Tilton" userId="563df1d82712fb61" providerId="LiveId" clId="{BD775473-E212-4C19-996A-A3E0350C2BBD}" dt="2021-09-02T22:43:00.757" v="11" actId="20577"/>
          <ac:graphicFrameMkLst>
            <pc:docMk/>
            <pc:sldMk cId="2638840071" sldId="299"/>
            <ac:graphicFrameMk id="7" creationId="{097CD65F-C36E-4A78-AE72-04EBC4824170}"/>
          </ac:graphicFrameMkLst>
        </pc:graphicFrameChg>
      </pc:sldChg>
    </pc:docChg>
  </pc:docChgLst>
  <pc:docChgLst>
    <pc:chgData name="Jeff Tilton" userId="563df1d82712fb61" providerId="LiveId" clId="{39B92EE1-482D-476E-91BA-50F25D76709D}"/>
    <pc:docChg chg="undo custSel addSld modSld">
      <pc:chgData name="Jeff Tilton" userId="563df1d82712fb61" providerId="LiveId" clId="{39B92EE1-482D-476E-91BA-50F25D76709D}" dt="2021-09-09T15:40:22.762" v="1211" actId="6549"/>
      <pc:docMkLst>
        <pc:docMk/>
      </pc:docMkLst>
      <pc:sldChg chg="addSp delSp mod">
        <pc:chgData name="Jeff Tilton" userId="563df1d82712fb61" providerId="LiveId" clId="{39B92EE1-482D-476E-91BA-50F25D76709D}" dt="2021-09-09T15:30:04.988" v="505" actId="22"/>
        <pc:sldMkLst>
          <pc:docMk/>
          <pc:sldMk cId="2874535984" sldId="297"/>
        </pc:sldMkLst>
        <pc:spChg chg="add del">
          <ac:chgData name="Jeff Tilton" userId="563df1d82712fb61" providerId="LiveId" clId="{39B92EE1-482D-476E-91BA-50F25D76709D}" dt="2021-09-09T15:30:04.988" v="505" actId="22"/>
          <ac:spMkLst>
            <pc:docMk/>
            <pc:sldMk cId="2874535984" sldId="297"/>
            <ac:spMk id="7" creationId="{19818E9E-4F69-470E-A31D-A34BF87B48E4}"/>
          </ac:spMkLst>
        </pc:spChg>
      </pc:sldChg>
      <pc:sldChg chg="delSp modSp add mod">
        <pc:chgData name="Jeff Tilton" userId="563df1d82712fb61" providerId="LiveId" clId="{39B92EE1-482D-476E-91BA-50F25D76709D}" dt="2021-09-09T15:27:46.674" v="503" actId="20577"/>
        <pc:sldMkLst>
          <pc:docMk/>
          <pc:sldMk cId="2401388775" sldId="300"/>
        </pc:sldMkLst>
        <pc:spChg chg="mod">
          <ac:chgData name="Jeff Tilton" userId="563df1d82712fb61" providerId="LiveId" clId="{39B92EE1-482D-476E-91BA-50F25D76709D}" dt="2021-09-09T15:27:29.383" v="490" actId="20577"/>
          <ac:spMkLst>
            <pc:docMk/>
            <pc:sldMk cId="2401388775" sldId="300"/>
            <ac:spMk id="247" creationId="{00000000-0000-0000-0000-000000000000}"/>
          </ac:spMkLst>
        </pc:spChg>
        <pc:spChg chg="mod">
          <ac:chgData name="Jeff Tilton" userId="563df1d82712fb61" providerId="LiveId" clId="{39B92EE1-482D-476E-91BA-50F25D76709D}" dt="2021-09-09T15:27:46.674" v="503" actId="20577"/>
          <ac:spMkLst>
            <pc:docMk/>
            <pc:sldMk cId="2401388775" sldId="300"/>
            <ac:spMk id="248" creationId="{00000000-0000-0000-0000-000000000000}"/>
          </ac:spMkLst>
        </pc:spChg>
        <pc:picChg chg="del">
          <ac:chgData name="Jeff Tilton" userId="563df1d82712fb61" providerId="LiveId" clId="{39B92EE1-482D-476E-91BA-50F25D76709D}" dt="2021-09-09T15:22:15.362" v="63" actId="478"/>
          <ac:picMkLst>
            <pc:docMk/>
            <pc:sldMk cId="2401388775" sldId="300"/>
            <ac:picMk id="249" creationId="{00000000-0000-0000-0000-000000000000}"/>
          </ac:picMkLst>
        </pc:picChg>
      </pc:sldChg>
      <pc:sldChg chg="addSp delSp modSp add mod">
        <pc:chgData name="Jeff Tilton" userId="563df1d82712fb61" providerId="LiveId" clId="{39B92EE1-482D-476E-91BA-50F25D76709D}" dt="2021-09-09T15:40:22.762" v="1211" actId="6549"/>
        <pc:sldMkLst>
          <pc:docMk/>
          <pc:sldMk cId="2667470800" sldId="301"/>
        </pc:sldMkLst>
        <pc:spChg chg="add mod">
          <ac:chgData name="Jeff Tilton" userId="563df1d82712fb61" providerId="LiveId" clId="{39B92EE1-482D-476E-91BA-50F25D76709D}" dt="2021-09-09T15:40:22.762" v="1211" actId="6549"/>
          <ac:spMkLst>
            <pc:docMk/>
            <pc:sldMk cId="2667470800" sldId="301"/>
            <ac:spMk id="2" creationId="{610D5F7A-29F2-426E-98C2-36CA2046CF7C}"/>
          </ac:spMkLst>
        </pc:spChg>
        <pc:spChg chg="mod">
          <ac:chgData name="Jeff Tilton" userId="563df1d82712fb61" providerId="LiveId" clId="{39B92EE1-482D-476E-91BA-50F25D76709D}" dt="2021-09-09T15:30:17.323" v="554" actId="6549"/>
          <ac:spMkLst>
            <pc:docMk/>
            <pc:sldMk cId="2667470800" sldId="301"/>
            <ac:spMk id="163" creationId="{00000000-0000-0000-0000-000000000000}"/>
          </ac:spMkLst>
        </pc:spChg>
        <pc:picChg chg="del">
          <ac:chgData name="Jeff Tilton" userId="563df1d82712fb61" providerId="LiveId" clId="{39B92EE1-482D-476E-91BA-50F25D76709D}" dt="2021-09-09T15:30:19.222" v="555" actId="478"/>
          <ac:picMkLst>
            <pc:docMk/>
            <pc:sldMk cId="2667470800" sldId="301"/>
            <ac:picMk id="5" creationId="{B6D16911-5FF8-47AB-BAC3-03BE55032ED1}"/>
          </ac:picMkLst>
        </pc:picChg>
        <pc:cxnChg chg="add mod">
          <ac:chgData name="Jeff Tilton" userId="563df1d82712fb61" providerId="LiveId" clId="{39B92EE1-482D-476E-91BA-50F25D76709D}" dt="2021-09-09T15:32:03.022" v="584"/>
          <ac:cxnSpMkLst>
            <pc:docMk/>
            <pc:sldMk cId="2667470800" sldId="301"/>
            <ac:cxnSpMk id="7" creationId="{244AA55C-64BA-4BFC-9A7F-4CBAC9B86B57}"/>
          </ac:cxnSpMkLst>
        </pc:cxnChg>
      </pc:sldChg>
      <pc:sldChg chg="addSp delSp modSp add mod">
        <pc:chgData name="Jeff Tilton" userId="563df1d82712fb61" providerId="LiveId" clId="{39B92EE1-482D-476E-91BA-50F25D76709D}" dt="2021-09-09T15:39:34.764" v="1204" actId="1035"/>
        <pc:sldMkLst>
          <pc:docMk/>
          <pc:sldMk cId="4212316819" sldId="302"/>
        </pc:sldMkLst>
        <pc:spChg chg="add del">
          <ac:chgData name="Jeff Tilton" userId="563df1d82712fb61" providerId="LiveId" clId="{39B92EE1-482D-476E-91BA-50F25D76709D}" dt="2021-09-09T15:36:59.478" v="1040" actId="478"/>
          <ac:spMkLst>
            <pc:docMk/>
            <pc:sldMk cId="4212316819" sldId="302"/>
            <ac:spMk id="2" creationId="{5F6D18C4-84A6-4825-BED8-AA71CF2B9FD7}"/>
          </ac:spMkLst>
        </pc:spChg>
        <pc:spChg chg="add del mod">
          <ac:chgData name="Jeff Tilton" userId="563df1d82712fb61" providerId="LiveId" clId="{39B92EE1-482D-476E-91BA-50F25D76709D}" dt="2021-09-09T15:37:03.565" v="1041" actId="478"/>
          <ac:spMkLst>
            <pc:docMk/>
            <pc:sldMk cId="4212316819" sldId="302"/>
            <ac:spMk id="3" creationId="{EA148B9A-A05E-4AE5-BB32-6EFB469E5DE1}"/>
          </ac:spMkLst>
        </pc:spChg>
        <pc:spChg chg="add mod">
          <ac:chgData name="Jeff Tilton" userId="563df1d82712fb61" providerId="LiveId" clId="{39B92EE1-482D-476E-91BA-50F25D76709D}" dt="2021-09-09T15:39:34.764" v="1204" actId="1035"/>
          <ac:spMkLst>
            <pc:docMk/>
            <pc:sldMk cId="4212316819" sldId="302"/>
            <ac:spMk id="4" creationId="{58539441-F5EC-41CB-9C19-1F09E660961D}"/>
          </ac:spMkLst>
        </pc:spChg>
        <pc:spChg chg="mod">
          <ac:chgData name="Jeff Tilton" userId="563df1d82712fb61" providerId="LiveId" clId="{39B92EE1-482D-476E-91BA-50F25D76709D}" dt="2021-09-09T15:36:38.569" v="1038" actId="20577"/>
          <ac:spMkLst>
            <pc:docMk/>
            <pc:sldMk cId="4212316819" sldId="302"/>
            <ac:spMk id="247" creationId="{00000000-0000-0000-0000-000000000000}"/>
          </ac:spMkLst>
        </pc:spChg>
        <pc:spChg chg="del">
          <ac:chgData name="Jeff Tilton" userId="563df1d82712fb61" providerId="LiveId" clId="{39B92EE1-482D-476E-91BA-50F25D76709D}" dt="2021-09-09T15:36:59.478" v="1040" actId="478"/>
          <ac:spMkLst>
            <pc:docMk/>
            <pc:sldMk cId="4212316819" sldId="302"/>
            <ac:spMk id="248" creationId="{00000000-0000-0000-0000-000000000000}"/>
          </ac:spMkLst>
        </pc:spChg>
        <pc:picChg chg="add mod">
          <ac:chgData name="Jeff Tilton" userId="563df1d82712fb61" providerId="LiveId" clId="{39B92EE1-482D-476E-91BA-50F25D76709D}" dt="2021-09-09T15:39:34.764" v="1204" actId="1035"/>
          <ac:picMkLst>
            <pc:docMk/>
            <pc:sldMk cId="4212316819" sldId="302"/>
            <ac:picMk id="1028" creationId="{BBD690E8-FEC1-419E-96A5-A33197BF6E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5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675" y="5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0352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0352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4612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304800" y="1143007"/>
            <a:ext cx="8461248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18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4" name="Google Shape;44;p18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" name="Google Shape;45;p18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Google Shape;4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18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pic>
        <p:nvPicPr>
          <p:cNvPr id="58" name="Google Shape;5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lsom.ca.us/government/city-clerk-s-office/by-district-elections-overview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0" y="2076774"/>
            <a:ext cx="9144000" cy="21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Folsom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Final</a:t>
            </a:r>
            <a:r>
              <a:rPr lang="en-US" sz="3600" dirty="0" smtClean="0"/>
              <a:t> </a:t>
            </a:r>
            <a:r>
              <a:rPr lang="en-US" sz="3600" dirty="0"/>
              <a:t>Map Presentation</a:t>
            </a:r>
            <a:endParaRPr sz="3600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0" y="6068699"/>
            <a:ext cx="221225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EB Garamond"/>
                <a:ea typeface="EB Garamond"/>
                <a:cs typeface="EB Garamond"/>
                <a:sym typeface="EB Garamond"/>
              </a:rPr>
              <a:t>February 8, </a:t>
            </a:r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2022</a:t>
            </a:r>
            <a:endParaRPr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dirty="0"/>
              <a:t> </a:t>
            </a:r>
            <a:r>
              <a:rPr lang="en-US" sz="3600" dirty="0"/>
              <a:t>Doug </a:t>
            </a:r>
            <a:r>
              <a:rPr lang="en-US" sz="3600" dirty="0" err="1"/>
              <a:t>Yoakam</a:t>
            </a:r>
            <a:r>
              <a:rPr lang="en-US" sz="3600" dirty="0"/>
              <a:t>, Consultant</a:t>
            </a:r>
            <a:endParaRPr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dirty="0"/>
              <a:t>National Demographics Corporation</a:t>
            </a:r>
            <a:endParaRPr dirty="0"/>
          </a:p>
        </p:txBody>
      </p:sp>
      <p:sp>
        <p:nvSpPr>
          <p:cNvPr id="120" name="Google Shape;120;p1"/>
          <p:cNvSpPr txBox="1"/>
          <p:nvPr/>
        </p:nvSpPr>
        <p:spPr>
          <a:xfrm>
            <a:off x="2438400" y="6068698"/>
            <a:ext cx="6629400" cy="66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Garamond"/>
              <a:buNone/>
            </a:pPr>
            <a:endParaRPr sz="3200" b="0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888" y="104374"/>
            <a:ext cx="6477000" cy="11711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1" y="99892"/>
            <a:ext cx="6458057" cy="66620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84310"/>
            <a:ext cx="6477000" cy="891348"/>
          </a:xfrm>
        </p:spPr>
        <p:txBody>
          <a:bodyPr/>
          <a:lstStyle/>
          <a:p>
            <a:r>
              <a:rPr lang="en-US" dirty="0" smtClean="0"/>
              <a:t>Goss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33" y="1489204"/>
          <a:ext cx="8890420" cy="5272741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89042"/>
                <a:gridCol w="889042"/>
                <a:gridCol w="889042"/>
                <a:gridCol w="889042"/>
                <a:gridCol w="889042"/>
                <a:gridCol w="889042"/>
                <a:gridCol w="889042"/>
                <a:gridCol w="889042"/>
                <a:gridCol w="889042"/>
                <a:gridCol w="889042"/>
              </a:tblGrid>
              <a:tr h="36902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Public Map Goss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15,627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12,843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16,429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-2,165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1,421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3,586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-0.01%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-14.43%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9.47%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23.89%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4329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5011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8,565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36902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2936" y="104374"/>
            <a:ext cx="6477000" cy="94065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ulag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1" y="0"/>
            <a:ext cx="6458057" cy="6754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102" y="99892"/>
            <a:ext cx="6434097" cy="906716"/>
          </a:xfrm>
        </p:spPr>
        <p:txBody>
          <a:bodyPr/>
          <a:lstStyle/>
          <a:p>
            <a:r>
              <a:rPr lang="en-US" dirty="0" err="1" smtClean="0"/>
              <a:t>Bulaga</a:t>
            </a:r>
            <a:r>
              <a:rPr lang="en-US" dirty="0" smtClean="0"/>
              <a:t>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6730" y="1397000"/>
          <a:ext cx="8836640" cy="5388002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83664"/>
                <a:gridCol w="883664"/>
                <a:gridCol w="883664"/>
                <a:gridCol w="883664"/>
                <a:gridCol w="883664"/>
                <a:gridCol w="883664"/>
                <a:gridCol w="883664"/>
                <a:gridCol w="883664"/>
                <a:gridCol w="883664"/>
                <a:gridCol w="883664"/>
              </a:tblGrid>
              <a:tr h="38321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Public map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Bulaga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14,804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-204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591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-1.36%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-2.23%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3.94%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38321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11,782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9,789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7,843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8321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2922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5262"/>
            <a:ext cx="6477000" cy="960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errar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1" y="0"/>
            <a:ext cx="6458057" cy="6761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38314"/>
            <a:ext cx="6477000" cy="937452"/>
          </a:xfrm>
        </p:spPr>
        <p:txBody>
          <a:bodyPr/>
          <a:lstStyle/>
          <a:p>
            <a:r>
              <a:rPr lang="en-US" dirty="0" smtClean="0"/>
              <a:t>Ferrari Statistics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5994" y="1433359"/>
          <a:ext cx="8898110" cy="5329539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</a:tblGrid>
              <a:tr h="37171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Public map Ferrari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13,903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14,961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1,583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-7.36%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-0.31%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3.18%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10.54%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49364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9,928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9,834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10,428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37171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5262"/>
            <a:ext cx="6477000" cy="9835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dc 1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894" y="107576"/>
            <a:ext cx="5832505" cy="59013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70482"/>
            <a:ext cx="6477000" cy="991892"/>
          </a:xfrm>
        </p:spPr>
        <p:txBody>
          <a:bodyPr/>
          <a:lstStyle/>
          <a:p>
            <a:r>
              <a:rPr lang="en-US" dirty="0"/>
              <a:t>NDC Map 101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NDC Map 101 Statistics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9480" y="1425842"/>
          <a:ext cx="8037990" cy="4586327"/>
        </p:xfrm>
        <a:graphic>
          <a:graphicData uri="http://schemas.openxmlformats.org/drawingml/2006/table">
            <a:tbl>
              <a:tblPr/>
              <a:tblGrid>
                <a:gridCol w="803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19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3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14,704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14,747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15,368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15,273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14,946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-304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-261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-2.03%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-1.74%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-0.41%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78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7,480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11,575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10,930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9,808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9,493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dc 10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834" y="0"/>
            <a:ext cx="5832505" cy="58706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00740"/>
            <a:ext cx="6477000" cy="1061634"/>
          </a:xfrm>
        </p:spPr>
        <p:txBody>
          <a:bodyPr/>
          <a:lstStyle/>
          <a:p>
            <a:r>
              <a:rPr lang="en-US" dirty="0"/>
              <a:t>NDC Map 101A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NDC Map 101A Statistics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4987" y="1410350"/>
          <a:ext cx="8023890" cy="4598025"/>
        </p:xfrm>
        <a:graphic>
          <a:graphicData uri="http://schemas.openxmlformats.org/drawingml/2006/table">
            <a:tbl>
              <a:tblPr/>
              <a:tblGrid>
                <a:gridCol w="8023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20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14,556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14,668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15,388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15,125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15,301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80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-452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-340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-3.01%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-2.27%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9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7,839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9,402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10,762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9,402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11,881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Districting Process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4, 2022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10679202"/>
              </p:ext>
            </p:extLst>
          </p:nvPr>
        </p:nvGraphicFramePr>
        <p:xfrm>
          <a:off x="294724" y="1488735"/>
          <a:ext cx="8713250" cy="35153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22644">
                  <a:extLst>
                    <a:ext uri="{9D8B030D-6E8A-4147-A177-3AD203B41FA5}">
                      <a16:colId xmlns:a16="http://schemas.microsoft.com/office/drawing/2014/main" xmlns="" val="2058158948"/>
                    </a:ext>
                  </a:extLst>
                </a:gridCol>
                <a:gridCol w="6090606">
                  <a:extLst>
                    <a:ext uri="{9D8B030D-6E8A-4147-A177-3AD203B41FA5}">
                      <a16:colId xmlns:a16="http://schemas.microsoft.com/office/drawing/2014/main" xmlns="" val="4117527635"/>
                    </a:ext>
                  </a:extLst>
                </a:gridCol>
              </a:tblGrid>
              <a:tr h="43518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3256639"/>
                  </a:ext>
                </a:extLst>
              </a:tr>
              <a:tr h="6796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12,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2458942"/>
                  </a:ext>
                </a:extLst>
              </a:tr>
              <a:tr h="8605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#1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14,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neighborhoods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and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Communities of Interest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987677"/>
                  </a:ext>
                </a:extLst>
              </a:tr>
              <a:tr h="6796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20 &amp; 27,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Statewide Database releases California’s official ‘prisoner-adjusted’ 2020 redistricting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7378917"/>
                  </a:ext>
                </a:extLst>
              </a:tr>
              <a:tr h="860501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</a:t>
                      </a:r>
                      <a:r>
                        <a:rPr lang="en-US" sz="1600" b="1" i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#2</a:t>
                      </a:r>
                      <a:endParaRPr lang="en-US" sz="1600" b="1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October</a:t>
                      </a:r>
                      <a:r>
                        <a:rPr lang="en-US" sz="1600" b="0" i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12</a:t>
                      </a:r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prior to release of draft maps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neighborhoods and Communities of Interest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endParaRPr lang="en-US" sz="1600" b="0" baseline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245588"/>
                  </a:ext>
                </a:extLst>
              </a:tr>
            </a:tbl>
          </a:graphicData>
        </a:graphic>
      </p:graphicFrame>
      <p:sp>
        <p:nvSpPr>
          <p:cNvPr id="8" name="Google Shape;193;p8">
            <a:extLst>
              <a:ext uri="{FF2B5EF4-FFF2-40B4-BE49-F238E27FC236}">
                <a16:creationId xmlns:a16="http://schemas.microsoft.com/office/drawing/2014/main" xmlns="" id="{2CBE5DB2-F42E-4931-BE7E-C481633056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6357805"/>
            <a:ext cx="9133936" cy="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None/>
            </a:pP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99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4984"/>
            <a:ext cx="6477000" cy="905413"/>
          </a:xfrm>
        </p:spPr>
        <p:txBody>
          <a:bodyPr>
            <a:normAutofit/>
          </a:bodyPr>
          <a:lstStyle/>
          <a:p>
            <a:r>
              <a:rPr lang="en-US" sz="4800" dirty="0"/>
              <a:t>NDC Map 101B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64EBF8-C52C-4DCB-AD54-0C6EABF6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08" y="1117383"/>
            <a:ext cx="7061627" cy="56099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6237"/>
            <a:ext cx="6477000" cy="1038387"/>
          </a:xfrm>
        </p:spPr>
        <p:txBody>
          <a:bodyPr/>
          <a:lstStyle/>
          <a:p>
            <a:r>
              <a:rPr lang="en-US" dirty="0"/>
              <a:t>NDC 101B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NDC 101B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991" y="1410351"/>
          <a:ext cx="8108430" cy="4584165"/>
        </p:xfrm>
        <a:graphic>
          <a:graphicData uri="http://schemas.openxmlformats.org/drawingml/2006/table">
            <a:tbl>
              <a:tblPr/>
              <a:tblGrid>
                <a:gridCol w="8108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191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14,776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15,057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15,361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15,124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14,720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1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-232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-288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-1.55%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-1.92%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75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11,737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10,730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9,961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9,371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22946"/>
            <a:ext cx="6477000" cy="9067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DC 2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1" y="107576"/>
            <a:ext cx="6458057" cy="66543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5262"/>
            <a:ext cx="6477000" cy="914400"/>
          </a:xfrm>
        </p:spPr>
        <p:txBody>
          <a:bodyPr/>
          <a:lstStyle/>
          <a:p>
            <a:r>
              <a:rPr lang="en-US" dirty="0" smtClean="0"/>
              <a:t>NDC 201 Statistics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210" y="1413856"/>
          <a:ext cx="8944210" cy="5302473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94421"/>
                <a:gridCol w="894421"/>
                <a:gridCol w="894421"/>
                <a:gridCol w="894421"/>
                <a:gridCol w="894421"/>
                <a:gridCol w="894421"/>
                <a:gridCol w="894421"/>
                <a:gridCol w="894421"/>
                <a:gridCol w="894421"/>
                <a:gridCol w="894421"/>
              </a:tblGrid>
              <a:tr h="3696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NDC 201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716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-0.81%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-2.48%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4.77%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14.30%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3696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12,085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7,699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9,782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3696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22945"/>
            <a:ext cx="6477000" cy="8375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DC 2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1" y="99892"/>
            <a:ext cx="6458057" cy="66543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99892"/>
            <a:ext cx="6477000" cy="1045029"/>
          </a:xfrm>
        </p:spPr>
        <p:txBody>
          <a:bodyPr/>
          <a:lstStyle/>
          <a:p>
            <a:r>
              <a:rPr lang="en-US" dirty="0" smtClean="0"/>
              <a:t>NDC 202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5260" y="1397000"/>
          <a:ext cx="8898110" cy="5318125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  <a:gridCol w="889811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NDC 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-993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1,328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-6.62%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8.85%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3708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968" y="1588576"/>
            <a:ext cx="8702299" cy="4339526"/>
          </a:xfrm>
        </p:spPr>
        <p:txBody>
          <a:bodyPr>
            <a:normAutofit/>
          </a:bodyPr>
          <a:lstStyle/>
          <a:p>
            <a:r>
              <a:rPr lang="en-US" sz="3200" dirty="0"/>
              <a:t>Folsom Districting </a:t>
            </a:r>
            <a:r>
              <a:rPr lang="en-US" sz="3200" dirty="0" err="1"/>
              <a:t>InformationWebsite</a:t>
            </a:r>
            <a:r>
              <a:rPr lang="en-US" sz="3200" dirty="0"/>
              <a:t>: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https://www.folsom.ca.us/government/city-clerk-s-office/by-district-elections-overview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Phone Number: 916-461-6025</a:t>
            </a:r>
            <a:br>
              <a:rPr lang="en-US" sz="32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Email comments: </a:t>
            </a:r>
            <a:br>
              <a:rPr lang="en-US" sz="3200" dirty="0"/>
            </a:br>
            <a:r>
              <a:rPr lang="en-US" sz="3200" dirty="0"/>
              <a:t>attydept@folsom.ca.us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Districting Process (continued)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4, 2022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xmlns="" id="{097CD65F-C36E-4A78-AE72-04EBC48241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4131745"/>
              </p:ext>
            </p:extLst>
          </p:nvPr>
        </p:nvGraphicFramePr>
        <p:xfrm>
          <a:off x="113355" y="1738115"/>
          <a:ext cx="8879506" cy="374080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72686">
                  <a:extLst>
                    <a:ext uri="{9D8B030D-6E8A-4147-A177-3AD203B41FA5}">
                      <a16:colId xmlns:a16="http://schemas.microsoft.com/office/drawing/2014/main" xmlns="" val="2058158948"/>
                    </a:ext>
                  </a:extLst>
                </a:gridCol>
                <a:gridCol w="6206820">
                  <a:extLst>
                    <a:ext uri="{9D8B030D-6E8A-4147-A177-3AD203B41FA5}">
                      <a16:colId xmlns:a16="http://schemas.microsoft.com/office/drawing/2014/main" xmlns="" val="4117527635"/>
                    </a:ext>
                  </a:extLst>
                </a:gridCol>
              </a:tblGrid>
              <a:tr h="38615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3256639"/>
                  </a:ext>
                </a:extLst>
              </a:tr>
              <a:tr h="9420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#3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11,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after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neighborhoods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and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Communities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of Interest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revise draft maps; discuss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2458942"/>
                  </a:ext>
                </a:extLst>
              </a:tr>
              <a:tr h="9420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#4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February 8,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after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determine final map; discuss, determine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7378917"/>
                  </a:ext>
                </a:extLst>
              </a:tr>
              <a:tr h="122105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#5</a:t>
                      </a:r>
                    </a:p>
                    <a:p>
                      <a:pPr algn="ctr"/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Febrauary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22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Adopt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final map. 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245588"/>
                  </a:ext>
                </a:extLst>
              </a:tr>
            </a:tbl>
          </a:graphicData>
        </a:graphic>
      </p:graphicFrame>
      <p:sp>
        <p:nvSpPr>
          <p:cNvPr id="8" name="Google Shape;193;p8">
            <a:extLst>
              <a:ext uri="{FF2B5EF4-FFF2-40B4-BE49-F238E27FC236}">
                <a16:creationId xmlns:a16="http://schemas.microsoft.com/office/drawing/2014/main" xmlns="" id="{C58F3CA0-7BB7-4569-938A-2BDEF29171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6406965"/>
            <a:ext cx="9144000" cy="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84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11576" y="2013046"/>
            <a:ext cx="2590800" cy="201818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Equal Population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Federal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Voting Rights Act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No Racial Gerrymandering</a:t>
            </a:r>
            <a:endParaRPr lang="en-US" sz="18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600" dirty="0"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6025200" y="1983575"/>
            <a:ext cx="3007200" cy="4210748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Respect voters’ choices / continuity in office</a:t>
            </a:r>
            <a:endParaRPr sz="1800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Future population growth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11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842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25" y="4247200"/>
            <a:ext cx="2457125" cy="162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" name="Google Shape;143;p3"/>
          <p:cNvSpPr txBox="1"/>
          <p:nvPr/>
        </p:nvSpPr>
        <p:spPr>
          <a:xfrm>
            <a:off x="2857788" y="1983575"/>
            <a:ext cx="3009600" cy="421074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Geographically contiguous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Undivided neighborhoods and “communities of interest” </a:t>
            </a:r>
            <a:endParaRPr b="0" i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Easily identifiable boundaries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Compact</a:t>
            </a:r>
            <a:endParaRPr lang="en-US" sz="1800" b="1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13F3F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Prohibited: </a:t>
            </a:r>
            <a:r>
              <a:rPr lang="en-US" sz="1800" b="0" u="none" strike="noStrike" cap="none" dirty="0">
                <a:solidFill>
                  <a:srgbClr val="C13F3F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800" b="0" u="none" strike="noStrike" cap="none" dirty="0">
              <a:solidFill>
                <a:srgbClr val="C13F3F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6022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103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cxnSp>
        <p:nvCxnSpPr>
          <p:cNvPr id="147" name="Google Shape;147;p3"/>
          <p:cNvCxnSpPr/>
          <p:nvPr/>
        </p:nvCxnSpPr>
        <p:spPr>
          <a:xfrm>
            <a:off x="3057000" y="108527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2060"/>
                </a:solidFill>
              </a:rPr>
              <a:t>February 8, </a:t>
            </a:r>
            <a:r>
              <a:rPr lang="en-US" dirty="0">
                <a:solidFill>
                  <a:srgbClr val="002060"/>
                </a:solidFill>
              </a:rPr>
              <a:t>2022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220" y="1456841"/>
            <a:ext cx="8567980" cy="4410559"/>
          </a:xfrm>
        </p:spPr>
        <p:txBody>
          <a:bodyPr>
            <a:noAutofit/>
          </a:bodyPr>
          <a:lstStyle/>
          <a:p>
            <a:r>
              <a:rPr lang="en-US" sz="4000" dirty="0"/>
              <a:t>8 </a:t>
            </a:r>
            <a:r>
              <a:rPr lang="en-US" sz="4000" dirty="0" smtClean="0"/>
              <a:t>Focus Maps: Cline</a:t>
            </a:r>
            <a:r>
              <a:rPr lang="en-US" sz="4000" dirty="0"/>
              <a:t>, </a:t>
            </a:r>
            <a:r>
              <a:rPr lang="en-US" sz="4000" dirty="0" smtClean="0"/>
              <a:t>Dooley, Goss</a:t>
            </a:r>
            <a:r>
              <a:rPr lang="en-US" sz="4000" dirty="0"/>
              <a:t>, </a:t>
            </a:r>
            <a:r>
              <a:rPr lang="en-US" sz="4000" dirty="0" err="1" smtClean="0"/>
              <a:t>Bulaga</a:t>
            </a:r>
            <a:r>
              <a:rPr lang="en-US" sz="4000" dirty="0" smtClean="0"/>
              <a:t>, N. Ferrari, NDC 101, 101A, 101B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2 New NDC Draft Maps</a:t>
            </a:r>
            <a:r>
              <a:rPr lang="en-US" sz="4000" dirty="0" smtClean="0"/>
              <a:t>: NDC 201 &amp; 202 Based on Council Consensus criteria.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1 Focus Map not </a:t>
            </a:r>
            <a:r>
              <a:rPr lang="en-US" sz="4000" dirty="0"/>
              <a:t>compliant: </a:t>
            </a:r>
            <a:r>
              <a:rPr lang="en-US" sz="4000" dirty="0" smtClean="0"/>
              <a:t>Goss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February 8, </a:t>
            </a:r>
            <a:r>
              <a:rPr lang="en-US" dirty="0"/>
              <a:t>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99892"/>
            <a:ext cx="6477000" cy="55325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C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1" y="92208"/>
            <a:ext cx="6458057" cy="66543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360" y="188899"/>
            <a:ext cx="6477000" cy="886866"/>
          </a:xfrm>
        </p:spPr>
        <p:txBody>
          <a:bodyPr/>
          <a:lstStyle/>
          <a:p>
            <a:r>
              <a:rPr lang="en-US" dirty="0" smtClean="0"/>
              <a:t>Cline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8" y="1397000"/>
          <a:ext cx="8859690" cy="5313258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</a:tblGrid>
              <a:tr h="3708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Public Map Cline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-878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1,394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-5.85%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9.29%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6597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3708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8,183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11,512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10,645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99892"/>
            <a:ext cx="6477000" cy="76072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oole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52" y="145996"/>
            <a:ext cx="6458057" cy="66159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9363" y="135110"/>
            <a:ext cx="6477000" cy="956023"/>
          </a:xfrm>
        </p:spPr>
        <p:txBody>
          <a:bodyPr/>
          <a:lstStyle/>
          <a:p>
            <a:r>
              <a:rPr lang="en-US" dirty="0" smtClean="0"/>
              <a:t>Dooley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4414" y="1397007"/>
          <a:ext cx="8859690" cy="5359725"/>
        </p:xfrm>
        <a:graphic>
          <a:graphicData uri="http://schemas.openxmlformats.org/drawingml/2006/table">
            <a:tbl>
              <a:tblPr firstRow="1" bandRow="1">
                <a:tableStyleId>{91E02EA7-3355-43AC-B759-658271C0D923}</a:tableStyleId>
              </a:tblPr>
              <a:tblGrid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  <a:gridCol w="885969"/>
              </a:tblGrid>
              <a:tr h="3740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Public Map Dooley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1,122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-1.44%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-4.76%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7.48%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11.30%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</a:tr>
              <a:tr h="48705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11,881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10,037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10,315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</a:tr>
              <a:tr h="3740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2085</Words>
  <Application>Microsoft Office PowerPoint</Application>
  <PresentationFormat>On-screen Show (4:3)</PresentationFormat>
  <Paragraphs>1016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Garamond</vt:lpstr>
      <vt:lpstr>EB Garamond</vt:lpstr>
      <vt:lpstr>Noto Sans Symbols</vt:lpstr>
      <vt:lpstr>Twentieth Century</vt:lpstr>
      <vt:lpstr>Calibri</vt:lpstr>
      <vt:lpstr>Tw Cen MT</vt:lpstr>
      <vt:lpstr>Median</vt:lpstr>
      <vt:lpstr>Median</vt:lpstr>
      <vt:lpstr>City of Folsom Final Map Presentation</vt:lpstr>
      <vt:lpstr>Districting Process</vt:lpstr>
      <vt:lpstr>Districting Process (continued)</vt:lpstr>
      <vt:lpstr>Districting Rules and Goals</vt:lpstr>
      <vt:lpstr>8 Focus Maps: Cline, Dooley, Goss, Bulaga, N. Ferrari, NDC 101, 101A, 101B  2 New NDC Draft Maps: NDC 201 &amp; 202 Based on Council Consensus criteria.  1 Focus Map not compliant: Goss</vt:lpstr>
      <vt:lpstr>Slide 6</vt:lpstr>
      <vt:lpstr>Cline Statistics</vt:lpstr>
      <vt:lpstr>Slide 8</vt:lpstr>
      <vt:lpstr>Dooley Statistics</vt:lpstr>
      <vt:lpstr>Slide 10</vt:lpstr>
      <vt:lpstr>Goss Statistics</vt:lpstr>
      <vt:lpstr>Slide 12</vt:lpstr>
      <vt:lpstr>Bulaga Statistics</vt:lpstr>
      <vt:lpstr>Slide 14</vt:lpstr>
      <vt:lpstr>Ferrari Statistics </vt:lpstr>
      <vt:lpstr>Slide 16</vt:lpstr>
      <vt:lpstr>NDC Map 101 Statistics</vt:lpstr>
      <vt:lpstr>Slide 18</vt:lpstr>
      <vt:lpstr>NDC Map 101A Statistics</vt:lpstr>
      <vt:lpstr>NDC Map 101B</vt:lpstr>
      <vt:lpstr>NDC 101B Statistics</vt:lpstr>
      <vt:lpstr>Slide 22</vt:lpstr>
      <vt:lpstr>NDC 201 Statistics </vt:lpstr>
      <vt:lpstr>Slide 24</vt:lpstr>
      <vt:lpstr>NDC 202 Statistics</vt:lpstr>
      <vt:lpstr>Folsom Districting InformationWebsite: https://www.folsom.ca.us/government/city-clerk-s-office/by-district-elections-overview  Phone Number: 916-461-6025  Email comments:  attydept@folsom.ca.us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cyoakam2@outlook.com</cp:lastModifiedBy>
  <cp:revision>44</cp:revision>
  <dcterms:created xsi:type="dcterms:W3CDTF">2011-05-19T00:29:13Z</dcterms:created>
  <dcterms:modified xsi:type="dcterms:W3CDTF">2022-02-04T02:12:21Z</dcterms:modified>
</cp:coreProperties>
</file>